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8" r:id="rId2"/>
    <p:sldId id="259" r:id="rId3"/>
    <p:sldId id="603" r:id="rId4"/>
    <p:sldId id="604" r:id="rId5"/>
    <p:sldId id="562" r:id="rId6"/>
    <p:sldId id="277" r:id="rId7"/>
    <p:sldId id="643" r:id="rId8"/>
    <p:sldId id="276" r:id="rId9"/>
    <p:sldId id="630" r:id="rId10"/>
    <p:sldId id="631" r:id="rId11"/>
    <p:sldId id="632" r:id="rId12"/>
    <p:sldId id="633" r:id="rId13"/>
    <p:sldId id="634" r:id="rId14"/>
    <p:sldId id="635" r:id="rId15"/>
    <p:sldId id="636" r:id="rId16"/>
    <p:sldId id="637" r:id="rId17"/>
    <p:sldId id="638" r:id="rId18"/>
    <p:sldId id="605" r:id="rId19"/>
    <p:sldId id="620" r:id="rId20"/>
    <p:sldId id="621" r:id="rId21"/>
    <p:sldId id="622" r:id="rId22"/>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27"/>
  </p:normalViewPr>
  <p:slideViewPr>
    <p:cSldViewPr snapToGrid="0">
      <p:cViewPr varScale="1">
        <p:scale>
          <a:sx n="110" d="100"/>
          <a:sy n="110" d="100"/>
        </p:scale>
        <p:origin x="63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2DEB6-B93D-07E1-7714-611332DDC715}"/>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CE3E1419-F034-4AA9-F26D-4F11A96706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5E1EE314-C8C8-2350-9A01-1D1A335D88E3}"/>
              </a:ext>
            </a:extLst>
          </p:cNvPr>
          <p:cNvSpPr>
            <a:spLocks noGrp="1"/>
          </p:cNvSpPr>
          <p:nvPr>
            <p:ph type="dt" sz="half" idx="10"/>
          </p:nvPr>
        </p:nvSpPr>
        <p:spPr/>
        <p:txBody>
          <a:bodyPr/>
          <a:lstStyle/>
          <a:p>
            <a:fld id="{0353A192-393C-334B-B00B-468E5E722AFB}" type="datetimeFigureOut">
              <a:rPr lang="nl-BE" smtClean="0"/>
              <a:t>2/02/2023</a:t>
            </a:fld>
            <a:endParaRPr lang="nl-BE"/>
          </a:p>
        </p:txBody>
      </p:sp>
      <p:sp>
        <p:nvSpPr>
          <p:cNvPr id="5" name="Tijdelijke aanduiding voor voettekst 4">
            <a:extLst>
              <a:ext uri="{FF2B5EF4-FFF2-40B4-BE49-F238E27FC236}">
                <a16:creationId xmlns:a16="http://schemas.microsoft.com/office/drawing/2014/main" id="{9BB7DD9E-1F58-21CA-EC8C-D119D1F2C164}"/>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A070F38F-A690-D9F4-DED4-1AD3A339E940}"/>
              </a:ext>
            </a:extLst>
          </p:cNvPr>
          <p:cNvSpPr>
            <a:spLocks noGrp="1"/>
          </p:cNvSpPr>
          <p:nvPr>
            <p:ph type="sldNum" sz="quarter" idx="12"/>
          </p:nvPr>
        </p:nvSpPr>
        <p:spPr/>
        <p:txBody>
          <a:bodyPr/>
          <a:lstStyle/>
          <a:p>
            <a:fld id="{3B7E0B9C-596E-D247-ADB1-14C596BA1522}" type="slidenum">
              <a:rPr lang="nl-BE" smtClean="0"/>
              <a:t>‹nr.›</a:t>
            </a:fld>
            <a:endParaRPr lang="nl-BE"/>
          </a:p>
        </p:txBody>
      </p:sp>
    </p:spTree>
    <p:extLst>
      <p:ext uri="{BB962C8B-B14F-4D97-AF65-F5344CB8AC3E}">
        <p14:creationId xmlns:p14="http://schemas.microsoft.com/office/powerpoint/2010/main" val="105191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3188C4-B802-F1C1-7B20-418E25459FFF}"/>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632431E6-3EB2-DB30-D1EB-AE1FAE92297E}"/>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A62C35B1-690B-8CD0-3693-3CEF2DF38E0D}"/>
              </a:ext>
            </a:extLst>
          </p:cNvPr>
          <p:cNvSpPr>
            <a:spLocks noGrp="1"/>
          </p:cNvSpPr>
          <p:nvPr>
            <p:ph type="dt" sz="half" idx="10"/>
          </p:nvPr>
        </p:nvSpPr>
        <p:spPr/>
        <p:txBody>
          <a:bodyPr/>
          <a:lstStyle/>
          <a:p>
            <a:fld id="{0353A192-393C-334B-B00B-468E5E722AFB}" type="datetimeFigureOut">
              <a:rPr lang="nl-BE" smtClean="0"/>
              <a:t>2/02/2023</a:t>
            </a:fld>
            <a:endParaRPr lang="nl-BE"/>
          </a:p>
        </p:txBody>
      </p:sp>
      <p:sp>
        <p:nvSpPr>
          <p:cNvPr id="5" name="Tijdelijke aanduiding voor voettekst 4">
            <a:extLst>
              <a:ext uri="{FF2B5EF4-FFF2-40B4-BE49-F238E27FC236}">
                <a16:creationId xmlns:a16="http://schemas.microsoft.com/office/drawing/2014/main" id="{68CF3111-EDA8-1E06-D536-0A269D60B7D1}"/>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B226CD33-7234-C1A3-9AF9-F9B974A26082}"/>
              </a:ext>
            </a:extLst>
          </p:cNvPr>
          <p:cNvSpPr>
            <a:spLocks noGrp="1"/>
          </p:cNvSpPr>
          <p:nvPr>
            <p:ph type="sldNum" sz="quarter" idx="12"/>
          </p:nvPr>
        </p:nvSpPr>
        <p:spPr/>
        <p:txBody>
          <a:bodyPr/>
          <a:lstStyle/>
          <a:p>
            <a:fld id="{3B7E0B9C-596E-D247-ADB1-14C596BA1522}" type="slidenum">
              <a:rPr lang="nl-BE" smtClean="0"/>
              <a:t>‹nr.›</a:t>
            </a:fld>
            <a:endParaRPr lang="nl-BE"/>
          </a:p>
        </p:txBody>
      </p:sp>
    </p:spTree>
    <p:extLst>
      <p:ext uri="{BB962C8B-B14F-4D97-AF65-F5344CB8AC3E}">
        <p14:creationId xmlns:p14="http://schemas.microsoft.com/office/powerpoint/2010/main" val="2162559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4E1ED42-AF36-31C4-BDA8-1359E72C4415}"/>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8627FD94-2194-3D37-01F3-F70DAE7E192D}"/>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DA88D34B-FFFB-0E9B-AE13-A2D67A2A70F3}"/>
              </a:ext>
            </a:extLst>
          </p:cNvPr>
          <p:cNvSpPr>
            <a:spLocks noGrp="1"/>
          </p:cNvSpPr>
          <p:nvPr>
            <p:ph type="dt" sz="half" idx="10"/>
          </p:nvPr>
        </p:nvSpPr>
        <p:spPr/>
        <p:txBody>
          <a:bodyPr/>
          <a:lstStyle/>
          <a:p>
            <a:fld id="{0353A192-393C-334B-B00B-468E5E722AFB}" type="datetimeFigureOut">
              <a:rPr lang="nl-BE" smtClean="0"/>
              <a:t>2/02/2023</a:t>
            </a:fld>
            <a:endParaRPr lang="nl-BE"/>
          </a:p>
        </p:txBody>
      </p:sp>
      <p:sp>
        <p:nvSpPr>
          <p:cNvPr id="5" name="Tijdelijke aanduiding voor voettekst 4">
            <a:extLst>
              <a:ext uri="{FF2B5EF4-FFF2-40B4-BE49-F238E27FC236}">
                <a16:creationId xmlns:a16="http://schemas.microsoft.com/office/drawing/2014/main" id="{88ADD3D6-9487-F041-1A04-91F96119817D}"/>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87D06A74-35B4-D075-8173-EC8F00C28A35}"/>
              </a:ext>
            </a:extLst>
          </p:cNvPr>
          <p:cNvSpPr>
            <a:spLocks noGrp="1"/>
          </p:cNvSpPr>
          <p:nvPr>
            <p:ph type="sldNum" sz="quarter" idx="12"/>
          </p:nvPr>
        </p:nvSpPr>
        <p:spPr/>
        <p:txBody>
          <a:bodyPr/>
          <a:lstStyle/>
          <a:p>
            <a:fld id="{3B7E0B9C-596E-D247-ADB1-14C596BA1522}" type="slidenum">
              <a:rPr lang="nl-BE" smtClean="0"/>
              <a:t>‹nr.›</a:t>
            </a:fld>
            <a:endParaRPr lang="nl-BE"/>
          </a:p>
        </p:txBody>
      </p:sp>
    </p:spTree>
    <p:extLst>
      <p:ext uri="{BB962C8B-B14F-4D97-AF65-F5344CB8AC3E}">
        <p14:creationId xmlns:p14="http://schemas.microsoft.com/office/powerpoint/2010/main" val="2675418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068A4A-2853-E45F-121F-EA63D70DA976}"/>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0430826B-306C-DE92-8C85-A1D93E06F9E3}"/>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8776056F-59AB-AC4D-1787-12A3A3907495}"/>
              </a:ext>
            </a:extLst>
          </p:cNvPr>
          <p:cNvSpPr>
            <a:spLocks noGrp="1"/>
          </p:cNvSpPr>
          <p:nvPr>
            <p:ph type="dt" sz="half" idx="10"/>
          </p:nvPr>
        </p:nvSpPr>
        <p:spPr/>
        <p:txBody>
          <a:bodyPr/>
          <a:lstStyle/>
          <a:p>
            <a:fld id="{0353A192-393C-334B-B00B-468E5E722AFB}" type="datetimeFigureOut">
              <a:rPr lang="nl-BE" smtClean="0"/>
              <a:t>2/02/2023</a:t>
            </a:fld>
            <a:endParaRPr lang="nl-BE"/>
          </a:p>
        </p:txBody>
      </p:sp>
      <p:sp>
        <p:nvSpPr>
          <p:cNvPr id="5" name="Tijdelijke aanduiding voor voettekst 4">
            <a:extLst>
              <a:ext uri="{FF2B5EF4-FFF2-40B4-BE49-F238E27FC236}">
                <a16:creationId xmlns:a16="http://schemas.microsoft.com/office/drawing/2014/main" id="{03A97DB6-18DE-DE6C-ABA6-ACCF31C35570}"/>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77619BE6-A007-6336-B922-A4342589124A}"/>
              </a:ext>
            </a:extLst>
          </p:cNvPr>
          <p:cNvSpPr>
            <a:spLocks noGrp="1"/>
          </p:cNvSpPr>
          <p:nvPr>
            <p:ph type="sldNum" sz="quarter" idx="12"/>
          </p:nvPr>
        </p:nvSpPr>
        <p:spPr/>
        <p:txBody>
          <a:bodyPr/>
          <a:lstStyle/>
          <a:p>
            <a:fld id="{3B7E0B9C-596E-D247-ADB1-14C596BA1522}" type="slidenum">
              <a:rPr lang="nl-BE" smtClean="0"/>
              <a:t>‹nr.›</a:t>
            </a:fld>
            <a:endParaRPr lang="nl-BE"/>
          </a:p>
        </p:txBody>
      </p:sp>
    </p:spTree>
    <p:extLst>
      <p:ext uri="{BB962C8B-B14F-4D97-AF65-F5344CB8AC3E}">
        <p14:creationId xmlns:p14="http://schemas.microsoft.com/office/powerpoint/2010/main" val="2314621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C4363D-A844-5843-653B-7FB990CA9E5A}"/>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694E2AEA-92D8-C276-0971-EB7FCECB1B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34837F61-12B4-68EC-A5B9-7B2F50739981}"/>
              </a:ext>
            </a:extLst>
          </p:cNvPr>
          <p:cNvSpPr>
            <a:spLocks noGrp="1"/>
          </p:cNvSpPr>
          <p:nvPr>
            <p:ph type="dt" sz="half" idx="10"/>
          </p:nvPr>
        </p:nvSpPr>
        <p:spPr/>
        <p:txBody>
          <a:bodyPr/>
          <a:lstStyle/>
          <a:p>
            <a:fld id="{0353A192-393C-334B-B00B-468E5E722AFB}" type="datetimeFigureOut">
              <a:rPr lang="nl-BE" smtClean="0"/>
              <a:t>2/02/2023</a:t>
            </a:fld>
            <a:endParaRPr lang="nl-BE"/>
          </a:p>
        </p:txBody>
      </p:sp>
      <p:sp>
        <p:nvSpPr>
          <p:cNvPr id="5" name="Tijdelijke aanduiding voor voettekst 4">
            <a:extLst>
              <a:ext uri="{FF2B5EF4-FFF2-40B4-BE49-F238E27FC236}">
                <a16:creationId xmlns:a16="http://schemas.microsoft.com/office/drawing/2014/main" id="{33AFBC47-0E6A-68F9-FCD7-C4E0780C2BE1}"/>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6F31DF54-CE68-1A7F-3569-9E5834FB832F}"/>
              </a:ext>
            </a:extLst>
          </p:cNvPr>
          <p:cNvSpPr>
            <a:spLocks noGrp="1"/>
          </p:cNvSpPr>
          <p:nvPr>
            <p:ph type="sldNum" sz="quarter" idx="12"/>
          </p:nvPr>
        </p:nvSpPr>
        <p:spPr/>
        <p:txBody>
          <a:bodyPr/>
          <a:lstStyle/>
          <a:p>
            <a:fld id="{3B7E0B9C-596E-D247-ADB1-14C596BA1522}" type="slidenum">
              <a:rPr lang="nl-BE" smtClean="0"/>
              <a:t>‹nr.›</a:t>
            </a:fld>
            <a:endParaRPr lang="nl-BE"/>
          </a:p>
        </p:txBody>
      </p:sp>
    </p:spTree>
    <p:extLst>
      <p:ext uri="{BB962C8B-B14F-4D97-AF65-F5344CB8AC3E}">
        <p14:creationId xmlns:p14="http://schemas.microsoft.com/office/powerpoint/2010/main" val="492000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C5EA77-7264-961D-0393-0989A6543668}"/>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40861108-51F3-9714-5C68-F543DA68B765}"/>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C6DF0A61-7871-E781-5634-8A010026455A}"/>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623871A6-4FFA-7CDA-76CD-D55003757DC3}"/>
              </a:ext>
            </a:extLst>
          </p:cNvPr>
          <p:cNvSpPr>
            <a:spLocks noGrp="1"/>
          </p:cNvSpPr>
          <p:nvPr>
            <p:ph type="dt" sz="half" idx="10"/>
          </p:nvPr>
        </p:nvSpPr>
        <p:spPr/>
        <p:txBody>
          <a:bodyPr/>
          <a:lstStyle/>
          <a:p>
            <a:fld id="{0353A192-393C-334B-B00B-468E5E722AFB}" type="datetimeFigureOut">
              <a:rPr lang="nl-BE" smtClean="0"/>
              <a:t>2/02/2023</a:t>
            </a:fld>
            <a:endParaRPr lang="nl-BE"/>
          </a:p>
        </p:txBody>
      </p:sp>
      <p:sp>
        <p:nvSpPr>
          <p:cNvPr id="6" name="Tijdelijke aanduiding voor voettekst 5">
            <a:extLst>
              <a:ext uri="{FF2B5EF4-FFF2-40B4-BE49-F238E27FC236}">
                <a16:creationId xmlns:a16="http://schemas.microsoft.com/office/drawing/2014/main" id="{54D9B776-888A-8F4D-4218-23A1DD298E02}"/>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78AAB9A8-E576-62B5-E6F1-0DB769935A84}"/>
              </a:ext>
            </a:extLst>
          </p:cNvPr>
          <p:cNvSpPr>
            <a:spLocks noGrp="1"/>
          </p:cNvSpPr>
          <p:nvPr>
            <p:ph type="sldNum" sz="quarter" idx="12"/>
          </p:nvPr>
        </p:nvSpPr>
        <p:spPr/>
        <p:txBody>
          <a:bodyPr/>
          <a:lstStyle/>
          <a:p>
            <a:fld id="{3B7E0B9C-596E-D247-ADB1-14C596BA1522}" type="slidenum">
              <a:rPr lang="nl-BE" smtClean="0"/>
              <a:t>‹nr.›</a:t>
            </a:fld>
            <a:endParaRPr lang="nl-BE"/>
          </a:p>
        </p:txBody>
      </p:sp>
    </p:spTree>
    <p:extLst>
      <p:ext uri="{BB962C8B-B14F-4D97-AF65-F5344CB8AC3E}">
        <p14:creationId xmlns:p14="http://schemas.microsoft.com/office/powerpoint/2010/main" val="770174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87C072-8EBA-3D05-352F-AA9AA4D211AB}"/>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454C19E8-408C-C0BE-E6A2-EB102FA675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136423EF-A473-DAE9-FB58-826F07B9139A}"/>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9A8C2ABE-F4C3-DE7C-7E8A-E5B3B8D31B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2DA7D306-C301-1869-0CF5-BFEBFCB4798A}"/>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DB0E20D6-E527-CCF5-452E-F1594DB1B52E}"/>
              </a:ext>
            </a:extLst>
          </p:cNvPr>
          <p:cNvSpPr>
            <a:spLocks noGrp="1"/>
          </p:cNvSpPr>
          <p:nvPr>
            <p:ph type="dt" sz="half" idx="10"/>
          </p:nvPr>
        </p:nvSpPr>
        <p:spPr/>
        <p:txBody>
          <a:bodyPr/>
          <a:lstStyle/>
          <a:p>
            <a:fld id="{0353A192-393C-334B-B00B-468E5E722AFB}" type="datetimeFigureOut">
              <a:rPr lang="nl-BE" smtClean="0"/>
              <a:t>2/02/2023</a:t>
            </a:fld>
            <a:endParaRPr lang="nl-BE"/>
          </a:p>
        </p:txBody>
      </p:sp>
      <p:sp>
        <p:nvSpPr>
          <p:cNvPr id="8" name="Tijdelijke aanduiding voor voettekst 7">
            <a:extLst>
              <a:ext uri="{FF2B5EF4-FFF2-40B4-BE49-F238E27FC236}">
                <a16:creationId xmlns:a16="http://schemas.microsoft.com/office/drawing/2014/main" id="{F05FF1B7-CD9E-E9BB-B517-1F233C3BC75D}"/>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B2B59A7D-EAD1-9112-78A4-CE9C6B656DF8}"/>
              </a:ext>
            </a:extLst>
          </p:cNvPr>
          <p:cNvSpPr>
            <a:spLocks noGrp="1"/>
          </p:cNvSpPr>
          <p:nvPr>
            <p:ph type="sldNum" sz="quarter" idx="12"/>
          </p:nvPr>
        </p:nvSpPr>
        <p:spPr/>
        <p:txBody>
          <a:bodyPr/>
          <a:lstStyle/>
          <a:p>
            <a:fld id="{3B7E0B9C-596E-D247-ADB1-14C596BA1522}" type="slidenum">
              <a:rPr lang="nl-BE" smtClean="0"/>
              <a:t>‹nr.›</a:t>
            </a:fld>
            <a:endParaRPr lang="nl-BE"/>
          </a:p>
        </p:txBody>
      </p:sp>
    </p:spTree>
    <p:extLst>
      <p:ext uri="{BB962C8B-B14F-4D97-AF65-F5344CB8AC3E}">
        <p14:creationId xmlns:p14="http://schemas.microsoft.com/office/powerpoint/2010/main" val="4128431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BF2EB-7436-5F81-8E1C-8BA11649475A}"/>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88005DDB-86CD-401F-FC97-36A9F9A2701B}"/>
              </a:ext>
            </a:extLst>
          </p:cNvPr>
          <p:cNvSpPr>
            <a:spLocks noGrp="1"/>
          </p:cNvSpPr>
          <p:nvPr>
            <p:ph type="dt" sz="half" idx="10"/>
          </p:nvPr>
        </p:nvSpPr>
        <p:spPr/>
        <p:txBody>
          <a:bodyPr/>
          <a:lstStyle/>
          <a:p>
            <a:fld id="{0353A192-393C-334B-B00B-468E5E722AFB}" type="datetimeFigureOut">
              <a:rPr lang="nl-BE" smtClean="0"/>
              <a:t>2/02/2023</a:t>
            </a:fld>
            <a:endParaRPr lang="nl-BE"/>
          </a:p>
        </p:txBody>
      </p:sp>
      <p:sp>
        <p:nvSpPr>
          <p:cNvPr id="4" name="Tijdelijke aanduiding voor voettekst 3">
            <a:extLst>
              <a:ext uri="{FF2B5EF4-FFF2-40B4-BE49-F238E27FC236}">
                <a16:creationId xmlns:a16="http://schemas.microsoft.com/office/drawing/2014/main" id="{3A5607A2-67CA-C1BA-7DAF-1E9AB3458779}"/>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66A89155-2D32-DEAA-696E-D26F4D55D0C6}"/>
              </a:ext>
            </a:extLst>
          </p:cNvPr>
          <p:cNvSpPr>
            <a:spLocks noGrp="1"/>
          </p:cNvSpPr>
          <p:nvPr>
            <p:ph type="sldNum" sz="quarter" idx="12"/>
          </p:nvPr>
        </p:nvSpPr>
        <p:spPr/>
        <p:txBody>
          <a:bodyPr/>
          <a:lstStyle/>
          <a:p>
            <a:fld id="{3B7E0B9C-596E-D247-ADB1-14C596BA1522}" type="slidenum">
              <a:rPr lang="nl-BE" smtClean="0"/>
              <a:t>‹nr.›</a:t>
            </a:fld>
            <a:endParaRPr lang="nl-BE"/>
          </a:p>
        </p:txBody>
      </p:sp>
    </p:spTree>
    <p:extLst>
      <p:ext uri="{BB962C8B-B14F-4D97-AF65-F5344CB8AC3E}">
        <p14:creationId xmlns:p14="http://schemas.microsoft.com/office/powerpoint/2010/main" val="1434769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C7CFCEE-E12D-9A95-A68B-BF58F239CF94}"/>
              </a:ext>
            </a:extLst>
          </p:cNvPr>
          <p:cNvSpPr>
            <a:spLocks noGrp="1"/>
          </p:cNvSpPr>
          <p:nvPr>
            <p:ph type="dt" sz="half" idx="10"/>
          </p:nvPr>
        </p:nvSpPr>
        <p:spPr/>
        <p:txBody>
          <a:bodyPr/>
          <a:lstStyle/>
          <a:p>
            <a:fld id="{0353A192-393C-334B-B00B-468E5E722AFB}" type="datetimeFigureOut">
              <a:rPr lang="nl-BE" smtClean="0"/>
              <a:t>2/02/2023</a:t>
            </a:fld>
            <a:endParaRPr lang="nl-BE"/>
          </a:p>
        </p:txBody>
      </p:sp>
      <p:sp>
        <p:nvSpPr>
          <p:cNvPr id="3" name="Tijdelijke aanduiding voor voettekst 2">
            <a:extLst>
              <a:ext uri="{FF2B5EF4-FFF2-40B4-BE49-F238E27FC236}">
                <a16:creationId xmlns:a16="http://schemas.microsoft.com/office/drawing/2014/main" id="{57AE7537-7544-0A2E-2388-82945FE4A29C}"/>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28313283-9586-ED0F-0F43-CD2167DCA3E3}"/>
              </a:ext>
            </a:extLst>
          </p:cNvPr>
          <p:cNvSpPr>
            <a:spLocks noGrp="1"/>
          </p:cNvSpPr>
          <p:nvPr>
            <p:ph type="sldNum" sz="quarter" idx="12"/>
          </p:nvPr>
        </p:nvSpPr>
        <p:spPr/>
        <p:txBody>
          <a:bodyPr/>
          <a:lstStyle/>
          <a:p>
            <a:fld id="{3B7E0B9C-596E-D247-ADB1-14C596BA1522}" type="slidenum">
              <a:rPr lang="nl-BE" smtClean="0"/>
              <a:t>‹nr.›</a:t>
            </a:fld>
            <a:endParaRPr lang="nl-BE"/>
          </a:p>
        </p:txBody>
      </p:sp>
    </p:spTree>
    <p:extLst>
      <p:ext uri="{BB962C8B-B14F-4D97-AF65-F5344CB8AC3E}">
        <p14:creationId xmlns:p14="http://schemas.microsoft.com/office/powerpoint/2010/main" val="1007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1F38FB-EEE0-FDCA-28AE-67D1C10E281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71AA4269-C419-27E8-FEA7-DDC384FF99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033323D7-5B78-5D98-C914-BABD71DB16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5241CC3-7FE6-CE00-EE50-B1F72EEFB8A3}"/>
              </a:ext>
            </a:extLst>
          </p:cNvPr>
          <p:cNvSpPr>
            <a:spLocks noGrp="1"/>
          </p:cNvSpPr>
          <p:nvPr>
            <p:ph type="dt" sz="half" idx="10"/>
          </p:nvPr>
        </p:nvSpPr>
        <p:spPr/>
        <p:txBody>
          <a:bodyPr/>
          <a:lstStyle/>
          <a:p>
            <a:fld id="{0353A192-393C-334B-B00B-468E5E722AFB}" type="datetimeFigureOut">
              <a:rPr lang="nl-BE" smtClean="0"/>
              <a:t>2/02/2023</a:t>
            </a:fld>
            <a:endParaRPr lang="nl-BE"/>
          </a:p>
        </p:txBody>
      </p:sp>
      <p:sp>
        <p:nvSpPr>
          <p:cNvPr id="6" name="Tijdelijke aanduiding voor voettekst 5">
            <a:extLst>
              <a:ext uri="{FF2B5EF4-FFF2-40B4-BE49-F238E27FC236}">
                <a16:creationId xmlns:a16="http://schemas.microsoft.com/office/drawing/2014/main" id="{7FE3D4A4-FFC6-E668-E9F6-ED0AD190C9D0}"/>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03177A12-36F3-F406-4442-AB5B5F585CD5}"/>
              </a:ext>
            </a:extLst>
          </p:cNvPr>
          <p:cNvSpPr>
            <a:spLocks noGrp="1"/>
          </p:cNvSpPr>
          <p:nvPr>
            <p:ph type="sldNum" sz="quarter" idx="12"/>
          </p:nvPr>
        </p:nvSpPr>
        <p:spPr/>
        <p:txBody>
          <a:bodyPr/>
          <a:lstStyle/>
          <a:p>
            <a:fld id="{3B7E0B9C-596E-D247-ADB1-14C596BA1522}" type="slidenum">
              <a:rPr lang="nl-BE" smtClean="0"/>
              <a:t>‹nr.›</a:t>
            </a:fld>
            <a:endParaRPr lang="nl-BE"/>
          </a:p>
        </p:txBody>
      </p:sp>
    </p:spTree>
    <p:extLst>
      <p:ext uri="{BB962C8B-B14F-4D97-AF65-F5344CB8AC3E}">
        <p14:creationId xmlns:p14="http://schemas.microsoft.com/office/powerpoint/2010/main" val="3669981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4BF02F-BE88-14F6-0965-978BA8D8216F}"/>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146364C5-9F31-D7E1-F361-247ECFA398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E8EC5D44-AC54-C94E-8F49-681683C28C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D916C4D-51B0-4926-80BA-7C88894FC9EA}"/>
              </a:ext>
            </a:extLst>
          </p:cNvPr>
          <p:cNvSpPr>
            <a:spLocks noGrp="1"/>
          </p:cNvSpPr>
          <p:nvPr>
            <p:ph type="dt" sz="half" idx="10"/>
          </p:nvPr>
        </p:nvSpPr>
        <p:spPr/>
        <p:txBody>
          <a:bodyPr/>
          <a:lstStyle/>
          <a:p>
            <a:fld id="{0353A192-393C-334B-B00B-468E5E722AFB}" type="datetimeFigureOut">
              <a:rPr lang="nl-BE" smtClean="0"/>
              <a:t>2/02/2023</a:t>
            </a:fld>
            <a:endParaRPr lang="nl-BE"/>
          </a:p>
        </p:txBody>
      </p:sp>
      <p:sp>
        <p:nvSpPr>
          <p:cNvPr id="6" name="Tijdelijke aanduiding voor voettekst 5">
            <a:extLst>
              <a:ext uri="{FF2B5EF4-FFF2-40B4-BE49-F238E27FC236}">
                <a16:creationId xmlns:a16="http://schemas.microsoft.com/office/drawing/2014/main" id="{8523DF19-07A3-1C1B-096C-C7BB49DC97E4}"/>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5D91FEB4-2681-7545-6506-F3E1608DA4A7}"/>
              </a:ext>
            </a:extLst>
          </p:cNvPr>
          <p:cNvSpPr>
            <a:spLocks noGrp="1"/>
          </p:cNvSpPr>
          <p:nvPr>
            <p:ph type="sldNum" sz="quarter" idx="12"/>
          </p:nvPr>
        </p:nvSpPr>
        <p:spPr/>
        <p:txBody>
          <a:bodyPr/>
          <a:lstStyle/>
          <a:p>
            <a:fld id="{3B7E0B9C-596E-D247-ADB1-14C596BA1522}" type="slidenum">
              <a:rPr lang="nl-BE" smtClean="0"/>
              <a:t>‹nr.›</a:t>
            </a:fld>
            <a:endParaRPr lang="nl-BE"/>
          </a:p>
        </p:txBody>
      </p:sp>
    </p:spTree>
    <p:extLst>
      <p:ext uri="{BB962C8B-B14F-4D97-AF65-F5344CB8AC3E}">
        <p14:creationId xmlns:p14="http://schemas.microsoft.com/office/powerpoint/2010/main" val="3831165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444CFBA-6A43-863C-DA9B-F3F37AA7C0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57071803-4706-FB33-07DD-26F769BAE0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74A83695-0288-DA4F-0DBB-DD51962435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53A192-393C-334B-B00B-468E5E722AFB}" type="datetimeFigureOut">
              <a:rPr lang="nl-BE" smtClean="0"/>
              <a:t>2/02/2023</a:t>
            </a:fld>
            <a:endParaRPr lang="nl-BE"/>
          </a:p>
        </p:txBody>
      </p:sp>
      <p:sp>
        <p:nvSpPr>
          <p:cNvPr id="5" name="Tijdelijke aanduiding voor voettekst 4">
            <a:extLst>
              <a:ext uri="{FF2B5EF4-FFF2-40B4-BE49-F238E27FC236}">
                <a16:creationId xmlns:a16="http://schemas.microsoft.com/office/drawing/2014/main" id="{A4178279-71E7-CEAB-05F7-62A81D87A7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FA92DE7A-8922-76A6-7B23-77821A4468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7E0B9C-596E-D247-ADB1-14C596BA1522}" type="slidenum">
              <a:rPr lang="nl-BE" smtClean="0"/>
              <a:t>‹nr.›</a:t>
            </a:fld>
            <a:endParaRPr lang="nl-BE"/>
          </a:p>
        </p:txBody>
      </p:sp>
    </p:spTree>
    <p:extLst>
      <p:ext uri="{BB962C8B-B14F-4D97-AF65-F5344CB8AC3E}">
        <p14:creationId xmlns:p14="http://schemas.microsoft.com/office/powerpoint/2010/main" val="42731505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7CAC87-56F1-B82E-C720-5BC775B11037}"/>
              </a:ext>
            </a:extLst>
          </p:cNvPr>
          <p:cNvSpPr>
            <a:spLocks noGrp="1"/>
          </p:cNvSpPr>
          <p:nvPr>
            <p:ph type="title"/>
          </p:nvPr>
        </p:nvSpPr>
        <p:spPr/>
        <p:txBody>
          <a:bodyPr/>
          <a:lstStyle/>
          <a:p>
            <a:r>
              <a:rPr lang="nl-NL" dirty="0"/>
              <a:t>Casus </a:t>
            </a:r>
            <a:endParaRPr lang="nl-BE" dirty="0"/>
          </a:p>
        </p:txBody>
      </p:sp>
      <p:sp>
        <p:nvSpPr>
          <p:cNvPr id="3" name="Tijdelijke aanduiding voor inhoud 2">
            <a:extLst>
              <a:ext uri="{FF2B5EF4-FFF2-40B4-BE49-F238E27FC236}">
                <a16:creationId xmlns:a16="http://schemas.microsoft.com/office/drawing/2014/main" id="{F9B3DDF6-9B3B-429A-444A-A6740CCB20F5}"/>
              </a:ext>
            </a:extLst>
          </p:cNvPr>
          <p:cNvSpPr>
            <a:spLocks noGrp="1"/>
          </p:cNvSpPr>
          <p:nvPr>
            <p:ph idx="1"/>
          </p:nvPr>
        </p:nvSpPr>
        <p:spPr/>
        <p:txBody>
          <a:bodyPr>
            <a:normAutofit fontScale="85000" lnSpcReduction="20000"/>
          </a:bodyPr>
          <a:lstStyle/>
          <a:p>
            <a:r>
              <a:rPr lang="nl-NL" dirty="0"/>
              <a:t>In de klas van meester Maarten vertelt een kind over een octopus die het in een aquarium zag. Meteen haken hier heel wat kinderen op in … De octopus wordt een ‘hot item’. Misschien iets voor een OA? Er duiken wel wat ideeën op voor dit OA:</a:t>
            </a:r>
          </a:p>
          <a:p>
            <a:r>
              <a:rPr lang="nl-NL" dirty="0"/>
              <a:t>- tellen tot 8</a:t>
            </a:r>
          </a:p>
          <a:p>
            <a:r>
              <a:rPr lang="nl-NL" dirty="0"/>
              <a:t>- het leven in zee</a:t>
            </a:r>
          </a:p>
          <a:p>
            <a:r>
              <a:rPr lang="nl-NL" dirty="0"/>
              <a:t>- een prentenboek rond een octopus</a:t>
            </a:r>
          </a:p>
          <a:p>
            <a:r>
              <a:rPr lang="nl-NL" dirty="0"/>
              <a:t>- werken met zuignappen</a:t>
            </a:r>
          </a:p>
          <a:p>
            <a:r>
              <a:rPr lang="nl-NL" dirty="0"/>
              <a:t>- proefjes met inkt en water</a:t>
            </a:r>
          </a:p>
          <a:p>
            <a:r>
              <a:rPr lang="nl-NL" dirty="0"/>
              <a:t>- …</a:t>
            </a:r>
          </a:p>
          <a:p>
            <a:endParaRPr lang="nl-NL" dirty="0"/>
          </a:p>
          <a:p>
            <a:r>
              <a:rPr lang="nl-NL" dirty="0"/>
              <a:t>Maar wat met RKG?</a:t>
            </a:r>
            <a:endParaRPr lang="nl-BE" dirty="0"/>
          </a:p>
        </p:txBody>
      </p:sp>
      <p:pic>
        <p:nvPicPr>
          <p:cNvPr id="3074" name="Picture 2" descr="Onze octopus, Peter Bently | 9789025773670 | Boeken | bol.com">
            <a:extLst>
              <a:ext uri="{FF2B5EF4-FFF2-40B4-BE49-F238E27FC236}">
                <a16:creationId xmlns:a16="http://schemas.microsoft.com/office/drawing/2014/main" id="{37E2537B-C73A-035A-8879-01423B00D9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7633" y="2818716"/>
            <a:ext cx="3153671" cy="3411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99193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6029F41B-728A-8A10-ADEF-185D95EFD209}"/>
              </a:ext>
            </a:extLst>
          </p:cNvPr>
          <p:cNvPicPr>
            <a:picLocks noGrp="1" noChangeAspect="1"/>
          </p:cNvPicPr>
          <p:nvPr>
            <p:ph idx="1"/>
          </p:nvPr>
        </p:nvPicPr>
        <p:blipFill rotWithShape="1">
          <a:blip r:embed="rId2"/>
          <a:srcRect l="8713" t="16146" r="9305" b="7372"/>
          <a:stretch/>
        </p:blipFill>
        <p:spPr>
          <a:xfrm>
            <a:off x="430306" y="225911"/>
            <a:ext cx="11101892" cy="5825947"/>
          </a:xfrm>
        </p:spPr>
      </p:pic>
    </p:spTree>
    <p:extLst>
      <p:ext uri="{BB962C8B-B14F-4D97-AF65-F5344CB8AC3E}">
        <p14:creationId xmlns:p14="http://schemas.microsoft.com/office/powerpoint/2010/main" val="18632011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2E572E0D-E8E2-B984-3A5F-36D3A18A36D0}"/>
              </a:ext>
            </a:extLst>
          </p:cNvPr>
          <p:cNvPicPr>
            <a:picLocks noGrp="1" noChangeAspect="1"/>
          </p:cNvPicPr>
          <p:nvPr>
            <p:ph idx="1"/>
          </p:nvPr>
        </p:nvPicPr>
        <p:blipFill rotWithShape="1">
          <a:blip r:embed="rId2"/>
          <a:srcRect l="8412" t="11868" r="11261" b="6034"/>
          <a:stretch/>
        </p:blipFill>
        <p:spPr>
          <a:xfrm>
            <a:off x="946673" y="284111"/>
            <a:ext cx="10940527" cy="6289778"/>
          </a:xfrm>
        </p:spPr>
      </p:pic>
    </p:spTree>
    <p:extLst>
      <p:ext uri="{BB962C8B-B14F-4D97-AF65-F5344CB8AC3E}">
        <p14:creationId xmlns:p14="http://schemas.microsoft.com/office/powerpoint/2010/main" val="33917966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3D7C42DB-19A1-9E6F-FDFC-B60FE5593AA4}"/>
              </a:ext>
            </a:extLst>
          </p:cNvPr>
          <p:cNvPicPr>
            <a:picLocks noGrp="1" noChangeAspect="1"/>
          </p:cNvPicPr>
          <p:nvPr>
            <p:ph idx="1"/>
          </p:nvPr>
        </p:nvPicPr>
        <p:blipFill rotWithShape="1">
          <a:blip r:embed="rId2"/>
          <a:srcRect l="9315" t="13205" r="11111" b="10046"/>
          <a:stretch/>
        </p:blipFill>
        <p:spPr>
          <a:xfrm>
            <a:off x="692087" y="139849"/>
            <a:ext cx="11044506" cy="5992010"/>
          </a:xfrm>
        </p:spPr>
      </p:pic>
    </p:spTree>
    <p:extLst>
      <p:ext uri="{BB962C8B-B14F-4D97-AF65-F5344CB8AC3E}">
        <p14:creationId xmlns:p14="http://schemas.microsoft.com/office/powerpoint/2010/main" val="1843998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7425C18F-5033-47E9-2AB8-3E0AFCF2E58E}"/>
              </a:ext>
            </a:extLst>
          </p:cNvPr>
          <p:cNvPicPr>
            <a:picLocks noGrp="1" noChangeAspect="1"/>
          </p:cNvPicPr>
          <p:nvPr>
            <p:ph idx="1"/>
          </p:nvPr>
        </p:nvPicPr>
        <p:blipFill rotWithShape="1">
          <a:blip r:embed="rId2"/>
          <a:srcRect l="9013" t="18820" r="28560" b="4964"/>
          <a:stretch/>
        </p:blipFill>
        <p:spPr>
          <a:xfrm>
            <a:off x="1904102" y="204396"/>
            <a:ext cx="8670665" cy="5954550"/>
          </a:xfrm>
        </p:spPr>
      </p:pic>
    </p:spTree>
    <p:extLst>
      <p:ext uri="{BB962C8B-B14F-4D97-AF65-F5344CB8AC3E}">
        <p14:creationId xmlns:p14="http://schemas.microsoft.com/office/powerpoint/2010/main" val="2268793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1EFE6447-E588-AD7D-2B84-C1EE9DCACC94}"/>
              </a:ext>
            </a:extLst>
          </p:cNvPr>
          <p:cNvPicPr>
            <a:picLocks noGrp="1" noChangeAspect="1"/>
          </p:cNvPicPr>
          <p:nvPr>
            <p:ph idx="1"/>
          </p:nvPr>
        </p:nvPicPr>
        <p:blipFill rotWithShape="1">
          <a:blip r:embed="rId2"/>
          <a:srcRect l="26312" t="17751" r="47815" b="5766"/>
          <a:stretch/>
        </p:blipFill>
        <p:spPr>
          <a:xfrm>
            <a:off x="4130938" y="129091"/>
            <a:ext cx="3711387" cy="6171261"/>
          </a:xfrm>
        </p:spPr>
      </p:pic>
    </p:spTree>
    <p:extLst>
      <p:ext uri="{BB962C8B-B14F-4D97-AF65-F5344CB8AC3E}">
        <p14:creationId xmlns:p14="http://schemas.microsoft.com/office/powerpoint/2010/main" val="7704171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826650AB-D4DE-4193-B6DA-06867B2691C7}"/>
              </a:ext>
            </a:extLst>
          </p:cNvPr>
          <p:cNvPicPr>
            <a:picLocks noGrp="1" noChangeAspect="1"/>
          </p:cNvPicPr>
          <p:nvPr>
            <p:ph idx="1"/>
          </p:nvPr>
        </p:nvPicPr>
        <p:blipFill rotWithShape="1">
          <a:blip r:embed="rId2"/>
          <a:srcRect l="8562" t="22029" r="9908" b="6837"/>
          <a:stretch/>
        </p:blipFill>
        <p:spPr>
          <a:xfrm>
            <a:off x="122702" y="279699"/>
            <a:ext cx="11792808" cy="5787614"/>
          </a:xfrm>
        </p:spPr>
      </p:pic>
    </p:spTree>
    <p:extLst>
      <p:ext uri="{BB962C8B-B14F-4D97-AF65-F5344CB8AC3E}">
        <p14:creationId xmlns:p14="http://schemas.microsoft.com/office/powerpoint/2010/main" val="20147361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CC3EF4A9-2517-8956-1986-661CC041E8D8}"/>
              </a:ext>
            </a:extLst>
          </p:cNvPr>
          <p:cNvPicPr>
            <a:picLocks noGrp="1" noChangeAspect="1"/>
          </p:cNvPicPr>
          <p:nvPr>
            <p:ph idx="1"/>
          </p:nvPr>
        </p:nvPicPr>
        <p:blipFill rotWithShape="1">
          <a:blip r:embed="rId2"/>
          <a:srcRect l="9916" t="15076" r="25852" b="23150"/>
          <a:stretch/>
        </p:blipFill>
        <p:spPr>
          <a:xfrm>
            <a:off x="890600" y="537881"/>
            <a:ext cx="10577052" cy="5722011"/>
          </a:xfrm>
        </p:spPr>
      </p:pic>
    </p:spTree>
    <p:extLst>
      <p:ext uri="{BB962C8B-B14F-4D97-AF65-F5344CB8AC3E}">
        <p14:creationId xmlns:p14="http://schemas.microsoft.com/office/powerpoint/2010/main" val="23338869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8FB55500-1BFC-318E-B044-0FD2FB97E036}"/>
              </a:ext>
            </a:extLst>
          </p:cNvPr>
          <p:cNvSpPr>
            <a:spLocks noGrp="1"/>
          </p:cNvSpPr>
          <p:nvPr>
            <p:ph idx="1"/>
          </p:nvPr>
        </p:nvSpPr>
        <p:spPr/>
        <p:txBody>
          <a:bodyPr>
            <a:normAutofit lnSpcReduction="10000"/>
          </a:bodyPr>
          <a:lstStyle/>
          <a:p>
            <a:r>
              <a:rPr lang="nl-NL" b="0" i="1" dirty="0">
                <a:solidFill>
                  <a:srgbClr val="212529"/>
                </a:solidFill>
                <a:effectLst/>
                <a:latin typeface="Helvetica Neue"/>
              </a:rPr>
              <a:t>Een rood blok,</a:t>
            </a:r>
            <a:br>
              <a:rPr lang="nl-NL" b="0" i="1" dirty="0">
                <a:solidFill>
                  <a:srgbClr val="212529"/>
                </a:solidFill>
                <a:effectLst/>
                <a:latin typeface="Helvetica Neue"/>
              </a:rPr>
            </a:br>
            <a:r>
              <a:rPr lang="nl-NL" b="0" i="1" dirty="0">
                <a:solidFill>
                  <a:srgbClr val="212529"/>
                </a:solidFill>
                <a:effectLst/>
                <a:latin typeface="Helvetica Neue"/>
              </a:rPr>
              <a:t>een geel lint,</a:t>
            </a:r>
            <a:br>
              <a:rPr lang="nl-NL" b="0" i="1" dirty="0">
                <a:solidFill>
                  <a:srgbClr val="212529"/>
                </a:solidFill>
                <a:effectLst/>
                <a:latin typeface="Helvetica Neue"/>
              </a:rPr>
            </a:br>
            <a:r>
              <a:rPr lang="nl-NL" b="0" i="1" dirty="0">
                <a:solidFill>
                  <a:srgbClr val="212529"/>
                </a:solidFill>
                <a:effectLst/>
                <a:latin typeface="Helvetica Neue"/>
              </a:rPr>
              <a:t>een blauwe bal,</a:t>
            </a:r>
            <a:br>
              <a:rPr lang="nl-NL" b="0" i="1" dirty="0">
                <a:solidFill>
                  <a:srgbClr val="212529"/>
                </a:solidFill>
                <a:effectLst/>
                <a:latin typeface="Helvetica Neue"/>
              </a:rPr>
            </a:br>
            <a:r>
              <a:rPr lang="nl-NL" b="0" i="1" dirty="0">
                <a:solidFill>
                  <a:srgbClr val="212529"/>
                </a:solidFill>
                <a:effectLst/>
                <a:latin typeface="Helvetica Neue"/>
              </a:rPr>
              <a:t>een groen penseel!</a:t>
            </a:r>
            <a:br>
              <a:rPr lang="nl-NL" b="0" i="1" dirty="0">
                <a:solidFill>
                  <a:srgbClr val="212529"/>
                </a:solidFill>
                <a:effectLst/>
                <a:latin typeface="Helvetica Neue"/>
              </a:rPr>
            </a:br>
            <a:r>
              <a:rPr lang="nl-NL" b="0" i="1" dirty="0">
                <a:solidFill>
                  <a:srgbClr val="212529"/>
                </a:solidFill>
                <a:effectLst/>
                <a:latin typeface="Helvetica Neue"/>
              </a:rPr>
              <a:t>Dank je God</a:t>
            </a:r>
            <a:br>
              <a:rPr lang="nl-NL" b="0" i="1" dirty="0">
                <a:solidFill>
                  <a:srgbClr val="212529"/>
                </a:solidFill>
                <a:effectLst/>
                <a:latin typeface="Helvetica Neue"/>
              </a:rPr>
            </a:br>
            <a:r>
              <a:rPr lang="nl-NL" b="0" i="1" dirty="0">
                <a:solidFill>
                  <a:srgbClr val="212529"/>
                </a:solidFill>
                <a:effectLst/>
                <a:latin typeface="Helvetica Neue"/>
              </a:rPr>
              <a:t>voor al </a:t>
            </a:r>
            <a:r>
              <a:rPr lang="nl-NL" i="1" dirty="0">
                <a:solidFill>
                  <a:srgbClr val="212529"/>
                </a:solidFill>
                <a:latin typeface="Helvetica Neue"/>
              </a:rPr>
              <a:t>die kleurrijke dingen</a:t>
            </a:r>
            <a:br>
              <a:rPr lang="nl-NL" b="0" i="1" dirty="0">
                <a:solidFill>
                  <a:srgbClr val="212529"/>
                </a:solidFill>
                <a:effectLst/>
                <a:latin typeface="Helvetica Neue"/>
              </a:rPr>
            </a:br>
            <a:r>
              <a:rPr lang="nl-NL" b="0" i="1" dirty="0">
                <a:solidFill>
                  <a:srgbClr val="212529"/>
                </a:solidFill>
                <a:effectLst/>
                <a:latin typeface="Helvetica Neue"/>
              </a:rPr>
              <a:t>Waar ik in de klas mee speel.</a:t>
            </a:r>
            <a:endParaRPr lang="nl-NL" b="0" i="0" dirty="0">
              <a:solidFill>
                <a:srgbClr val="212529"/>
              </a:solidFill>
              <a:effectLst/>
              <a:latin typeface="Helvetica Neue"/>
            </a:endParaRPr>
          </a:p>
          <a:p>
            <a:pPr algn="l"/>
            <a:r>
              <a:rPr lang="nl-NL" b="0" i="1" dirty="0">
                <a:solidFill>
                  <a:srgbClr val="212529"/>
                </a:solidFill>
                <a:effectLst/>
                <a:latin typeface="Helvetica Neue"/>
              </a:rPr>
              <a:t>Ik zing een vrolijk liedje zing het mij maar na</a:t>
            </a:r>
            <a:br>
              <a:rPr lang="nl-NL" b="0" i="1" dirty="0">
                <a:solidFill>
                  <a:srgbClr val="212529"/>
                </a:solidFill>
                <a:effectLst/>
                <a:latin typeface="Helvetica Neue"/>
              </a:rPr>
            </a:br>
            <a:r>
              <a:rPr lang="nl-NL" b="0" i="1" dirty="0">
                <a:solidFill>
                  <a:srgbClr val="212529"/>
                </a:solidFill>
                <a:effectLst/>
                <a:latin typeface="Helvetica Neue"/>
              </a:rPr>
              <a:t>Oranje, rood en lila, geel en groen en blauw</a:t>
            </a:r>
            <a:br>
              <a:rPr lang="nl-NL" b="0" i="1" dirty="0">
                <a:solidFill>
                  <a:srgbClr val="212529"/>
                </a:solidFill>
                <a:effectLst/>
                <a:latin typeface="Helvetica Neue"/>
              </a:rPr>
            </a:br>
            <a:r>
              <a:rPr lang="nl-NL" b="0" i="1" dirty="0">
                <a:solidFill>
                  <a:srgbClr val="212529"/>
                </a:solidFill>
                <a:effectLst/>
                <a:latin typeface="Helvetica Neue"/>
              </a:rPr>
              <a:t>Kleuren waarmee God ons zegt ‘ik hou van jou’.</a:t>
            </a:r>
            <a:br>
              <a:rPr lang="nl-NL" b="0" i="1" dirty="0">
                <a:solidFill>
                  <a:srgbClr val="212529"/>
                </a:solidFill>
                <a:effectLst/>
                <a:latin typeface="Helvetica Neue"/>
              </a:rPr>
            </a:br>
            <a:r>
              <a:rPr lang="nl-NL" b="0" i="1" dirty="0">
                <a:solidFill>
                  <a:srgbClr val="212529"/>
                </a:solidFill>
                <a:effectLst/>
                <a:latin typeface="Helvetica Neue"/>
              </a:rPr>
              <a:t>La-lala-la-la, la-lala-la.</a:t>
            </a:r>
            <a:br>
              <a:rPr lang="nl-NL" b="0" i="1" dirty="0">
                <a:solidFill>
                  <a:srgbClr val="212529"/>
                </a:solidFill>
                <a:effectLst/>
                <a:latin typeface="Helvetica Neue"/>
              </a:rPr>
            </a:br>
            <a:r>
              <a:rPr lang="nl-NL" b="0" i="1" dirty="0">
                <a:solidFill>
                  <a:srgbClr val="212529"/>
                </a:solidFill>
                <a:effectLst/>
                <a:latin typeface="Helvetica Neue"/>
              </a:rPr>
              <a:t>Kleuren waarmee God ons zegt ‘ik hou van jou’.</a:t>
            </a:r>
            <a:endParaRPr lang="nl-NL" b="0" i="0" dirty="0">
              <a:solidFill>
                <a:srgbClr val="212529"/>
              </a:solidFill>
              <a:effectLst/>
              <a:latin typeface="Helvetica Neue"/>
            </a:endParaRPr>
          </a:p>
          <a:p>
            <a:endParaRPr lang="nl-BE" dirty="0"/>
          </a:p>
        </p:txBody>
      </p:sp>
      <p:pic>
        <p:nvPicPr>
          <p:cNvPr id="1026" name="Picture 2">
            <a:extLst>
              <a:ext uri="{FF2B5EF4-FFF2-40B4-BE49-F238E27FC236}">
                <a16:creationId xmlns:a16="http://schemas.microsoft.com/office/drawing/2014/main" id="{513CDD84-A55D-F8A6-75E1-10529AE00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8833" y="2244075"/>
            <a:ext cx="5314562" cy="2794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7722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F16A85-3CDC-44A8-2DF7-27E1C7E57A36}"/>
              </a:ext>
            </a:extLst>
          </p:cNvPr>
          <p:cNvSpPr>
            <a:spLocks noGrp="1"/>
          </p:cNvSpPr>
          <p:nvPr>
            <p:ph type="title"/>
          </p:nvPr>
        </p:nvSpPr>
        <p:spPr/>
        <p:txBody>
          <a:bodyPr/>
          <a:lstStyle/>
          <a:p>
            <a:r>
              <a:rPr lang="nl-NL" dirty="0"/>
              <a:t>Tip</a:t>
            </a:r>
            <a:endParaRPr lang="nl-BE" dirty="0"/>
          </a:p>
        </p:txBody>
      </p:sp>
      <p:sp>
        <p:nvSpPr>
          <p:cNvPr id="3" name="Tijdelijke aanduiding voor inhoud 2">
            <a:extLst>
              <a:ext uri="{FF2B5EF4-FFF2-40B4-BE49-F238E27FC236}">
                <a16:creationId xmlns:a16="http://schemas.microsoft.com/office/drawing/2014/main" id="{9C9AE2C6-64DE-56BE-0BF1-BF1313EF0990}"/>
              </a:ext>
            </a:extLst>
          </p:cNvPr>
          <p:cNvSpPr>
            <a:spLocks noGrp="1"/>
          </p:cNvSpPr>
          <p:nvPr>
            <p:ph idx="1"/>
          </p:nvPr>
        </p:nvSpPr>
        <p:spPr/>
        <p:txBody>
          <a:bodyPr>
            <a:normAutofit lnSpcReduction="10000"/>
          </a:bodyPr>
          <a:lstStyle/>
          <a:p>
            <a:r>
              <a:rPr lang="nl-NL" dirty="0">
                <a:solidFill>
                  <a:schemeClr val="tx1"/>
                </a:solidFill>
              </a:rPr>
              <a:t>Kom je er niet met de voorgaande tips? Dan kun je nog een RKG-aanbod doen dat los staat van je OA. Idealiter integreer je RKG in je OA maar wanneer het met de voorgaande tips niet lukt kun je af en toe wel een aanbod doen dat losstaat van je thema. Dat geeft dan misschien de mogelijkheid om dat Bijbelverhaal te nemen dat je graag eens wil gebruiken maar nog niet kon integreren in een thema …</a:t>
            </a:r>
          </a:p>
          <a:p>
            <a:r>
              <a:rPr lang="nl-NL" dirty="0">
                <a:solidFill>
                  <a:schemeClr val="tx1"/>
                </a:solidFill>
              </a:rPr>
              <a:t>Soms kan er ook een gebeurtenis zijn waar je aandacht aan wil besteden maar die niet past in je OA. Je werkt rond ‘waterdieren’ en dan wordt een kind in je klas grote broer of zus. Dat wil je ook niet zo maar voorbij laten gaan … Dan kan het zijn dat je dit (geboorte) uitwerkt in je RKG-aanbod dat dan even losstaat van je thema.</a:t>
            </a:r>
            <a:endParaRPr lang="nl-BE" dirty="0">
              <a:solidFill>
                <a:schemeClr val="tx1"/>
              </a:solidFill>
            </a:endParaRPr>
          </a:p>
        </p:txBody>
      </p:sp>
      <p:pic>
        <p:nvPicPr>
          <p:cNvPr id="1026" name="Picture 2" descr="tip - Fysiotherapie ter Harmsel">
            <a:extLst>
              <a:ext uri="{FF2B5EF4-FFF2-40B4-BE49-F238E27FC236}">
                <a16:creationId xmlns:a16="http://schemas.microsoft.com/office/drawing/2014/main" id="{988FBCA2-3F04-FC73-A04C-269FD8838C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885" t="8191" r="19744" b="6523"/>
          <a:stretch/>
        </p:blipFill>
        <p:spPr bwMode="auto">
          <a:xfrm>
            <a:off x="10133704" y="4579702"/>
            <a:ext cx="1807285" cy="1698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0408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D7815D-6077-3E65-9F43-1E00F1AC78A6}"/>
              </a:ext>
            </a:extLst>
          </p:cNvPr>
          <p:cNvSpPr>
            <a:spLocks noGrp="1"/>
          </p:cNvSpPr>
          <p:nvPr>
            <p:ph type="title"/>
          </p:nvPr>
        </p:nvSpPr>
        <p:spPr/>
        <p:txBody>
          <a:bodyPr/>
          <a:lstStyle/>
          <a:p>
            <a:r>
              <a:rPr lang="nl-NL" dirty="0"/>
              <a:t>Aan de slag …</a:t>
            </a:r>
            <a:endParaRPr lang="nl-BE" dirty="0"/>
          </a:p>
        </p:txBody>
      </p:sp>
      <p:sp>
        <p:nvSpPr>
          <p:cNvPr id="3" name="Tijdelijke aanduiding voor inhoud 2">
            <a:extLst>
              <a:ext uri="{FF2B5EF4-FFF2-40B4-BE49-F238E27FC236}">
                <a16:creationId xmlns:a16="http://schemas.microsoft.com/office/drawing/2014/main" id="{255859C7-3336-6783-95FF-DFE1C88C5032}"/>
              </a:ext>
            </a:extLst>
          </p:cNvPr>
          <p:cNvSpPr>
            <a:spLocks noGrp="1"/>
          </p:cNvSpPr>
          <p:nvPr>
            <p:ph idx="1"/>
          </p:nvPr>
        </p:nvSpPr>
        <p:spPr/>
        <p:txBody>
          <a:bodyPr/>
          <a:lstStyle/>
          <a:p>
            <a:r>
              <a:rPr lang="nl-NL" dirty="0"/>
              <a:t>Vanuit een thema …</a:t>
            </a:r>
          </a:p>
          <a:p>
            <a:endParaRPr lang="nl-NL" dirty="0"/>
          </a:p>
          <a:p>
            <a:r>
              <a:rPr lang="nl-NL" dirty="0"/>
              <a:t>Kies een thema. Kijk of je hiermee voor RKG aan de slag kan …</a:t>
            </a:r>
          </a:p>
          <a:p>
            <a:endParaRPr lang="nl-NL" dirty="0"/>
          </a:p>
          <a:p>
            <a:pPr>
              <a:buFont typeface="Arial" panose="020B0604020202020204" pitchFamily="34" charset="0"/>
              <a:buChar char="•"/>
            </a:pPr>
            <a:r>
              <a:rPr lang="nl-NL" dirty="0"/>
              <a:t> Thema ‘Camping’</a:t>
            </a:r>
          </a:p>
          <a:p>
            <a:pPr>
              <a:buFont typeface="Arial" panose="020B0604020202020204" pitchFamily="34" charset="0"/>
              <a:buChar char="•"/>
            </a:pPr>
            <a:r>
              <a:rPr lang="nl-NL" dirty="0"/>
              <a:t> Thema ‘Kikkers’</a:t>
            </a:r>
          </a:p>
          <a:p>
            <a:pPr>
              <a:buFont typeface="Arial" panose="020B0604020202020204" pitchFamily="34" charset="0"/>
              <a:buChar char="•"/>
            </a:pPr>
            <a:r>
              <a:rPr lang="nl-NL" dirty="0"/>
              <a:t> Thema ‘De ruimte’</a:t>
            </a:r>
          </a:p>
          <a:p>
            <a:pPr>
              <a:buFont typeface="Arial" panose="020B0604020202020204" pitchFamily="34" charset="0"/>
              <a:buChar char="•"/>
            </a:pPr>
            <a:r>
              <a:rPr lang="nl-NL" dirty="0"/>
              <a:t> …</a:t>
            </a:r>
            <a:endParaRPr lang="nl-BE" dirty="0"/>
          </a:p>
        </p:txBody>
      </p:sp>
    </p:spTree>
    <p:extLst>
      <p:ext uri="{BB962C8B-B14F-4D97-AF65-F5344CB8AC3E}">
        <p14:creationId xmlns:p14="http://schemas.microsoft.com/office/powerpoint/2010/main" val="787403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1473C21-0ADF-6BAC-55FE-92697BC86E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1937" y="1961087"/>
            <a:ext cx="2436929" cy="2417276"/>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C9290B95-561D-86E3-64AE-B4EA1E7E7A37}"/>
              </a:ext>
            </a:extLst>
          </p:cNvPr>
          <p:cNvPicPr>
            <a:picLocks noChangeAspect="1"/>
          </p:cNvPicPr>
          <p:nvPr/>
        </p:nvPicPr>
        <p:blipFill rotWithShape="1">
          <a:blip r:embed="rId3"/>
          <a:srcRect l="15618" t="30275" r="54029" b="14420"/>
          <a:stretch/>
        </p:blipFill>
        <p:spPr>
          <a:xfrm>
            <a:off x="5425442" y="1846263"/>
            <a:ext cx="3700630" cy="3792868"/>
          </a:xfrm>
          <a:prstGeom prst="rect">
            <a:avLst/>
          </a:prstGeom>
        </p:spPr>
      </p:pic>
      <p:sp>
        <p:nvSpPr>
          <p:cNvPr id="4" name="Titel 1">
            <a:extLst>
              <a:ext uri="{FF2B5EF4-FFF2-40B4-BE49-F238E27FC236}">
                <a16:creationId xmlns:a16="http://schemas.microsoft.com/office/drawing/2014/main" id="{BDB3DF9A-AC23-362C-E64E-8C72D39C0B60}"/>
              </a:ext>
            </a:extLst>
          </p:cNvPr>
          <p:cNvSpPr>
            <a:spLocks noGrp="1"/>
          </p:cNvSpPr>
          <p:nvPr>
            <p:ph type="title"/>
          </p:nvPr>
        </p:nvSpPr>
        <p:spPr>
          <a:xfrm>
            <a:off x="1096963" y="287338"/>
            <a:ext cx="10058400" cy="1449387"/>
          </a:xfrm>
        </p:spPr>
        <p:txBody>
          <a:bodyPr/>
          <a:lstStyle/>
          <a:p>
            <a:r>
              <a:rPr lang="nl-NL" dirty="0"/>
              <a:t>Casus </a:t>
            </a:r>
            <a:endParaRPr lang="nl-BE" dirty="0"/>
          </a:p>
        </p:txBody>
      </p:sp>
      <p:sp>
        <p:nvSpPr>
          <p:cNvPr id="7" name="Tijdelijke aanduiding voor inhoud 2">
            <a:extLst>
              <a:ext uri="{FF2B5EF4-FFF2-40B4-BE49-F238E27FC236}">
                <a16:creationId xmlns:a16="http://schemas.microsoft.com/office/drawing/2014/main" id="{5E52BD53-1446-DF1F-8B3C-4ADD46C8333C}"/>
              </a:ext>
            </a:extLst>
          </p:cNvPr>
          <p:cNvSpPr>
            <a:spLocks noGrp="1"/>
          </p:cNvSpPr>
          <p:nvPr>
            <p:ph idx="1"/>
          </p:nvPr>
        </p:nvSpPr>
        <p:spPr>
          <a:xfrm>
            <a:off x="1096963" y="1846263"/>
            <a:ext cx="3969889" cy="4022725"/>
          </a:xfrm>
        </p:spPr>
        <p:txBody>
          <a:bodyPr>
            <a:normAutofit fontScale="85000" lnSpcReduction="20000"/>
          </a:bodyPr>
          <a:lstStyle/>
          <a:p>
            <a:r>
              <a:rPr lang="nl-NL" dirty="0"/>
              <a:t>Dan wandelt een kind de klas in met een octopusknuffel die je kan omdraaien (blij/ verdrietig of boos). Meester Maarten gaat hiermee aan de slag.</a:t>
            </a:r>
          </a:p>
          <a:p>
            <a:r>
              <a:rPr lang="nl-NL" dirty="0"/>
              <a:t>=&gt; mogelijkheden en beperkingen</a:t>
            </a:r>
          </a:p>
          <a:p>
            <a:endParaRPr lang="nl-NL" dirty="0"/>
          </a:p>
          <a:p>
            <a:pPr>
              <a:buFont typeface="Arial" panose="020B0604020202020204" pitchFamily="34" charset="0"/>
              <a:buChar char="•"/>
            </a:pPr>
            <a:r>
              <a:rPr lang="nl-NL" dirty="0"/>
              <a:t> Ervaringen en belevingen: Wanneer ben je blij? Wanneer ben je sip? Wie helpt jou ‘omdraaien’?</a:t>
            </a:r>
            <a:endParaRPr lang="nl-BE" dirty="0"/>
          </a:p>
        </p:txBody>
      </p:sp>
    </p:spTree>
    <p:extLst>
      <p:ext uri="{BB962C8B-B14F-4D97-AF65-F5344CB8AC3E}">
        <p14:creationId xmlns:p14="http://schemas.microsoft.com/office/powerpoint/2010/main" val="26459159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D7815D-6077-3E65-9F43-1E00F1AC78A6}"/>
              </a:ext>
            </a:extLst>
          </p:cNvPr>
          <p:cNvSpPr>
            <a:spLocks noGrp="1"/>
          </p:cNvSpPr>
          <p:nvPr>
            <p:ph type="title"/>
          </p:nvPr>
        </p:nvSpPr>
        <p:spPr/>
        <p:txBody>
          <a:bodyPr/>
          <a:lstStyle/>
          <a:p>
            <a:r>
              <a:rPr lang="nl-NL" dirty="0"/>
              <a:t>Aan de slag …</a:t>
            </a:r>
            <a:endParaRPr lang="nl-BE" dirty="0"/>
          </a:p>
        </p:txBody>
      </p:sp>
      <p:sp>
        <p:nvSpPr>
          <p:cNvPr id="3" name="Tijdelijke aanduiding voor inhoud 2">
            <a:extLst>
              <a:ext uri="{FF2B5EF4-FFF2-40B4-BE49-F238E27FC236}">
                <a16:creationId xmlns:a16="http://schemas.microsoft.com/office/drawing/2014/main" id="{255859C7-3336-6783-95FF-DFE1C88C5032}"/>
              </a:ext>
            </a:extLst>
          </p:cNvPr>
          <p:cNvSpPr>
            <a:spLocks noGrp="1"/>
          </p:cNvSpPr>
          <p:nvPr>
            <p:ph idx="1"/>
          </p:nvPr>
        </p:nvSpPr>
        <p:spPr/>
        <p:txBody>
          <a:bodyPr>
            <a:normAutofit fontScale="85000" lnSpcReduction="10000"/>
          </a:bodyPr>
          <a:lstStyle/>
          <a:p>
            <a:r>
              <a:rPr lang="nl-NL" dirty="0"/>
              <a:t>Kies een thema. Kijk of je hiermee voor RKG aan de slag kan …</a:t>
            </a:r>
          </a:p>
          <a:p>
            <a:endParaRPr lang="nl-NL" dirty="0"/>
          </a:p>
          <a:p>
            <a:pPr>
              <a:buFont typeface="Arial" panose="020B0604020202020204" pitchFamily="34" charset="0"/>
              <a:buChar char="•"/>
            </a:pPr>
            <a:r>
              <a:rPr lang="nl-NL" dirty="0"/>
              <a:t> Thema ‘Camping’</a:t>
            </a:r>
          </a:p>
          <a:p>
            <a:pPr>
              <a:buFont typeface="Arial" panose="020B0604020202020204" pitchFamily="34" charset="0"/>
              <a:buChar char="•"/>
            </a:pPr>
            <a:r>
              <a:rPr lang="nl-NL" dirty="0"/>
              <a:t> Thema ‘Kikkers’</a:t>
            </a:r>
          </a:p>
          <a:p>
            <a:pPr>
              <a:buFont typeface="Arial" panose="020B0604020202020204" pitchFamily="34" charset="0"/>
              <a:buChar char="•"/>
            </a:pPr>
            <a:r>
              <a:rPr lang="nl-NL" dirty="0"/>
              <a:t> Thema ‘De ruimte’</a:t>
            </a:r>
          </a:p>
          <a:p>
            <a:pPr>
              <a:buFont typeface="Arial" panose="020B0604020202020204" pitchFamily="34" charset="0"/>
              <a:buChar char="•"/>
            </a:pPr>
            <a:r>
              <a:rPr lang="nl-NL" dirty="0"/>
              <a:t> …</a:t>
            </a:r>
          </a:p>
          <a:p>
            <a:pPr marL="0" indent="0">
              <a:buNone/>
            </a:pPr>
            <a:endParaRPr lang="nl-NL" dirty="0"/>
          </a:p>
          <a:p>
            <a:pPr marL="0" lvl="0" indent="0" eaLnBrk="0" fontAlgn="base" hangingPunct="0">
              <a:lnSpc>
                <a:spcPct val="100000"/>
              </a:lnSpc>
              <a:spcBef>
                <a:spcPct val="0"/>
              </a:spcBef>
              <a:spcAft>
                <a:spcPct val="0"/>
              </a:spcAft>
              <a:buClrTx/>
              <a:buSzTx/>
              <a:buNone/>
            </a:pPr>
            <a:r>
              <a:rPr lang="nl-NL" altLang="nl-BE" dirty="0">
                <a:ea typeface="Times New Roman" panose="02020603050405020304" pitchFamily="18" charset="0"/>
                <a:cs typeface="Calibri" panose="020F0502020204030204" pitchFamily="34" charset="0"/>
              </a:rPr>
              <a:t>Welke gedachte bij of uit dit thema vind je boeiend om aan kleuters mee te geven?</a:t>
            </a:r>
            <a:endParaRPr lang="nl-BE" altLang="nl-BE" sz="1200" dirty="0">
              <a:cs typeface="Calibri" panose="020F0502020204030204" pitchFamily="34" charset="0"/>
            </a:endParaRPr>
          </a:p>
          <a:p>
            <a:pPr marL="0" lvl="0" indent="0" eaLnBrk="0" fontAlgn="base" hangingPunct="0">
              <a:lnSpc>
                <a:spcPct val="100000"/>
              </a:lnSpc>
              <a:spcBef>
                <a:spcPct val="0"/>
              </a:spcBef>
              <a:spcAft>
                <a:spcPct val="0"/>
              </a:spcAft>
              <a:buClrTx/>
              <a:buSzTx/>
              <a:buNone/>
            </a:pPr>
            <a:r>
              <a:rPr lang="nl-NL" altLang="nl-BE" dirty="0">
                <a:ea typeface="Times New Roman" panose="02020603050405020304" pitchFamily="18" charset="0"/>
                <a:cs typeface="Calibri" panose="020F0502020204030204" pitchFamily="34" charset="0"/>
              </a:rPr>
              <a:t>Zoek een passende component van levensbeschouwelijke groei. </a:t>
            </a:r>
            <a:endParaRPr lang="nl-BE" altLang="nl-BE" sz="1200" dirty="0">
              <a:cs typeface="Calibri" panose="020F0502020204030204" pitchFamily="34" charset="0"/>
            </a:endParaRPr>
          </a:p>
          <a:p>
            <a:pPr marL="0" lvl="0" indent="0" eaLnBrk="0" fontAlgn="base" hangingPunct="0">
              <a:lnSpc>
                <a:spcPct val="100000"/>
              </a:lnSpc>
              <a:spcBef>
                <a:spcPct val="0"/>
              </a:spcBef>
              <a:spcAft>
                <a:spcPct val="0"/>
              </a:spcAft>
              <a:buClrTx/>
              <a:buSzTx/>
              <a:buNone/>
            </a:pPr>
            <a:r>
              <a:rPr lang="nl-NL" altLang="nl-BE" dirty="0">
                <a:ea typeface="Times New Roman" panose="02020603050405020304" pitchFamily="18" charset="0"/>
                <a:cs typeface="Calibri" panose="020F0502020204030204" pitchFamily="34" charset="0"/>
              </a:rPr>
              <a:t>Zoek een passend geloofsverhaal/ Jezusbeeld/Godsbeeld/geloofsbeeld … </a:t>
            </a:r>
            <a:endParaRPr lang="nl-BE" altLang="nl-BE" sz="1200" dirty="0">
              <a:cs typeface="Calibri" panose="020F0502020204030204" pitchFamily="34" charset="0"/>
            </a:endParaRPr>
          </a:p>
          <a:p>
            <a:pPr marL="0" lvl="0" indent="0" eaLnBrk="0" fontAlgn="base" hangingPunct="0">
              <a:lnSpc>
                <a:spcPct val="100000"/>
              </a:lnSpc>
              <a:spcBef>
                <a:spcPct val="0"/>
              </a:spcBef>
              <a:spcAft>
                <a:spcPct val="0"/>
              </a:spcAft>
              <a:buClrTx/>
              <a:buSzTx/>
              <a:buNone/>
            </a:pPr>
            <a:r>
              <a:rPr lang="nl-NL" altLang="nl-BE" dirty="0">
                <a:ea typeface="Times New Roman" panose="02020603050405020304" pitchFamily="18" charset="0"/>
                <a:cs typeface="Calibri" panose="020F0502020204030204" pitchFamily="34" charset="0"/>
              </a:rPr>
              <a:t>Zoek een ritueel om het verhaal (Bijbelverhaal) verder te verdiepen.</a:t>
            </a:r>
            <a:endParaRPr lang="nl-BE" altLang="nl-BE" sz="1200" dirty="0">
              <a:cs typeface="Calibri" panose="020F0502020204030204" pitchFamily="34" charset="0"/>
            </a:endParaRPr>
          </a:p>
          <a:p>
            <a:pPr marL="0" indent="0">
              <a:buNone/>
            </a:pPr>
            <a:endParaRPr lang="nl-BE" dirty="0"/>
          </a:p>
        </p:txBody>
      </p:sp>
    </p:spTree>
    <p:extLst>
      <p:ext uri="{BB962C8B-B14F-4D97-AF65-F5344CB8AC3E}">
        <p14:creationId xmlns:p14="http://schemas.microsoft.com/office/powerpoint/2010/main" val="16747636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BE6751E-87FE-CF5D-CA7F-880B3CB0DFD3}"/>
              </a:ext>
            </a:extLst>
          </p:cNvPr>
          <p:cNvSpPr>
            <a:spLocks noGrp="1"/>
          </p:cNvSpPr>
          <p:nvPr>
            <p:ph idx="1"/>
          </p:nvPr>
        </p:nvSpPr>
        <p:spPr>
          <a:xfrm>
            <a:off x="1097280" y="1845734"/>
            <a:ext cx="7767021" cy="4023360"/>
          </a:xfrm>
        </p:spPr>
        <p:txBody>
          <a:bodyPr>
            <a:normAutofit fontScale="85000" lnSpcReduction="20000"/>
          </a:bodyPr>
          <a:lstStyle/>
          <a:p>
            <a:pPr marL="0" indent="0" eaLnBrk="0" fontAlgn="base" hangingPunct="0">
              <a:lnSpc>
                <a:spcPct val="100000"/>
              </a:lnSpc>
              <a:spcBef>
                <a:spcPct val="0"/>
              </a:spcBef>
              <a:spcAft>
                <a:spcPct val="0"/>
              </a:spcAft>
              <a:buClrTx/>
              <a:buSzTx/>
              <a:buNone/>
            </a:pPr>
            <a:r>
              <a:rPr lang="nl-NL" dirty="0"/>
              <a:t>Vanuit een prentenboek …</a:t>
            </a:r>
          </a:p>
          <a:p>
            <a:pPr marL="0" lvl="0" indent="0" eaLnBrk="0" fontAlgn="base" hangingPunct="0">
              <a:lnSpc>
                <a:spcPct val="100000"/>
              </a:lnSpc>
              <a:spcBef>
                <a:spcPct val="0"/>
              </a:spcBef>
              <a:spcAft>
                <a:spcPct val="0"/>
              </a:spcAft>
              <a:buClrTx/>
              <a:buSzTx/>
              <a:buNone/>
            </a:pPr>
            <a:endParaRPr lang="nl-NL" altLang="nl-BE" b="1"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marL="0" lvl="0" indent="0" eaLnBrk="0" fontAlgn="base" hangingPunct="0">
              <a:lnSpc>
                <a:spcPct val="100000"/>
              </a:lnSpc>
              <a:spcBef>
                <a:spcPct val="0"/>
              </a:spcBef>
              <a:spcAft>
                <a:spcPct val="0"/>
              </a:spcAft>
              <a:buClrTx/>
              <a:buSzTx/>
              <a:buNone/>
            </a:pPr>
            <a:r>
              <a:rPr lang="nl-NL" altLang="nl-BE" b="1" dirty="0">
                <a:solidFill>
                  <a:schemeClr val="tx1"/>
                </a:solidFill>
                <a:latin typeface="Calibri" panose="020F0502020204030204" pitchFamily="34" charset="0"/>
                <a:ea typeface="Times New Roman" panose="02020603050405020304" pitchFamily="18" charset="0"/>
                <a:cs typeface="Calibri" panose="020F0502020204030204" pitchFamily="34" charset="0"/>
              </a:rPr>
              <a:t>Guus de gans vindt het geluk</a:t>
            </a:r>
            <a:endParaRPr lang="nl-BE" altLang="nl-BE" sz="1200" dirty="0">
              <a:solidFill>
                <a:schemeClr val="tx1"/>
              </a:solidFill>
              <a:latin typeface="Calibri" panose="020F0502020204030204" pitchFamily="34" charset="0"/>
              <a:cs typeface="Calibri" panose="020F0502020204030204" pitchFamily="34" charset="0"/>
            </a:endParaRPr>
          </a:p>
          <a:p>
            <a:pPr marL="0" lvl="0" indent="0" eaLnBrk="0" fontAlgn="base" hangingPunct="0">
              <a:lnSpc>
                <a:spcPct val="100000"/>
              </a:lnSpc>
              <a:spcBef>
                <a:spcPct val="0"/>
              </a:spcBef>
              <a:spcAft>
                <a:spcPct val="0"/>
              </a:spcAft>
              <a:buClrTx/>
              <a:buSzTx/>
              <a:buNone/>
            </a:pPr>
            <a:endParaRPr lang="nl-NL" altLang="nl-BE"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marL="0" lvl="0" indent="0" eaLnBrk="0" fontAlgn="base" hangingPunct="0">
              <a:lnSpc>
                <a:spcPct val="100000"/>
              </a:lnSpc>
              <a:spcBef>
                <a:spcPct val="0"/>
              </a:spcBef>
              <a:spcAft>
                <a:spcPct val="0"/>
              </a:spcAft>
              <a:buClrTx/>
              <a:buSzTx/>
              <a:buNone/>
            </a:pPr>
            <a:r>
              <a:rPr lang="nl-NL" altLang="nl-BE" dirty="0">
                <a:solidFill>
                  <a:schemeClr val="tx1"/>
                </a:solidFill>
                <a:latin typeface="Calibri" panose="020F0502020204030204" pitchFamily="34" charset="0"/>
                <a:ea typeface="Times New Roman" panose="02020603050405020304" pitchFamily="18" charset="0"/>
                <a:cs typeface="Calibri" panose="020F0502020204030204" pitchFamily="34" charset="0"/>
              </a:rPr>
              <a:t>Welke gedachte bij of uit dit boek vind je boeiend om aan kleuters mee te geven?</a:t>
            </a:r>
            <a:endParaRPr lang="nl-BE" altLang="nl-BE" sz="1200" dirty="0">
              <a:solidFill>
                <a:schemeClr val="tx1"/>
              </a:solidFill>
              <a:latin typeface="Calibri" panose="020F0502020204030204" pitchFamily="34" charset="0"/>
              <a:cs typeface="Calibri" panose="020F0502020204030204" pitchFamily="34" charset="0"/>
            </a:endParaRPr>
          </a:p>
          <a:p>
            <a:pPr marL="0" lvl="0" indent="0" eaLnBrk="0" fontAlgn="base" hangingPunct="0">
              <a:lnSpc>
                <a:spcPct val="100000"/>
              </a:lnSpc>
              <a:spcBef>
                <a:spcPct val="0"/>
              </a:spcBef>
              <a:spcAft>
                <a:spcPct val="0"/>
              </a:spcAft>
              <a:buClrTx/>
              <a:buSzTx/>
              <a:buNone/>
            </a:pPr>
            <a:r>
              <a:rPr lang="nl-NL" altLang="nl-BE" dirty="0">
                <a:solidFill>
                  <a:schemeClr val="tx1"/>
                </a:solidFill>
                <a:latin typeface="Calibri" panose="020F0502020204030204" pitchFamily="34" charset="0"/>
                <a:ea typeface="Times New Roman" panose="02020603050405020304" pitchFamily="18" charset="0"/>
                <a:cs typeface="Calibri" panose="020F0502020204030204" pitchFamily="34" charset="0"/>
              </a:rPr>
              <a:t>Binnen welk OA zou je het boek lezen? Waarom?</a:t>
            </a:r>
            <a:endParaRPr lang="nl-BE" altLang="nl-BE" sz="1200" dirty="0">
              <a:solidFill>
                <a:schemeClr val="tx1"/>
              </a:solidFill>
              <a:latin typeface="Calibri" panose="020F0502020204030204" pitchFamily="34" charset="0"/>
              <a:cs typeface="Calibri" panose="020F0502020204030204" pitchFamily="34" charset="0"/>
            </a:endParaRPr>
          </a:p>
          <a:p>
            <a:pPr marL="0" lvl="0" indent="0" eaLnBrk="0" fontAlgn="base" hangingPunct="0">
              <a:lnSpc>
                <a:spcPct val="100000"/>
              </a:lnSpc>
              <a:spcBef>
                <a:spcPct val="0"/>
              </a:spcBef>
              <a:spcAft>
                <a:spcPct val="0"/>
              </a:spcAft>
              <a:buClrTx/>
              <a:buSzTx/>
              <a:buNone/>
            </a:pPr>
            <a:r>
              <a:rPr lang="nl-NL" altLang="nl-BE" dirty="0">
                <a:solidFill>
                  <a:schemeClr val="tx1"/>
                </a:solidFill>
                <a:latin typeface="Calibri" panose="020F0502020204030204" pitchFamily="34" charset="0"/>
                <a:ea typeface="Times New Roman" panose="02020603050405020304" pitchFamily="18" charset="0"/>
                <a:cs typeface="Calibri" panose="020F0502020204030204" pitchFamily="34" charset="0"/>
              </a:rPr>
              <a:t>Zoek een passende component van levensbeschouwelijke groei. </a:t>
            </a:r>
            <a:endParaRPr lang="nl-BE" altLang="nl-BE" sz="1200" dirty="0">
              <a:solidFill>
                <a:schemeClr val="tx1"/>
              </a:solidFill>
              <a:latin typeface="Calibri" panose="020F0502020204030204" pitchFamily="34" charset="0"/>
              <a:cs typeface="Calibri" panose="020F0502020204030204" pitchFamily="34" charset="0"/>
            </a:endParaRPr>
          </a:p>
          <a:p>
            <a:pPr marL="0" lvl="0" indent="0" eaLnBrk="0" fontAlgn="base" hangingPunct="0">
              <a:lnSpc>
                <a:spcPct val="100000"/>
              </a:lnSpc>
              <a:spcBef>
                <a:spcPct val="0"/>
              </a:spcBef>
              <a:spcAft>
                <a:spcPct val="0"/>
              </a:spcAft>
              <a:buClrTx/>
              <a:buSzTx/>
              <a:buNone/>
            </a:pPr>
            <a:r>
              <a:rPr lang="nl-NL" altLang="nl-BE" dirty="0">
                <a:solidFill>
                  <a:schemeClr val="tx1"/>
                </a:solidFill>
                <a:latin typeface="Calibri" panose="020F0502020204030204" pitchFamily="34" charset="0"/>
                <a:ea typeface="Times New Roman" panose="02020603050405020304" pitchFamily="18" charset="0"/>
                <a:cs typeface="Calibri" panose="020F0502020204030204" pitchFamily="34" charset="0"/>
              </a:rPr>
              <a:t>Zoek een passend geloofsverhaal/ Jezusbeeld/Godsbeeld/geloofsbeeld … </a:t>
            </a:r>
            <a:endParaRPr lang="nl-BE" altLang="nl-BE" sz="1200" dirty="0">
              <a:solidFill>
                <a:schemeClr val="tx1"/>
              </a:solidFill>
              <a:latin typeface="Calibri" panose="020F0502020204030204" pitchFamily="34" charset="0"/>
              <a:cs typeface="Calibri" panose="020F0502020204030204" pitchFamily="34" charset="0"/>
            </a:endParaRPr>
          </a:p>
          <a:p>
            <a:pPr marL="0" lvl="0" indent="0" eaLnBrk="0" fontAlgn="base" hangingPunct="0">
              <a:lnSpc>
                <a:spcPct val="100000"/>
              </a:lnSpc>
              <a:spcBef>
                <a:spcPct val="0"/>
              </a:spcBef>
              <a:spcAft>
                <a:spcPct val="0"/>
              </a:spcAft>
              <a:buClrTx/>
              <a:buSzTx/>
              <a:buNone/>
            </a:pPr>
            <a:r>
              <a:rPr lang="nl-NL" altLang="nl-BE" dirty="0">
                <a:solidFill>
                  <a:schemeClr val="tx1"/>
                </a:solidFill>
                <a:latin typeface="Calibri" panose="020F0502020204030204" pitchFamily="34" charset="0"/>
                <a:ea typeface="Times New Roman" panose="02020603050405020304" pitchFamily="18" charset="0"/>
                <a:cs typeface="Calibri" panose="020F0502020204030204" pitchFamily="34" charset="0"/>
              </a:rPr>
              <a:t>Zoek een ritueel om het verhaal (Bijbelverhaal) verder te verdiepen.</a:t>
            </a:r>
            <a:endParaRPr lang="nl-BE" altLang="nl-BE" sz="1200" dirty="0">
              <a:solidFill>
                <a:schemeClr val="tx1"/>
              </a:solidFill>
              <a:latin typeface="Calibri" panose="020F0502020204030204" pitchFamily="34" charset="0"/>
              <a:cs typeface="Calibri" panose="020F0502020204030204" pitchFamily="34" charset="0"/>
            </a:endParaRPr>
          </a:p>
          <a:p>
            <a:endParaRPr lang="nl-BE" dirty="0">
              <a:latin typeface="Calibri" panose="020F0502020204030204" pitchFamily="34" charset="0"/>
              <a:cs typeface="Calibri" panose="020F0502020204030204" pitchFamily="34" charset="0"/>
            </a:endParaRPr>
          </a:p>
        </p:txBody>
      </p:sp>
      <p:sp>
        <p:nvSpPr>
          <p:cNvPr id="4" name="Rectangle 2">
            <a:extLst>
              <a:ext uri="{FF2B5EF4-FFF2-40B4-BE49-F238E27FC236}">
                <a16:creationId xmlns:a16="http://schemas.microsoft.com/office/drawing/2014/main" id="{CC00CC6F-08D1-745A-E9FA-933BA3AEB47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9217" name="Afbeelding 4" descr="Afbeeldingsresultaat voor guus gans vindt het geluk">
            <a:extLst>
              <a:ext uri="{FF2B5EF4-FFF2-40B4-BE49-F238E27FC236}">
                <a16:creationId xmlns:a16="http://schemas.microsoft.com/office/drawing/2014/main" id="{1DCA07DA-2A7F-C4F0-7B0C-E61358C094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67900" y="3945891"/>
            <a:ext cx="2324100" cy="2349500"/>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a:extLst>
              <a:ext uri="{FF2B5EF4-FFF2-40B4-BE49-F238E27FC236}">
                <a16:creationId xmlns:a16="http://schemas.microsoft.com/office/drawing/2014/main" id="{A1A99E40-8624-E26A-4A5C-4EF774F4B257}"/>
              </a:ext>
            </a:extLst>
          </p:cNvPr>
          <p:cNvSpPr>
            <a:spLocks noGrp="1"/>
          </p:cNvSpPr>
          <p:nvPr>
            <p:ph type="title"/>
          </p:nvPr>
        </p:nvSpPr>
        <p:spPr>
          <a:xfrm>
            <a:off x="1096963" y="287338"/>
            <a:ext cx="10058400" cy="1449387"/>
          </a:xfrm>
        </p:spPr>
        <p:txBody>
          <a:bodyPr/>
          <a:lstStyle/>
          <a:p>
            <a:r>
              <a:rPr lang="nl-NL" dirty="0"/>
              <a:t>Aan de slag …</a:t>
            </a:r>
            <a:endParaRPr lang="nl-BE" dirty="0"/>
          </a:p>
        </p:txBody>
      </p:sp>
    </p:spTree>
    <p:extLst>
      <p:ext uri="{BB962C8B-B14F-4D97-AF65-F5344CB8AC3E}">
        <p14:creationId xmlns:p14="http://schemas.microsoft.com/office/powerpoint/2010/main" val="3400548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DB3DF9A-AC23-362C-E64E-8C72D39C0B60}"/>
              </a:ext>
            </a:extLst>
          </p:cNvPr>
          <p:cNvSpPr>
            <a:spLocks noGrp="1"/>
          </p:cNvSpPr>
          <p:nvPr>
            <p:ph type="title"/>
          </p:nvPr>
        </p:nvSpPr>
        <p:spPr>
          <a:xfrm>
            <a:off x="1096963" y="287338"/>
            <a:ext cx="10058400" cy="1449387"/>
          </a:xfrm>
        </p:spPr>
        <p:txBody>
          <a:bodyPr/>
          <a:lstStyle/>
          <a:p>
            <a:r>
              <a:rPr lang="nl-NL" dirty="0"/>
              <a:t>Casus </a:t>
            </a:r>
            <a:endParaRPr lang="nl-BE" dirty="0"/>
          </a:p>
        </p:txBody>
      </p:sp>
      <p:sp>
        <p:nvSpPr>
          <p:cNvPr id="7" name="Tijdelijke aanduiding voor inhoud 2">
            <a:extLst>
              <a:ext uri="{FF2B5EF4-FFF2-40B4-BE49-F238E27FC236}">
                <a16:creationId xmlns:a16="http://schemas.microsoft.com/office/drawing/2014/main" id="{5E52BD53-1446-DF1F-8B3C-4ADD46C8333C}"/>
              </a:ext>
            </a:extLst>
          </p:cNvPr>
          <p:cNvSpPr>
            <a:spLocks noGrp="1"/>
          </p:cNvSpPr>
          <p:nvPr>
            <p:ph idx="1"/>
          </p:nvPr>
        </p:nvSpPr>
        <p:spPr>
          <a:xfrm>
            <a:off x="1096963" y="1846263"/>
            <a:ext cx="3969889" cy="4022725"/>
          </a:xfrm>
        </p:spPr>
        <p:txBody>
          <a:bodyPr>
            <a:normAutofit fontScale="92500" lnSpcReduction="20000"/>
          </a:bodyPr>
          <a:lstStyle/>
          <a:p>
            <a:endParaRPr lang="nl-NL" dirty="0"/>
          </a:p>
          <a:p>
            <a:pPr>
              <a:buFont typeface="Arial" panose="020B0604020202020204" pitchFamily="34" charset="0"/>
              <a:buChar char="•"/>
            </a:pPr>
            <a:r>
              <a:rPr lang="nl-NL" dirty="0"/>
              <a:t> Jezusbeeld: Jezus helpt mensen weer gelukkig worden.</a:t>
            </a:r>
          </a:p>
          <a:p>
            <a:pPr>
              <a:buFont typeface="Arial" panose="020B0604020202020204" pitchFamily="34" charset="0"/>
              <a:buChar char="•"/>
            </a:pPr>
            <a:r>
              <a:rPr lang="nl-NL" dirty="0"/>
              <a:t> In de godsdiensthoek komt een foto van de octopus die blij is en eentje van de octopus die sip is. De kinderen kunnen de foto’s nemen wanneer zij ‘zich willen omdraaien’. De leerkracht is er dan voor hen, net als Jezus.</a:t>
            </a:r>
            <a:endParaRPr lang="nl-BE" dirty="0"/>
          </a:p>
        </p:txBody>
      </p:sp>
      <p:pic>
        <p:nvPicPr>
          <p:cNvPr id="2" name="Picture 2" descr="C:\Users\Sophie\Documents\Zill filmpjes\Jezusbeelden Sterretjes Averbode\26.jpg">
            <a:extLst>
              <a:ext uri="{FF2B5EF4-FFF2-40B4-BE49-F238E27FC236}">
                <a16:creationId xmlns:a16="http://schemas.microsoft.com/office/drawing/2014/main" id="{7D2883A2-3FD5-FA4B-BD79-B76704356C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7089" y="1736725"/>
            <a:ext cx="6452164" cy="4604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8688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F16A85-3CDC-44A8-2DF7-27E1C7E57A36}"/>
              </a:ext>
            </a:extLst>
          </p:cNvPr>
          <p:cNvSpPr>
            <a:spLocks noGrp="1"/>
          </p:cNvSpPr>
          <p:nvPr>
            <p:ph type="title"/>
          </p:nvPr>
        </p:nvSpPr>
        <p:spPr/>
        <p:txBody>
          <a:bodyPr/>
          <a:lstStyle/>
          <a:p>
            <a:r>
              <a:rPr lang="nl-NL" dirty="0"/>
              <a:t>Tip</a:t>
            </a:r>
            <a:endParaRPr lang="nl-BE" dirty="0"/>
          </a:p>
        </p:txBody>
      </p:sp>
      <p:sp>
        <p:nvSpPr>
          <p:cNvPr id="3" name="Tijdelijke aanduiding voor inhoud 2">
            <a:extLst>
              <a:ext uri="{FF2B5EF4-FFF2-40B4-BE49-F238E27FC236}">
                <a16:creationId xmlns:a16="http://schemas.microsoft.com/office/drawing/2014/main" id="{9C9AE2C6-64DE-56BE-0BF1-BF1313EF0990}"/>
              </a:ext>
            </a:extLst>
          </p:cNvPr>
          <p:cNvSpPr>
            <a:spLocks noGrp="1"/>
          </p:cNvSpPr>
          <p:nvPr>
            <p:ph idx="1"/>
          </p:nvPr>
        </p:nvSpPr>
        <p:spPr/>
        <p:txBody>
          <a:bodyPr/>
          <a:lstStyle/>
          <a:p>
            <a:r>
              <a:rPr lang="nl-NL" dirty="0">
                <a:solidFill>
                  <a:schemeClr val="tx1"/>
                </a:solidFill>
              </a:rPr>
              <a:t>Lukt het niet om ideeën te vinden voor RKG? Pluk dan een detail uit je thema en ga daarmee aan de slag.</a:t>
            </a:r>
            <a:endParaRPr lang="nl-BE" dirty="0">
              <a:solidFill>
                <a:schemeClr val="tx1"/>
              </a:solidFill>
            </a:endParaRPr>
          </a:p>
        </p:txBody>
      </p:sp>
      <p:pic>
        <p:nvPicPr>
          <p:cNvPr id="1026" name="Picture 2" descr="tip - Fysiotherapie ter Harmsel">
            <a:extLst>
              <a:ext uri="{FF2B5EF4-FFF2-40B4-BE49-F238E27FC236}">
                <a16:creationId xmlns:a16="http://schemas.microsoft.com/office/drawing/2014/main" id="{988FBCA2-3F04-FC73-A04C-269FD8838C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1262" y="3184236"/>
            <a:ext cx="4490366" cy="2988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789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1531BB-965C-1C91-04C4-D79A215DD9EA}"/>
              </a:ext>
            </a:extLst>
          </p:cNvPr>
          <p:cNvSpPr>
            <a:spLocks noGrp="1"/>
          </p:cNvSpPr>
          <p:nvPr>
            <p:ph type="title"/>
          </p:nvPr>
        </p:nvSpPr>
        <p:spPr/>
        <p:txBody>
          <a:bodyPr/>
          <a:lstStyle/>
          <a:p>
            <a:r>
              <a:rPr lang="nl-BE" dirty="0"/>
              <a:t>Voorbeeld</a:t>
            </a:r>
          </a:p>
        </p:txBody>
      </p:sp>
      <p:sp>
        <p:nvSpPr>
          <p:cNvPr id="3" name="Tijdelijke aanduiding voor inhoud 2">
            <a:extLst>
              <a:ext uri="{FF2B5EF4-FFF2-40B4-BE49-F238E27FC236}">
                <a16:creationId xmlns:a16="http://schemas.microsoft.com/office/drawing/2014/main" id="{0C48E8A0-D1E4-3610-552C-6D231409BE5B}"/>
              </a:ext>
            </a:extLst>
          </p:cNvPr>
          <p:cNvSpPr>
            <a:spLocks noGrp="1"/>
          </p:cNvSpPr>
          <p:nvPr>
            <p:ph idx="1"/>
          </p:nvPr>
        </p:nvSpPr>
        <p:spPr>
          <a:xfrm>
            <a:off x="1097280" y="1845734"/>
            <a:ext cx="6895652" cy="4023360"/>
          </a:xfrm>
        </p:spPr>
        <p:txBody>
          <a:bodyPr>
            <a:normAutofit fontScale="70000" lnSpcReduction="20000"/>
          </a:bodyPr>
          <a:lstStyle/>
          <a:p>
            <a:r>
              <a:rPr lang="nl-BE" dirty="0"/>
              <a:t>Juf Anke werkt met het OA Roodkapje. Ze heeft geen idee voor RKG. Uiteindelijk neemt ze een detail uit het verhaal: Roodkapje plukt bloemen in het bos. Daarmee gaat ze aan de slag.</a:t>
            </a:r>
          </a:p>
          <a:p>
            <a:r>
              <a:rPr lang="nl-BE" dirty="0"/>
              <a:t>=&gt; verbondenheid met natuur en cultuur </a:t>
            </a:r>
          </a:p>
          <a:p>
            <a:endParaRPr lang="nl-BE" dirty="0"/>
          </a:p>
          <a:p>
            <a:pPr>
              <a:buFont typeface="Arial" panose="020B0604020202020204" pitchFamily="34" charset="0"/>
              <a:buChar char="•"/>
            </a:pPr>
            <a:r>
              <a:rPr lang="nl-BE" dirty="0"/>
              <a:t> Ervaringen: De kinderen bezoeken een bloemenweide. Ze drukken hun verwondering uit voor de mooie bloemen.</a:t>
            </a:r>
          </a:p>
          <a:p>
            <a:pPr>
              <a:buFont typeface="Arial" panose="020B0604020202020204" pitchFamily="34" charset="0"/>
              <a:buChar char="•"/>
            </a:pPr>
            <a:r>
              <a:rPr lang="nl-BE" dirty="0"/>
              <a:t> Geloofsbeeld: Een dankgebed voor de mooie bloemen. Er worden kunstwerken met bloemen gemaakt om heel rustig, een voor een, aan de godsdiensthoek toe te voegen.</a:t>
            </a:r>
          </a:p>
          <a:p>
            <a:pPr>
              <a:buFont typeface="Arial" panose="020B0604020202020204" pitchFamily="34" charset="0"/>
              <a:buChar char="•"/>
            </a:pPr>
            <a:r>
              <a:rPr lang="nl-BE" dirty="0"/>
              <a:t> Ritueel: Een YouTube-filmpje met ontluikende bloemen wordt elke dag bij het onthaal bekeken.</a:t>
            </a:r>
          </a:p>
        </p:txBody>
      </p:sp>
      <p:pic>
        <p:nvPicPr>
          <p:cNvPr id="5" name="Afbeelding 4">
            <a:extLst>
              <a:ext uri="{FF2B5EF4-FFF2-40B4-BE49-F238E27FC236}">
                <a16:creationId xmlns:a16="http://schemas.microsoft.com/office/drawing/2014/main" id="{A515A227-837B-062B-6456-DAE2F10A82FF}"/>
              </a:ext>
            </a:extLst>
          </p:cNvPr>
          <p:cNvPicPr>
            <a:picLocks noChangeAspect="1"/>
          </p:cNvPicPr>
          <p:nvPr/>
        </p:nvPicPr>
        <p:blipFill rotWithShape="1">
          <a:blip r:embed="rId2"/>
          <a:srcRect l="17823" t="14420" r="49177" b="14420"/>
          <a:stretch/>
        </p:blipFill>
        <p:spPr>
          <a:xfrm>
            <a:off x="8168640" y="1417320"/>
            <a:ext cx="4023360" cy="4880188"/>
          </a:xfrm>
          <a:prstGeom prst="rect">
            <a:avLst/>
          </a:prstGeom>
        </p:spPr>
      </p:pic>
    </p:spTree>
    <p:extLst>
      <p:ext uri="{BB962C8B-B14F-4D97-AF65-F5344CB8AC3E}">
        <p14:creationId xmlns:p14="http://schemas.microsoft.com/office/powerpoint/2010/main" val="1218146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tluikende bloemen.  budding flower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03512" y="101411"/>
            <a:ext cx="8784976" cy="6588315"/>
          </a:xfrm>
        </p:spPr>
      </p:pic>
    </p:spTree>
    <p:extLst>
      <p:ext uri="{BB962C8B-B14F-4D97-AF65-F5344CB8AC3E}">
        <p14:creationId xmlns:p14="http://schemas.microsoft.com/office/powerpoint/2010/main" val="2816229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1531BB-965C-1C91-04C4-D79A215DD9EA}"/>
              </a:ext>
            </a:extLst>
          </p:cNvPr>
          <p:cNvSpPr>
            <a:spLocks noGrp="1"/>
          </p:cNvSpPr>
          <p:nvPr>
            <p:ph type="title"/>
          </p:nvPr>
        </p:nvSpPr>
        <p:spPr/>
        <p:txBody>
          <a:bodyPr/>
          <a:lstStyle/>
          <a:p>
            <a:r>
              <a:rPr lang="nl-BE" dirty="0"/>
              <a:t>Voorbeeld</a:t>
            </a:r>
          </a:p>
        </p:txBody>
      </p:sp>
      <p:sp>
        <p:nvSpPr>
          <p:cNvPr id="3" name="Tijdelijke aanduiding voor inhoud 2">
            <a:extLst>
              <a:ext uri="{FF2B5EF4-FFF2-40B4-BE49-F238E27FC236}">
                <a16:creationId xmlns:a16="http://schemas.microsoft.com/office/drawing/2014/main" id="{0C48E8A0-D1E4-3610-552C-6D231409BE5B}"/>
              </a:ext>
            </a:extLst>
          </p:cNvPr>
          <p:cNvSpPr>
            <a:spLocks noGrp="1"/>
          </p:cNvSpPr>
          <p:nvPr>
            <p:ph idx="1"/>
          </p:nvPr>
        </p:nvSpPr>
        <p:spPr>
          <a:xfrm>
            <a:off x="1097280" y="1845733"/>
            <a:ext cx="6895652" cy="4393701"/>
          </a:xfrm>
        </p:spPr>
        <p:txBody>
          <a:bodyPr>
            <a:normAutofit fontScale="85000" lnSpcReduction="20000"/>
          </a:bodyPr>
          <a:lstStyle/>
          <a:p>
            <a:r>
              <a:rPr lang="nl-BE" dirty="0"/>
              <a:t>Juf Iris werkt met het OA Vrouw Holle. Ze heeft geen idee voor RKG. Uiteindelijk neemt ze een detail uit het verhaal: het ene meisje doet heel veel goeds. Daarmee gaat ze aan de slag.</a:t>
            </a:r>
          </a:p>
          <a:p>
            <a:r>
              <a:rPr lang="nl-BE" dirty="0"/>
              <a:t>=&gt; gevoeligheid voor goed en kwaad</a:t>
            </a:r>
          </a:p>
          <a:p>
            <a:endParaRPr lang="nl-BE" dirty="0"/>
          </a:p>
          <a:p>
            <a:pPr>
              <a:buFont typeface="Arial" panose="020B0604020202020204" pitchFamily="34" charset="0"/>
              <a:buChar char="•"/>
            </a:pPr>
            <a:r>
              <a:rPr lang="nl-BE" dirty="0"/>
              <a:t> Ervaringen: De kinderen maken een collage van de goede dingen die mensen kunnen doen.</a:t>
            </a:r>
          </a:p>
          <a:p>
            <a:pPr>
              <a:buFont typeface="Arial" panose="020B0604020202020204" pitchFamily="34" charset="0"/>
              <a:buChar char="•"/>
            </a:pPr>
            <a:r>
              <a:rPr lang="nl-BE" dirty="0"/>
              <a:t> Geloofsbeeld: Ook Jezus doet veel goede dingen.</a:t>
            </a:r>
          </a:p>
          <a:p>
            <a:pPr>
              <a:buFont typeface="Arial" panose="020B0604020202020204" pitchFamily="34" charset="0"/>
              <a:buChar char="•"/>
            </a:pPr>
            <a:r>
              <a:rPr lang="nl-BE" dirty="0"/>
              <a:t> Ritueel: In een vaas worden pluimen verzameld, telkens de kinderen iets goeds doen (cf. de pluimen van het bed dat wordt opgeschud) of er worden gouden kraaltjes verzameld voor de goede dingen die gebeuren (cf. het goud dat het meisje ontvangt).</a:t>
            </a:r>
          </a:p>
        </p:txBody>
      </p:sp>
      <p:pic>
        <p:nvPicPr>
          <p:cNvPr id="4" name="Picture 2">
            <a:extLst>
              <a:ext uri="{FF2B5EF4-FFF2-40B4-BE49-F238E27FC236}">
                <a16:creationId xmlns:a16="http://schemas.microsoft.com/office/drawing/2014/main" id="{12637E47-26C4-4BA9-25E1-FB417AB7207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286" r="7277"/>
          <a:stretch/>
        </p:blipFill>
        <p:spPr bwMode="auto">
          <a:xfrm>
            <a:off x="8535688" y="2342939"/>
            <a:ext cx="3167744" cy="302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3616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addestoel Rood met Witte Stippen Knutsel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6799" y="0"/>
            <a:ext cx="2095201" cy="23762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Documenten van Gino\Downloads\10.jpg"/>
          <p:cNvPicPr>
            <a:picLocks noChangeAspect="1" noChangeArrowheads="1"/>
          </p:cNvPicPr>
          <p:nvPr/>
        </p:nvPicPr>
        <p:blipFill>
          <a:blip r:embed="rId3"/>
          <a:srcRect/>
          <a:stretch>
            <a:fillRect/>
          </a:stretch>
        </p:blipFill>
        <p:spPr bwMode="auto">
          <a:xfrm>
            <a:off x="8781424" y="3823020"/>
            <a:ext cx="3462166" cy="2470947"/>
          </a:xfrm>
          <a:prstGeom prst="rect">
            <a:avLst/>
          </a:prstGeom>
          <a:noFill/>
        </p:spPr>
      </p:pic>
      <p:sp>
        <p:nvSpPr>
          <p:cNvPr id="8" name="Titel 1">
            <a:extLst>
              <a:ext uri="{FF2B5EF4-FFF2-40B4-BE49-F238E27FC236}">
                <a16:creationId xmlns:a16="http://schemas.microsoft.com/office/drawing/2014/main" id="{D69AB94E-0403-38AA-261C-E1F8F1179016}"/>
              </a:ext>
            </a:extLst>
          </p:cNvPr>
          <p:cNvSpPr>
            <a:spLocks noGrp="1"/>
          </p:cNvSpPr>
          <p:nvPr>
            <p:ph type="title"/>
          </p:nvPr>
        </p:nvSpPr>
        <p:spPr>
          <a:xfrm>
            <a:off x="1096963" y="287338"/>
            <a:ext cx="10058400" cy="1449387"/>
          </a:xfrm>
        </p:spPr>
        <p:txBody>
          <a:bodyPr/>
          <a:lstStyle/>
          <a:p>
            <a:r>
              <a:rPr lang="nl-BE" dirty="0"/>
              <a:t>Voorbeeld</a:t>
            </a:r>
          </a:p>
        </p:txBody>
      </p:sp>
      <p:sp>
        <p:nvSpPr>
          <p:cNvPr id="9" name="Tijdelijke aanduiding voor inhoud 2">
            <a:extLst>
              <a:ext uri="{FF2B5EF4-FFF2-40B4-BE49-F238E27FC236}">
                <a16:creationId xmlns:a16="http://schemas.microsoft.com/office/drawing/2014/main" id="{35E4F66A-2D48-B5B2-EFA8-5FAF07E70425}"/>
              </a:ext>
            </a:extLst>
          </p:cNvPr>
          <p:cNvSpPr txBox="1">
            <a:spLocks/>
          </p:cNvSpPr>
          <p:nvPr/>
        </p:nvSpPr>
        <p:spPr>
          <a:xfrm>
            <a:off x="1097280" y="1845733"/>
            <a:ext cx="6895652" cy="4448233"/>
          </a:xfrm>
          <a:prstGeom prst="rect">
            <a:avLst/>
          </a:prstGeom>
        </p:spPr>
        <p:txBody>
          <a:bodyPr vert="horz" lIns="0" tIns="45720" rIns="0" bIns="45720" rtlCol="0">
            <a:normAutofit fontScale="85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nl-BE" dirty="0">
                <a:latin typeface="Calibri" panose="020F0502020204030204" pitchFamily="34" charset="0"/>
                <a:cs typeface="Calibri" panose="020F0502020204030204" pitchFamily="34" charset="0"/>
              </a:rPr>
              <a:t>Juf Else werkt met het OA Kabouters. Ze heeft geen idee voor RKG. Uiteindelijk neemt ze een detail uit een verhaal: de paddenstoel van een kabouter gaat stuk en de andere kabouters schieten te hulp. Daarmee gaat ze aan de slag.</a:t>
            </a:r>
          </a:p>
          <a:p>
            <a:r>
              <a:rPr lang="nl-BE" dirty="0">
                <a:latin typeface="Calibri" panose="020F0502020204030204" pitchFamily="34" charset="0"/>
                <a:cs typeface="Calibri" panose="020F0502020204030204" pitchFamily="34" charset="0"/>
              </a:rPr>
              <a:t>=&gt; verbondenheid met anderen</a:t>
            </a:r>
          </a:p>
          <a:p>
            <a:endParaRPr lang="nl-BE" dirty="0">
              <a:latin typeface="Calibri" panose="020F0502020204030204" pitchFamily="34" charset="0"/>
              <a:cs typeface="Calibri" panose="020F0502020204030204" pitchFamily="34" charset="0"/>
            </a:endParaRPr>
          </a:p>
          <a:p>
            <a:pPr>
              <a:buFont typeface="Arial" panose="020B0604020202020204" pitchFamily="34" charset="0"/>
              <a:buChar char="•"/>
            </a:pPr>
            <a:r>
              <a:rPr lang="nl-BE" dirty="0">
                <a:latin typeface="Calibri" panose="020F0502020204030204" pitchFamily="34" charset="0"/>
                <a:cs typeface="Calibri" panose="020F0502020204030204" pitchFamily="34" charset="0"/>
              </a:rPr>
              <a:t> Ervaringen: Er wordt een verhaal uitgespeeld. Kabouter </a:t>
            </a:r>
            <a:r>
              <a:rPr lang="nl-BE" dirty="0" err="1">
                <a:latin typeface="Calibri" panose="020F0502020204030204" pitchFamily="34" charset="0"/>
                <a:cs typeface="Calibri" panose="020F0502020204030204" pitchFamily="34" charset="0"/>
              </a:rPr>
              <a:t>Pinnemuts</a:t>
            </a:r>
            <a:r>
              <a:rPr lang="nl-BE" dirty="0">
                <a:latin typeface="Calibri" panose="020F0502020204030204" pitchFamily="34" charset="0"/>
                <a:cs typeface="Calibri" panose="020F0502020204030204" pitchFamily="34" charset="0"/>
              </a:rPr>
              <a:t> heeft pech! De wind blies alle stippen van zijn paddenstoel! De kleuters blazen per twee (want verbondenheid met anderen) de stippen (watjes) met een rietje op de paddenstoel.</a:t>
            </a:r>
          </a:p>
          <a:p>
            <a:pPr marL="0" indent="0">
              <a:buNone/>
            </a:pPr>
            <a:r>
              <a:rPr lang="nl-BE" dirty="0">
                <a:latin typeface="Calibri" panose="020F0502020204030204" pitchFamily="34" charset="0"/>
                <a:cs typeface="Calibri" panose="020F0502020204030204" pitchFamily="34" charset="0"/>
              </a:rPr>
              <a:t> </a:t>
            </a:r>
          </a:p>
          <a:p>
            <a:pPr>
              <a:buFont typeface="Arial" panose="020B0604020202020204" pitchFamily="34" charset="0"/>
              <a:buChar char="•"/>
            </a:pPr>
            <a:r>
              <a:rPr lang="nl-BE" dirty="0">
                <a:latin typeface="Calibri" panose="020F0502020204030204" pitchFamily="34" charset="0"/>
                <a:cs typeface="Calibri" panose="020F0502020204030204" pitchFamily="34" charset="0"/>
              </a:rPr>
              <a:t>Jezusbeeld: Ook Jezus helpt mensen</a:t>
            </a:r>
          </a:p>
          <a:p>
            <a:pPr marL="0" indent="0">
              <a:buNone/>
            </a:pPr>
            <a:endParaRPr lang="nl-BE" dirty="0">
              <a:latin typeface="Calibri" panose="020F0502020204030204" pitchFamily="34" charset="0"/>
              <a:cs typeface="Calibri" panose="020F0502020204030204" pitchFamily="34" charset="0"/>
            </a:endParaRPr>
          </a:p>
          <a:p>
            <a:pPr>
              <a:buFont typeface="Arial" panose="020B0604020202020204" pitchFamily="34" charset="0"/>
              <a:buChar char="•"/>
            </a:pPr>
            <a:r>
              <a:rPr lang="nl-BE" dirty="0">
                <a:latin typeface="Calibri" panose="020F0502020204030204" pitchFamily="34" charset="0"/>
                <a:cs typeface="Calibri" panose="020F0502020204030204" pitchFamily="34" charset="0"/>
              </a:rPr>
              <a:t> Ritueel: De leerkracht observeert de kleuters. Als de kleuters elkaar helpen in de hoeken benoemt ze dit ‘s avonds bij het afsluitmoment. Ze branden dan een LED-lichtje in de godsdiensthoek en voegen een stip toe aan de paddenstoel in de godsdiensthoek.</a:t>
            </a:r>
          </a:p>
        </p:txBody>
      </p:sp>
    </p:spTree>
    <p:extLst>
      <p:ext uri="{BB962C8B-B14F-4D97-AF65-F5344CB8AC3E}">
        <p14:creationId xmlns:p14="http://schemas.microsoft.com/office/powerpoint/2010/main" val="23532828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F16A85-3CDC-44A8-2DF7-27E1C7E57A36}"/>
              </a:ext>
            </a:extLst>
          </p:cNvPr>
          <p:cNvSpPr>
            <a:spLocks noGrp="1"/>
          </p:cNvSpPr>
          <p:nvPr>
            <p:ph type="title"/>
          </p:nvPr>
        </p:nvSpPr>
        <p:spPr/>
        <p:txBody>
          <a:bodyPr/>
          <a:lstStyle/>
          <a:p>
            <a:r>
              <a:rPr lang="nl-NL" dirty="0"/>
              <a:t>Tip</a:t>
            </a:r>
            <a:endParaRPr lang="nl-BE" dirty="0"/>
          </a:p>
        </p:txBody>
      </p:sp>
      <p:sp>
        <p:nvSpPr>
          <p:cNvPr id="3" name="Tijdelijke aanduiding voor inhoud 2">
            <a:extLst>
              <a:ext uri="{FF2B5EF4-FFF2-40B4-BE49-F238E27FC236}">
                <a16:creationId xmlns:a16="http://schemas.microsoft.com/office/drawing/2014/main" id="{9C9AE2C6-64DE-56BE-0BF1-BF1313EF0990}"/>
              </a:ext>
            </a:extLst>
          </p:cNvPr>
          <p:cNvSpPr>
            <a:spLocks noGrp="1"/>
          </p:cNvSpPr>
          <p:nvPr>
            <p:ph idx="1"/>
          </p:nvPr>
        </p:nvSpPr>
        <p:spPr/>
        <p:txBody>
          <a:bodyPr/>
          <a:lstStyle/>
          <a:p>
            <a:r>
              <a:rPr lang="nl-NL" dirty="0">
                <a:solidFill>
                  <a:schemeClr val="tx1"/>
                </a:solidFill>
              </a:rPr>
              <a:t>Lukt het niet om ideeën te vinden voor RKG? Neem dan eens een kijkje op de website van Thomas.</a:t>
            </a:r>
            <a:endParaRPr lang="nl-BE" dirty="0">
              <a:solidFill>
                <a:schemeClr val="tx1"/>
              </a:solidFill>
            </a:endParaRPr>
          </a:p>
        </p:txBody>
      </p:sp>
      <p:pic>
        <p:nvPicPr>
          <p:cNvPr id="1026" name="Picture 2" descr="tip - Fysiotherapie ter Harmsel">
            <a:extLst>
              <a:ext uri="{FF2B5EF4-FFF2-40B4-BE49-F238E27FC236}">
                <a16:creationId xmlns:a16="http://schemas.microsoft.com/office/drawing/2014/main" id="{988FBCA2-3F04-FC73-A04C-269FD8838C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1262" y="3184236"/>
            <a:ext cx="4490366" cy="2988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7079391"/>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1075</Words>
  <Application>Microsoft Macintosh PowerPoint</Application>
  <PresentationFormat>Breedbeeld</PresentationFormat>
  <Paragraphs>82</Paragraphs>
  <Slides>21</Slides>
  <Notes>0</Notes>
  <HiddenSlides>0</HiddenSlides>
  <MMClips>1</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21</vt:i4>
      </vt:variant>
    </vt:vector>
  </HeadingPairs>
  <TitlesOfParts>
    <vt:vector size="26" baseType="lpstr">
      <vt:lpstr>Arial</vt:lpstr>
      <vt:lpstr>Calibri</vt:lpstr>
      <vt:lpstr>Calibri Light</vt:lpstr>
      <vt:lpstr>Helvetica Neue</vt:lpstr>
      <vt:lpstr>Kantoorthema</vt:lpstr>
      <vt:lpstr>Casus </vt:lpstr>
      <vt:lpstr>Casus </vt:lpstr>
      <vt:lpstr>Casus </vt:lpstr>
      <vt:lpstr>Tip</vt:lpstr>
      <vt:lpstr>Voorbeeld</vt:lpstr>
      <vt:lpstr>PowerPoint-presentatie</vt:lpstr>
      <vt:lpstr>Voorbeeld</vt:lpstr>
      <vt:lpstr>Voorbeeld</vt:lpstr>
      <vt:lpstr>Tip</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Tip</vt:lpstr>
      <vt:lpstr>Aan de slag …</vt:lpstr>
      <vt:lpstr>Aan de slag …</vt:lpstr>
      <vt:lpstr>Aan de slag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Casus </dc:title>
  <dc:creator>Rik Snijkers</dc:creator>
  <cp:lastModifiedBy>Rik Snijkers</cp:lastModifiedBy>
  <cp:revision>1</cp:revision>
  <dcterms:created xsi:type="dcterms:W3CDTF">2023-02-02T09:40:49Z</dcterms:created>
  <dcterms:modified xsi:type="dcterms:W3CDTF">2023-02-02T09:41:12Z</dcterms:modified>
</cp:coreProperties>
</file>