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7" r:id="rId3"/>
    <p:sldId id="285" r:id="rId4"/>
    <p:sldId id="286" r:id="rId5"/>
    <p:sldId id="287" r:id="rId6"/>
    <p:sldId id="288" r:id="rId7"/>
    <p:sldId id="289" r:id="rId8"/>
    <p:sldId id="314" r:id="rId9"/>
    <p:sldId id="290" r:id="rId10"/>
    <p:sldId id="291" r:id="rId11"/>
    <p:sldId id="292" r:id="rId12"/>
    <p:sldId id="293" r:id="rId13"/>
    <p:sldId id="315" r:id="rId14"/>
    <p:sldId id="294" r:id="rId15"/>
    <p:sldId id="295" r:id="rId16"/>
    <p:sldId id="296" r:id="rId17"/>
    <p:sldId id="297" r:id="rId18"/>
    <p:sldId id="298" r:id="rId19"/>
    <p:sldId id="299" r:id="rId20"/>
    <p:sldId id="300" r:id="rId21"/>
    <p:sldId id="301" r:id="rId22"/>
    <p:sldId id="302" r:id="rId23"/>
    <p:sldId id="317" r:id="rId24"/>
    <p:sldId id="303" r:id="rId25"/>
    <p:sldId id="304" r:id="rId26"/>
    <p:sldId id="305" r:id="rId27"/>
    <p:sldId id="306" r:id="rId28"/>
    <p:sldId id="307" r:id="rId29"/>
    <p:sldId id="308" r:id="rId30"/>
    <p:sldId id="309" r:id="rId31"/>
    <p:sldId id="312" r:id="rId32"/>
    <p:sldId id="310" r:id="rId33"/>
    <p:sldId id="311" r:id="rId34"/>
    <p:sldId id="316" r:id="rId35"/>
    <p:sldId id="31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83"/>
    <p:restoredTop sz="84604"/>
  </p:normalViewPr>
  <p:slideViewPr>
    <p:cSldViewPr snapToGrid="0" snapToObjects="1">
      <p:cViewPr varScale="1">
        <p:scale>
          <a:sx n="97" d="100"/>
          <a:sy n="97" d="100"/>
        </p:scale>
        <p:origin x="110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330812-F7F4-8D48-807C-764D092A731E}" type="datetimeFigureOut">
              <a:rPr lang="nl-NL" smtClean="0"/>
              <a:t>25-01-2023</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Klik om de tekststijl van het model te bewerken</a:t>
            </a:r>
          </a:p>
          <a:p>
            <a:pPr lvl="1"/>
            <a:r>
              <a:rPr lang="fr-FR"/>
              <a:t>Tweede niveau</a:t>
            </a:r>
          </a:p>
          <a:p>
            <a:pPr lvl="2"/>
            <a:r>
              <a:rPr lang="fr-FR"/>
              <a:t>Derde niveau</a:t>
            </a:r>
          </a:p>
          <a:p>
            <a:pPr lvl="3"/>
            <a:r>
              <a:rPr lang="fr-FR"/>
              <a:t>Vierde niveau</a:t>
            </a:r>
          </a:p>
          <a:p>
            <a:pPr lvl="4"/>
            <a:r>
              <a:rPr lang="fr-FR"/>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F2BCAB-2FE0-B84C-A872-189F66A6AF7C}" type="slidenum">
              <a:rPr lang="nl-NL" smtClean="0"/>
              <a:t>‹nr.›</a:t>
            </a:fld>
            <a:endParaRPr lang="nl-NL"/>
          </a:p>
        </p:txBody>
      </p:sp>
    </p:spTree>
    <p:extLst>
      <p:ext uri="{BB962C8B-B14F-4D97-AF65-F5344CB8AC3E}">
        <p14:creationId xmlns:p14="http://schemas.microsoft.com/office/powerpoint/2010/main" val="113596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Meer dan 9000 km van bij ons.</a:t>
            </a:r>
          </a:p>
          <a:p>
            <a:r>
              <a:rPr lang="nl-BE" dirty="0"/>
              <a:t>Gebied van de vroegere Maya beschaving</a:t>
            </a:r>
          </a:p>
          <a:p>
            <a:r>
              <a:rPr lang="nl-BE" dirty="0"/>
              <a:t>Taal = Spaans</a:t>
            </a:r>
          </a:p>
          <a:p>
            <a:r>
              <a:rPr lang="nl-BE" dirty="0"/>
              <a:t>Half protestants half katholiek</a:t>
            </a:r>
          </a:p>
          <a:p>
            <a:r>
              <a:rPr lang="nl-BE" dirty="0"/>
              <a:t>Oorspronkelijke indiaanse bevolking is arm en achtergesteld.</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5</a:t>
            </a:fld>
            <a:endParaRPr lang="nl-NL"/>
          </a:p>
        </p:txBody>
      </p:sp>
    </p:spTree>
    <p:extLst>
      <p:ext uri="{BB962C8B-B14F-4D97-AF65-F5344CB8AC3E}">
        <p14:creationId xmlns:p14="http://schemas.microsoft.com/office/powerpoint/2010/main" val="1173230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ffectLst/>
                <a:latin typeface="Helvetica" pitchFamily="2" charset="0"/>
              </a:rPr>
              <a:t>Mama werkt hard en leert veel bij. Dulce heeft haar huiswerk meegebracht. Aandachtig maakt ze haar oefeningen. Als ze klaar is, maakt ze samen met Yeni mooie tekeningen voor de meester. Daar is mama weer! De lessen zijn gedaan en het is tijd om te eten, lekkere caldo met vlees en groenten. Bij het eten krijgen ze ook nog een beker water. Dulce drinkt graag water, maar haar vriendin Yeni vindt dat er maar weinig smaak in zit. Zij wil liever water met citroen erin!</a:t>
            </a:r>
          </a:p>
          <a:p>
            <a:endParaRPr lang="nl-BE" dirty="0">
              <a:effectLst/>
              <a:latin typeface="Helvetica" pitchFamily="2" charset="0"/>
            </a:endParaRPr>
          </a:p>
          <a:p>
            <a:r>
              <a:rPr lang="nl-BE" dirty="0">
                <a:effectLst/>
                <a:latin typeface="Helvetica" pitchFamily="2" charset="0"/>
              </a:rPr>
              <a:t>- Wie drinkt er graag water?</a:t>
            </a:r>
          </a:p>
          <a:p>
            <a:r>
              <a:rPr lang="nl-BE" dirty="0">
                <a:effectLst/>
                <a:latin typeface="Helvetica" pitchFamily="2" charset="0"/>
              </a:rPr>
              <a:t>- Welke smaak vind je lekker om aan water toe te voegen?</a:t>
            </a:r>
          </a:p>
          <a:p>
            <a:pPr marL="171450" indent="-171450">
              <a:buFontTx/>
              <a:buChar char="-"/>
            </a:pPr>
            <a:r>
              <a:rPr lang="nl-BE" dirty="0">
                <a:effectLst/>
                <a:latin typeface="Helvetica" pitchFamily="2" charset="0"/>
              </a:rPr>
              <a:t>Moet jij ook al huiswerk maken? Wanneer doe je het dan?</a:t>
            </a:r>
          </a:p>
          <a:p>
            <a:r>
              <a:rPr lang="nl-BE" dirty="0">
                <a:effectLst/>
                <a:latin typeface="Helvetica" pitchFamily="2" charset="0"/>
              </a:rPr>
              <a:t>- Refacción: lees re-fak-sion.</a:t>
            </a:r>
          </a:p>
          <a:p>
            <a:endParaRPr lang="nl-BE" dirty="0"/>
          </a:p>
          <a:p>
            <a:endParaRPr lang="nl-BE" dirty="0"/>
          </a:p>
          <a:p>
            <a:r>
              <a:rPr lang="nl-BE" dirty="0"/>
              <a:t>Zintuigen en water</a:t>
            </a:r>
          </a:p>
          <a:p>
            <a:r>
              <a:rPr lang="nl-BE" dirty="0"/>
              <a:t>Horen, voelen, ruiken proeven, zien</a:t>
            </a:r>
          </a:p>
          <a:p>
            <a:endParaRPr lang="nl-BE" dirty="0"/>
          </a:p>
          <a:p>
            <a:r>
              <a:rPr lang="nl-BE" dirty="0"/>
              <a:t>watermassage</a:t>
            </a:r>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15</a:t>
            </a:fld>
            <a:endParaRPr lang="nl-NL"/>
          </a:p>
        </p:txBody>
      </p:sp>
    </p:spTree>
    <p:extLst>
      <p:ext uri="{BB962C8B-B14F-4D97-AF65-F5344CB8AC3E}">
        <p14:creationId xmlns:p14="http://schemas.microsoft.com/office/powerpoint/2010/main" val="3167165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ffectLst/>
                <a:latin typeface="Helvetica" pitchFamily="2" charset="0"/>
              </a:rPr>
              <a:t>Na het eten gaat Dulce mee op bezoek bij Marta, de beste vriendin van haar mama. Terwijl mama en Marta thee drinken en babbelen, gaat Dulce onder het afdak kijken naar wat Celia doet. Celia is de dochter van Marta. Ze is al 15 jaar. ‘Dag Celia, wat ben jij aan het maken?’ ‘Ik ben aan het weven, Dulce. Kijk maar mee’, zegt Celia. Ze vlecht verschillende kleuren wol en maakt een prachtig doek. Door alle gekleurde draden door elkaar te weven krijgt ze een mooi en sterk doek. Dulce kan het bijna niet geloven, dat zulke kleine, dunne draadjes samen toch zo’n stevige stof kunnen vormen.</a:t>
            </a:r>
          </a:p>
          <a:p>
            <a:r>
              <a:rPr lang="nl-BE" dirty="0">
                <a:effectLst/>
                <a:latin typeface="Helvetica" pitchFamily="2" charset="0"/>
              </a:rPr>
              <a:t>Dulce vindt het geweldig, dat wil ze ook wel leren. Later zal ze haar eigen kleren kunnen weven, in al haar lievelingskleuren!</a:t>
            </a:r>
          </a:p>
          <a:p>
            <a:endParaRPr lang="nl-BE" dirty="0">
              <a:effectLst/>
              <a:latin typeface="Helvetica" pitchFamily="2" charset="0"/>
            </a:endParaRPr>
          </a:p>
          <a:p>
            <a:r>
              <a:rPr lang="nl-BE" dirty="0">
                <a:effectLst/>
                <a:latin typeface="Helvetica" pitchFamily="2" charset="0"/>
              </a:rPr>
              <a:t>- Vanwaar komen jullie kleren?</a:t>
            </a:r>
          </a:p>
          <a:p>
            <a:r>
              <a:rPr lang="nl-BE" dirty="0">
                <a:effectLst/>
                <a:latin typeface="Helvetica" pitchFamily="2" charset="0"/>
              </a:rPr>
              <a:t>- Draag je liever kleren met veel of weinig kleuren?</a:t>
            </a:r>
          </a:p>
          <a:p>
            <a:pPr marL="171450" indent="-171450">
              <a:buFontTx/>
              <a:buChar char="-"/>
            </a:pPr>
            <a:r>
              <a:rPr lang="nl-BE" dirty="0">
                <a:effectLst/>
                <a:latin typeface="Helvetica" pitchFamily="2" charset="0"/>
              </a:rPr>
              <a:t>Leer jij soms iets van andere (oudere) kinderen?</a:t>
            </a:r>
          </a:p>
          <a:p>
            <a:pPr marL="171450" indent="-171450">
              <a:buFontTx/>
              <a:buChar char="-"/>
            </a:pPr>
            <a:endParaRPr lang="nl-BE" dirty="0">
              <a:effectLst/>
              <a:latin typeface="Helvetica" pitchFamily="2" charset="0"/>
            </a:endParaRPr>
          </a:p>
          <a:p>
            <a:pPr marL="171450" indent="-171450">
              <a:buFontTx/>
              <a:buChar char="-"/>
            </a:pPr>
            <a:r>
              <a:rPr lang="nl-BE" dirty="0">
                <a:effectLst/>
                <a:latin typeface="Helvetica" pitchFamily="2" charset="0"/>
              </a:rPr>
              <a:t>Activiteit rond weven (en vlechten met touwen)</a:t>
            </a:r>
          </a:p>
          <a:p>
            <a:endParaRPr lang="nl-BE" dirty="0"/>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16</a:t>
            </a:fld>
            <a:endParaRPr lang="nl-NL"/>
          </a:p>
        </p:txBody>
      </p:sp>
    </p:spTree>
    <p:extLst>
      <p:ext uri="{BB962C8B-B14F-4D97-AF65-F5344CB8AC3E}">
        <p14:creationId xmlns:p14="http://schemas.microsoft.com/office/powerpoint/2010/main" val="3875950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ffectLst/>
                <a:latin typeface="Helvetica" pitchFamily="2" charset="0"/>
              </a:rPr>
              <a:t>Mama roept Dulce: ‘Kom, Dulce, we gaan vertrekken! We moeten nog helemaal naar huis wandelen en avondeten maken.’ Marta houdt hen tegen: ‘Neem nog wat groenten en fruit mee. Wij hebben hier genoeg in onze tuin. Celia, ga jij samen met Dulce wat lekkers uitzoeken in de moestuin!’ Celia plukt een mand met lekkere groenten en fruit voor Dulce en Ana. Dulce mag de groenten aanwijzen die ze wil. Dat vindt ze fijn. Met de grote groene huisquil kan mama lekkere soep maken. Die huisquil lijkt een beetje op pompoen. Verder is er ook lekker zoet fruit voor het dessert of ontbijt, nisperos, papayas en groene perziken. Celia en Marta zorgen goed voor hun tuin en de natuur. Daardoor hebben ze veel en lekker eten.</a:t>
            </a:r>
          </a:p>
          <a:p>
            <a:endParaRPr lang="nl-BE" dirty="0">
              <a:effectLst/>
              <a:latin typeface="Helvetica" pitchFamily="2" charset="0"/>
            </a:endParaRPr>
          </a:p>
          <a:p>
            <a:r>
              <a:rPr lang="nl-BE" dirty="0">
                <a:effectLst/>
                <a:latin typeface="Helvetica" pitchFamily="2" charset="0"/>
              </a:rPr>
              <a:t>- Lust jij groenten? En fruit?</a:t>
            </a:r>
          </a:p>
          <a:p>
            <a:r>
              <a:rPr lang="nl-BE" dirty="0">
                <a:effectLst/>
                <a:latin typeface="Helvetica" pitchFamily="2" charset="0"/>
              </a:rPr>
              <a:t>- Wie gaat er soms zelf fruit plukken? Of groenten uit de tuin halen?</a:t>
            </a:r>
          </a:p>
          <a:p>
            <a:r>
              <a:rPr lang="nl-BE" dirty="0">
                <a:effectLst/>
                <a:latin typeface="Helvetica" pitchFamily="2" charset="0"/>
              </a:rPr>
              <a:t>- Wat eet jij graag?</a:t>
            </a:r>
          </a:p>
          <a:p>
            <a:r>
              <a:rPr lang="nl-BE" dirty="0">
                <a:effectLst/>
                <a:latin typeface="Helvetica" pitchFamily="2" charset="0"/>
              </a:rPr>
              <a:t>- Kook je soms samen met een volwassene?</a:t>
            </a:r>
          </a:p>
          <a:p>
            <a:endParaRPr lang="nl-BE" dirty="0"/>
          </a:p>
          <a:p>
            <a:r>
              <a:rPr lang="nl-BE" dirty="0"/>
              <a:t>koken</a:t>
            </a:r>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17</a:t>
            </a:fld>
            <a:endParaRPr lang="nl-NL"/>
          </a:p>
        </p:txBody>
      </p:sp>
    </p:spTree>
    <p:extLst>
      <p:ext uri="{BB962C8B-B14F-4D97-AF65-F5344CB8AC3E}">
        <p14:creationId xmlns:p14="http://schemas.microsoft.com/office/powerpoint/2010/main" val="2393250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ffectLst/>
                <a:latin typeface="Helvetica" pitchFamily="2" charset="0"/>
              </a:rPr>
              <a:t>Dulce en Ana zitten gezellig samen aan tafel hun soep op te lepelen. Opeens moet Dulce hard geeuwen. ‘Het was een drukke dag vandaag, ben je moe?’, vraagt mama. ‘Nee, hoor’, liegt Dulce snel. Ze wil echt nog niet gaan slapen. Slapen is saai! Mama lacht. Ze heeft Dulce door. ‘Kruip maar in het grote bed. Dan liggen we straks gezellig samen’, zegt ze. Dulce trekt haar pyjama aan en kruipt in bed. Ana gaat nog even bij het vuur zitten om een boek te lezen. Plots hoort ze een zacht stemmetje uit de slaapkamer: ‘Mamaaaa, ik heb dorst.’ Mama lacht. Dulce kan nooit slapen zonder een flesje water naast haar bed. Ze staat op en vult een flesje met water uit de Ecofiltro. Dat is een grote ton, die van het regenwater lekker proper drinkwater maakt. Dankbaar neemt Dulce enkele grote slokken, dat doet deugd! Ze zakt weg in het kussen en valt in slaap. Waar zal ze vannacht van dromen?</a:t>
            </a:r>
          </a:p>
          <a:p>
            <a:endParaRPr lang="nl-BE" dirty="0">
              <a:effectLst/>
              <a:latin typeface="Helvetica" pitchFamily="2" charset="0"/>
            </a:endParaRPr>
          </a:p>
          <a:p>
            <a:r>
              <a:rPr lang="nl-BE" dirty="0">
                <a:effectLst/>
                <a:latin typeface="Helvetica" pitchFamily="2" charset="0"/>
              </a:rPr>
              <a:t>- Kruip jij graag in bed?</a:t>
            </a:r>
          </a:p>
          <a:p>
            <a:r>
              <a:rPr lang="nl-BE" dirty="0">
                <a:effectLst/>
                <a:latin typeface="Helvetica" pitchFamily="2" charset="0"/>
              </a:rPr>
              <a:t>- Wie slaapt er alleen?</a:t>
            </a:r>
          </a:p>
          <a:p>
            <a:r>
              <a:rPr lang="nl-BE" dirty="0">
                <a:effectLst/>
                <a:latin typeface="Helvetica" pitchFamily="2" charset="0"/>
              </a:rPr>
              <a:t>- Wie vindt het gezellig om bij mama of papa in bed te kruipen?</a:t>
            </a:r>
          </a:p>
          <a:p>
            <a:r>
              <a:rPr lang="nl-BE" dirty="0">
                <a:effectLst/>
                <a:latin typeface="Helvetica" pitchFamily="2" charset="0"/>
              </a:rPr>
              <a:t>- Wat heb je nodig om goed te kunnen slapen?</a:t>
            </a:r>
          </a:p>
          <a:p>
            <a:r>
              <a:rPr lang="nl-BE" dirty="0">
                <a:effectLst/>
                <a:latin typeface="Helvetica" pitchFamily="2" charset="0"/>
              </a:rPr>
              <a:t>- Welke dromen heb jij ’s nachts?</a:t>
            </a:r>
          </a:p>
          <a:p>
            <a:r>
              <a:rPr lang="nl-BE" dirty="0">
                <a:effectLst/>
                <a:latin typeface="Helvetica" pitchFamily="2" charset="0"/>
              </a:rPr>
              <a:t>- Zet jij een fles water naast je bed?</a:t>
            </a:r>
          </a:p>
          <a:p>
            <a:r>
              <a:rPr lang="nl-BE" dirty="0">
                <a:effectLst/>
                <a:latin typeface="Helvetica" pitchFamily="2" charset="0"/>
              </a:rPr>
              <a:t>- Wanneer drink je water? Waarom is water drinken belangrijk?</a:t>
            </a:r>
          </a:p>
          <a:p>
            <a:r>
              <a:rPr lang="nl-BE" dirty="0">
                <a:effectLst/>
                <a:latin typeface="Helvetica" pitchFamily="2" charset="0"/>
              </a:rPr>
              <a:t>- Waarvoor is water nog van belang? (gezond en levensnoodzakelijk voor mens en dier, nodig om planten/groenten/… te laten groeien, nodig voor huishoudelijke taken (wassen, poetsen, koken …), nodig voor persoonlijke hygiëne (wassen, tanden poetsen …), fijn om in of mee te spelen …)</a:t>
            </a:r>
          </a:p>
          <a:p>
            <a:endParaRPr lang="nl-BE" dirty="0">
              <a:effectLst/>
              <a:latin typeface="Helvetica" pitchFamily="2" charset="0"/>
            </a:endParaRPr>
          </a:p>
          <a:p>
            <a:r>
              <a:rPr lang="nl-BE" dirty="0"/>
              <a:t>Water filteren</a:t>
            </a:r>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18</a:t>
            </a:fld>
            <a:endParaRPr lang="nl-NL"/>
          </a:p>
        </p:txBody>
      </p:sp>
    </p:spTree>
    <p:extLst>
      <p:ext uri="{BB962C8B-B14F-4D97-AF65-F5344CB8AC3E}">
        <p14:creationId xmlns:p14="http://schemas.microsoft.com/office/powerpoint/2010/main" val="165165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ffectLst/>
                <a:latin typeface="Helvetica" pitchFamily="2" charset="0"/>
              </a:rPr>
              <a:t>In de loop van de dag vinden de kinderen de puzzelstukken. Daag ze eventueel uit om de ontbrekende stukken na een tijdje samen te zoeken. Roep de klas samen en leg met hen de puzzel zó dat je de foto van Dulce te zien krijgt. Speculeer met de kinderen: wie zou dit zijn? Waarom vinden we haar foto in de klas? Mogelijk hebben de kinderen gezien dat er ook op de achterkant iets staat en kunnen ze op basis daarvan al antwoorden geven. Draai puzzelstuk per puzzelstuk om en bespreek</a:t>
            </a:r>
          </a:p>
          <a:p>
            <a:r>
              <a:rPr lang="nl-BE" dirty="0">
                <a:effectLst/>
                <a:latin typeface="Helvetica" pitchFamily="2" charset="0"/>
              </a:rPr>
              <a:t>de achterkant:</a:t>
            </a:r>
          </a:p>
          <a:p>
            <a:endParaRPr lang="nl-BE" dirty="0">
              <a:effectLst/>
              <a:latin typeface="Helvetica" pitchFamily="2" charset="0"/>
            </a:endParaRPr>
          </a:p>
          <a:p>
            <a:r>
              <a:rPr lang="nl-BE" dirty="0">
                <a:effectLst/>
                <a:latin typeface="Helvetica" pitchFamily="2" charset="0"/>
              </a:rPr>
              <a:t>- Bekijk de wereldkaart en bespreek waar dit meisje woont en waar de kinderen van de klas wonen. Toon dit eventueel ook op een grotere wereldbol en/of op een groot scherm via Google Earth.</a:t>
            </a:r>
          </a:p>
          <a:p>
            <a:endParaRPr lang="nl-BE" dirty="0">
              <a:effectLst/>
              <a:latin typeface="Helvetica" pitchFamily="2" charset="0"/>
            </a:endParaRPr>
          </a:p>
          <a:p>
            <a:pPr marL="171450" indent="-171450">
              <a:buFontTx/>
              <a:buChar char="-"/>
            </a:pPr>
            <a:r>
              <a:rPr lang="nl-BE" dirty="0">
                <a:effectLst/>
                <a:latin typeface="Helvetica" pitchFamily="2" charset="0"/>
              </a:rPr>
              <a:t>Bekijk de naam en de vlag van het land waar ze woont. Wat zien ze op de vlag? Lijkt ze op de vlag van België?</a:t>
            </a:r>
          </a:p>
          <a:p>
            <a:pPr marL="171450" indent="-171450">
              <a:buFontTx/>
              <a:buChar char="-"/>
            </a:pPr>
            <a:endParaRPr lang="nl-BE" dirty="0">
              <a:effectLst/>
              <a:latin typeface="Helvetica" pitchFamily="2" charset="0"/>
            </a:endParaRPr>
          </a:p>
          <a:p>
            <a:pPr marL="171450" indent="-171450">
              <a:buFontTx/>
              <a:buChar char="-"/>
            </a:pPr>
            <a:r>
              <a:rPr lang="nl-BE" dirty="0">
                <a:effectLst/>
                <a:latin typeface="Helvetica" pitchFamily="2" charset="0"/>
              </a:rPr>
              <a:t>Bekijk de foto van de natuur. Wat vinden ze van de natuur? Herkennen ze het landschap met bergen en veel groen?</a:t>
            </a:r>
          </a:p>
          <a:p>
            <a:pPr marL="171450" indent="-171450">
              <a:buFontTx/>
              <a:buChar char="-"/>
            </a:pPr>
            <a:endParaRPr lang="nl-BE" dirty="0">
              <a:effectLst/>
              <a:latin typeface="Helvetica" pitchFamily="2" charset="0"/>
            </a:endParaRPr>
          </a:p>
          <a:p>
            <a:pPr marL="171450" indent="-171450">
              <a:buFontTx/>
              <a:buChar char="-"/>
            </a:pPr>
            <a:r>
              <a:rPr lang="nl-BE" dirty="0">
                <a:effectLst/>
                <a:latin typeface="Helvetica" pitchFamily="2" charset="0"/>
              </a:rPr>
              <a:t>Bekijk de foto van haar school.</a:t>
            </a:r>
          </a:p>
          <a:p>
            <a:pPr marL="171450" indent="-171450">
              <a:buFontTx/>
              <a:buChar char="-"/>
            </a:pPr>
            <a:endParaRPr lang="nl-BE" dirty="0">
              <a:effectLst/>
              <a:latin typeface="Helvetica" pitchFamily="2" charset="0"/>
            </a:endParaRPr>
          </a:p>
          <a:p>
            <a:pPr marL="171450" indent="-171450">
              <a:buFontTx/>
              <a:buChar char="-"/>
            </a:pPr>
            <a:r>
              <a:rPr lang="nl-BE" dirty="0">
                <a:effectLst/>
                <a:latin typeface="Helvetica" pitchFamily="2" charset="0"/>
              </a:rPr>
              <a:t>Bekijk de foto van haar schapen. Waarom zouden die zo’n gek mondkapje dragen? (Komt</a:t>
            </a:r>
          </a:p>
          <a:p>
            <a:endParaRPr lang="nl-BE" dirty="0">
              <a:effectLst/>
              <a:latin typeface="Helvetica" pitchFamily="2" charset="0"/>
            </a:endParaRPr>
          </a:p>
          <a:p>
            <a:r>
              <a:rPr lang="nl-BE" dirty="0">
                <a:effectLst/>
                <a:latin typeface="Helvetica" pitchFamily="2" charset="0"/>
              </a:rPr>
              <a:t>Lees de tekst van het meisje.</a:t>
            </a:r>
          </a:p>
          <a:p>
            <a:r>
              <a:rPr lang="nl-BE" dirty="0">
                <a:effectLst/>
                <a:latin typeface="Helvetica" pitchFamily="2" charset="0"/>
              </a:rPr>
              <a:t>Hallo allemaal, fijn dat jullie alle puzzelstukken</a:t>
            </a:r>
          </a:p>
          <a:p>
            <a:r>
              <a:rPr lang="nl-BE" dirty="0">
                <a:effectLst/>
                <a:latin typeface="Helvetica" pitchFamily="2" charset="0"/>
              </a:rPr>
              <a:t>vonden!</a:t>
            </a:r>
          </a:p>
          <a:p>
            <a:r>
              <a:rPr lang="nl-BE" dirty="0">
                <a:effectLst/>
                <a:latin typeface="Helvetica" pitchFamily="2" charset="0"/>
              </a:rPr>
              <a:t>Mijn naam is Dulce en ik woon in Guatemala. Op de andere puzzelstukken kwamen jullie al wat meer over mij en mijn land te weten. Willen jullie nog meer weten over mij? Zullen we dat met een raadspelletje doen? Jullie leerkracht stelt vragen over mij en jullie raden naar het antwoord. Ik heb mijn antwoorden al aan jullie leerkracht verteld, dus jullie zullen snel ontdekken of jullie juist gegokt hebben. Veel succes!</a:t>
            </a:r>
          </a:p>
          <a:p>
            <a:endParaRPr lang="nl-BE" dirty="0">
              <a:effectLst/>
              <a:latin typeface="Helvetica" pitchFamily="2" charset="0"/>
            </a:endParaRPr>
          </a:p>
          <a:p>
            <a:r>
              <a:rPr lang="nl-BE" dirty="0">
                <a:effectLst/>
                <a:latin typeface="Helvetica" pitchFamily="2" charset="0"/>
              </a:rPr>
              <a:t>Stel de volgende vragen:</a:t>
            </a:r>
          </a:p>
          <a:p>
            <a:r>
              <a:rPr lang="nl-BE" dirty="0">
                <a:effectLst/>
                <a:latin typeface="Helvetica" pitchFamily="2" charset="0"/>
              </a:rPr>
              <a:t>- Hoe oud ben ik? (5 jaar)</a:t>
            </a:r>
          </a:p>
          <a:p>
            <a:r>
              <a:rPr lang="nl-BE" dirty="0">
                <a:effectLst/>
                <a:latin typeface="Helvetica" pitchFamily="2" charset="0"/>
              </a:rPr>
              <a:t>- Wat is mijn lievelingseten? (pan dulce, een zoet broodje)</a:t>
            </a:r>
          </a:p>
          <a:p>
            <a:r>
              <a:rPr lang="nl-BE" dirty="0">
                <a:effectLst/>
                <a:latin typeface="Helvetica" pitchFamily="2" charset="0"/>
              </a:rPr>
              <a:t>- Wat doe ik heel graag op school? (tekenen)</a:t>
            </a:r>
          </a:p>
          <a:p>
            <a:r>
              <a:rPr lang="nl-BE" dirty="0">
                <a:effectLst/>
                <a:latin typeface="Helvetica" pitchFamily="2" charset="0"/>
              </a:rPr>
              <a:t>- Wat is mijn lievelingsspel? (tikkertje)</a:t>
            </a:r>
          </a:p>
          <a:p>
            <a:r>
              <a:rPr lang="nl-BE" dirty="0">
                <a:effectLst/>
                <a:latin typeface="Helvetica" pitchFamily="2" charset="0"/>
              </a:rPr>
              <a:t>- Wat is mijn lievelingsdier? (een kat)</a:t>
            </a:r>
          </a:p>
          <a:p>
            <a:endParaRPr lang="nl-BE" dirty="0">
              <a:effectLst/>
              <a:latin typeface="Helvetica" pitchFamily="2" charset="0"/>
            </a:endParaRPr>
          </a:p>
          <a:p>
            <a:r>
              <a:rPr lang="nl-BE" dirty="0">
                <a:effectLst/>
                <a:latin typeface="Helvetica" pitchFamily="2" charset="0"/>
              </a:rPr>
              <a:t>Bespreek na:</a:t>
            </a:r>
          </a:p>
          <a:p>
            <a:r>
              <a:rPr lang="nl-BE" dirty="0">
                <a:effectLst/>
                <a:latin typeface="Helvetica" pitchFamily="2" charset="0"/>
              </a:rPr>
              <a:t>- Konden we de antwoorden raden? (soms wel, soms niet)</a:t>
            </a:r>
          </a:p>
          <a:p>
            <a:r>
              <a:rPr lang="nl-BE" dirty="0">
                <a:effectLst/>
                <a:latin typeface="Helvetica" pitchFamily="2" charset="0"/>
              </a:rPr>
              <a:t>- Hoe komt het dat we vaak een fout antwoord gaven? (We kennen Dulce nog niet echt. Soms denken we dat we al veel weten over iemand die we maar pas ontmoet hebben, maar eigenlijk is dat niet waar.)</a:t>
            </a:r>
          </a:p>
          <a:p>
            <a:endParaRPr lang="nl-BE" dirty="0">
              <a:effectLst/>
              <a:latin typeface="Helvetica" pitchFamily="2" charset="0"/>
            </a:endParaRPr>
          </a:p>
          <a:p>
            <a:r>
              <a:rPr lang="nl-BE" dirty="0">
                <a:effectLst/>
                <a:latin typeface="Helvetica" pitchFamily="2" charset="0"/>
              </a:rPr>
              <a:t>Tijdens dit gesprek raak je dus heel summier onderwerpen als ‘eerste indruk’ en ‘vooroordelen’ aan, maar moedig je de kinderen ook aan om Dulce beter te leren kennen</a:t>
            </a:r>
          </a:p>
          <a:p>
            <a:endParaRPr lang="nl-BE" dirty="0"/>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6</a:t>
            </a:fld>
            <a:endParaRPr lang="nl-NL"/>
          </a:p>
        </p:txBody>
      </p:sp>
    </p:spTree>
    <p:extLst>
      <p:ext uri="{BB962C8B-B14F-4D97-AF65-F5344CB8AC3E}">
        <p14:creationId xmlns:p14="http://schemas.microsoft.com/office/powerpoint/2010/main" val="2968025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ffectLst/>
                <a:latin typeface="Helvetica" pitchFamily="2" charset="0"/>
              </a:rPr>
              <a:t>Dulce schiet wakker. ‘Hè, denkt ze, vandaag is er toch geen school?’ Dulce is 5 jaar en gaat sinds dit jaar naar school. Maar vandaag moet ze niet naar de klas. Dulce is nog moe, ze zeurt: ‘Waarom maakt mama me zo vroeg wakker?’ Dulce hoort mama nog een tweede keer roepen. Ze staat snel op en kleedt zich aan. Buiten wast ze aan de kraan haar gezicht en haar handen. Door het frisse water voelt ze zich al een stuk wakkerder. Nadat ze een tortilla met ei heeft gegeten is ze helemaal klaar voor de dag.</a:t>
            </a:r>
          </a:p>
          <a:p>
            <a:endParaRPr lang="nl-BE" dirty="0">
              <a:effectLst/>
              <a:latin typeface="Helvetica" pitchFamily="2" charset="0"/>
            </a:endParaRPr>
          </a:p>
          <a:p>
            <a:r>
              <a:rPr lang="nl-BE" dirty="0">
                <a:effectLst/>
                <a:latin typeface="Helvetica" pitchFamily="2" charset="0"/>
              </a:rPr>
              <a:t>Hoe word jij wakker? (vanzelf, een ouder roept je op, de wekker …)</a:t>
            </a:r>
          </a:p>
          <a:p>
            <a:r>
              <a:rPr lang="nl-BE" dirty="0">
                <a:effectLst/>
                <a:latin typeface="Helvetica" pitchFamily="2" charset="0"/>
              </a:rPr>
              <a:t>- Wat heb jij nodig om wakker en fris aan de dag te beginnen? (een douche, een glas fruitsap, een stevig ontbijt, ochtendgymnastiek …</a:t>
            </a:r>
          </a:p>
          <a:p>
            <a:r>
              <a:rPr lang="nl-BE" dirty="0">
                <a:effectLst/>
                <a:latin typeface="Helvetica" pitchFamily="2" charset="0"/>
              </a:rPr>
              <a:t>- Vind jij het leuk om op te staan? Of blijf je ’s morgens liever nog een beetje in je bed liggen?</a:t>
            </a:r>
          </a:p>
          <a:p>
            <a:endParaRPr lang="nl-BE" dirty="0">
              <a:effectLst/>
              <a:latin typeface="Helvetica" pitchFamily="2" charset="0"/>
            </a:endParaRPr>
          </a:p>
          <a:p>
            <a:endParaRPr lang="nl-BE" dirty="0"/>
          </a:p>
          <a:p>
            <a:r>
              <a:rPr lang="nl-BE" dirty="0"/>
              <a:t>Gedr	agspatroongrafiek maken (website)</a:t>
            </a:r>
          </a:p>
          <a:p>
            <a:endParaRPr lang="nl-BE" dirty="0"/>
          </a:p>
          <a:p>
            <a:r>
              <a:rPr lang="nl-BE" dirty="0"/>
              <a:t>Tortilla maken of eten.</a:t>
            </a:r>
          </a:p>
          <a:p>
            <a:endParaRPr lang="nl-BE" dirty="0"/>
          </a:p>
          <a:p>
            <a:r>
              <a:rPr lang="nl-BE" dirty="0"/>
              <a:t>+Lied: wakker worden (van Samson)</a:t>
            </a:r>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7</a:t>
            </a:fld>
            <a:endParaRPr lang="nl-NL"/>
          </a:p>
        </p:txBody>
      </p:sp>
    </p:spTree>
    <p:extLst>
      <p:ext uri="{BB962C8B-B14F-4D97-AF65-F5344CB8AC3E}">
        <p14:creationId xmlns:p14="http://schemas.microsoft.com/office/powerpoint/2010/main" val="4537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elke foto het gevoel aangeven</a:t>
            </a:r>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8</a:t>
            </a:fld>
            <a:endParaRPr lang="nl-NL"/>
          </a:p>
        </p:txBody>
      </p:sp>
    </p:spTree>
    <p:extLst>
      <p:ext uri="{BB962C8B-B14F-4D97-AF65-F5344CB8AC3E}">
        <p14:creationId xmlns:p14="http://schemas.microsoft.com/office/powerpoint/2010/main" val="2608854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ffectLst/>
                <a:latin typeface="Helvetica" pitchFamily="2" charset="0"/>
              </a:rPr>
              <a:t>Dulce woont samen met haar mama en heel wat dieren. Zoveel dieren hebben is fijn, maar het is veel werk. Daarom helpt Dulce bij het verzorgen van de dieren. Elke ochtend laat Dulce de duiven buiten en voert ze de kippen. Ze gaat langs bij het varken en de kalkoenen. Ook Alicia en Tigra, hun twee kleine kittens, laten duidelijk merken dat ze honger hebben. Dulce wordt altijd blij van hun schattige gemiauw.</a:t>
            </a:r>
          </a:p>
          <a:p>
            <a:r>
              <a:rPr lang="nl-BE" dirty="0">
                <a:effectLst/>
                <a:latin typeface="Helvetica" pitchFamily="2" charset="0"/>
              </a:rPr>
              <a:t>Dulce haalt de twee schapen uit de stal. Ze hebben veel honger, ze staan te springen om te grazen in de wei. De schapenweide ligt een eindje van het huis. Om te vermijden dat de hongerige schapen onderweg aan de groenten in de tuin knabbelen krijgen een mondkapje op.</a:t>
            </a:r>
          </a:p>
          <a:p>
            <a:endParaRPr lang="nl-BE" dirty="0">
              <a:effectLst/>
              <a:latin typeface="Helvetica" pitchFamily="2" charset="0"/>
            </a:endParaRPr>
          </a:p>
          <a:p>
            <a:r>
              <a:rPr lang="nl-BE" dirty="0">
                <a:effectLst/>
                <a:latin typeface="Helvetica" pitchFamily="2" charset="0"/>
              </a:rPr>
              <a:t>Help jij thuis soms met iets? Waarmee?</a:t>
            </a:r>
          </a:p>
          <a:p>
            <a:r>
              <a:rPr lang="nl-BE" dirty="0">
                <a:effectLst/>
                <a:latin typeface="Helvetica" pitchFamily="2" charset="0"/>
              </a:rPr>
              <a:t>- Heb jij dieren thuis? Verzorg je ze zelf?</a:t>
            </a:r>
          </a:p>
          <a:p>
            <a:r>
              <a:rPr lang="nl-BE" dirty="0">
                <a:effectLst/>
                <a:latin typeface="Helvetica" pitchFamily="2" charset="0"/>
              </a:rPr>
              <a:t>- Welk voer krijgen jullie huisdieren?</a:t>
            </a:r>
          </a:p>
          <a:p>
            <a:r>
              <a:rPr lang="nl-BE" dirty="0">
                <a:effectLst/>
                <a:latin typeface="Helvetica" pitchFamily="2" charset="0"/>
              </a:rPr>
              <a:t>- Wie heeft er thuis een groentetuin?Wat groeit daar?</a:t>
            </a:r>
          </a:p>
          <a:p>
            <a:endParaRPr lang="nl-BE" dirty="0">
              <a:effectLst/>
              <a:latin typeface="Helvetica" pitchFamily="2" charset="0"/>
            </a:endParaRPr>
          </a:p>
          <a:p>
            <a:r>
              <a:rPr lang="nl-BE" dirty="0"/>
              <a:t>Memory-spel (op website: dierenparen zoeken – diebe en hun woonplaats – dieren en hun nut -  dieren en hun voeding</a:t>
            </a:r>
          </a:p>
          <a:p>
            <a:r>
              <a:rPr lang="nl-BE" dirty="0"/>
              <a:t>Doorschuifsysteem</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9</a:t>
            </a:fld>
            <a:endParaRPr lang="nl-NL"/>
          </a:p>
        </p:txBody>
      </p:sp>
    </p:spTree>
    <p:extLst>
      <p:ext uri="{BB962C8B-B14F-4D97-AF65-F5344CB8AC3E}">
        <p14:creationId xmlns:p14="http://schemas.microsoft.com/office/powerpoint/2010/main" val="2842638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ffectLst/>
                <a:latin typeface="Helvetica" pitchFamily="2" charset="0"/>
              </a:rPr>
              <a:t>‘Dulce!’ roept mama. ‘We moeten vertrekken!’ Dulce schrikt en holt van de schapenweide naar mama. ‘Waarom moest ik vandaag zo vroeg opstaan, mama? Ik moet toch helemaal niet naar school?’ vraagt Dulce. Haar mama Ana antwoordt: ‘Nee, vandaag moet jij niet naar school, maar ik wel!’ Om bij de school te raken moeten Ana en Dulce naar het dorp onder aan de berg wandelen. Onderweg komen ze langs de waterbron. Die kent Dulce nog, vroeger moest ze hier elke dag met mama water komen halen en mee naar huis dragen. Dat was zwaar werk! Gelukkig hoeft dat nu niet meer. Een tijdje geleden werd er een cisterna gebouwd. Dat is een soort put die de regen opvangt. Vanuit de cisterna loopt er een buis naar het huis van Dulce, recht naar de kraan. Handig, zeg!</a:t>
            </a:r>
          </a:p>
          <a:p>
            <a:endParaRPr lang="nl-BE" dirty="0"/>
          </a:p>
          <a:p>
            <a:r>
              <a:rPr lang="nl-BE" dirty="0">
                <a:effectLst/>
                <a:latin typeface="Helvetica" pitchFamily="2" charset="0"/>
              </a:rPr>
              <a:t>Waarvoor gebruik jij thuis water van de kraan?</a:t>
            </a:r>
          </a:p>
          <a:p>
            <a:r>
              <a:rPr lang="nl-BE" dirty="0">
                <a:effectLst/>
                <a:latin typeface="Helvetica" pitchFamily="2" charset="0"/>
              </a:rPr>
              <a:t>- Wat kan je niet meer doen als er geen water is?</a:t>
            </a:r>
          </a:p>
          <a:p>
            <a:r>
              <a:rPr lang="nl-BE" dirty="0">
                <a:effectLst/>
                <a:latin typeface="Helvetica" pitchFamily="2" charset="0"/>
              </a:rPr>
              <a:t>- Mag je drinken van al het water dat je ziet? (bv. een plas, de zee, het zwembad …)</a:t>
            </a:r>
          </a:p>
          <a:p>
            <a:r>
              <a:rPr lang="nl-BE" dirty="0">
                <a:effectLst/>
                <a:latin typeface="Helvetica" pitchFamily="2" charset="0"/>
              </a:rPr>
              <a:t>- Hoe zou jij het vinden om elke dag water te gaan halen bij een bron? Kan je dan even veel water gebruiken als nu?</a:t>
            </a:r>
          </a:p>
          <a:p>
            <a:endParaRPr lang="nl-BE" dirty="0"/>
          </a:p>
          <a:p>
            <a:r>
              <a:rPr lang="nl-BE" dirty="0"/>
              <a:t>Stel je voor (denkbeeldige oefening)</a:t>
            </a:r>
          </a:p>
          <a:p>
            <a:r>
              <a:rPr lang="nl-BE" dirty="0"/>
              <a:t>Zware emmer</a:t>
            </a:r>
          </a:p>
          <a:p>
            <a:r>
              <a:rPr lang="nl-BE" dirty="0"/>
              <a:t>Lichte fles</a:t>
            </a:r>
          </a:p>
          <a:p>
            <a:r>
              <a:rPr lang="nl-BE" dirty="0"/>
              <a:t>Lepel gevuld</a:t>
            </a:r>
          </a:p>
          <a:p>
            <a:r>
              <a:rPr lang="nl-BE" dirty="0"/>
              <a:t>Theekopje</a:t>
            </a:r>
          </a:p>
          <a:p>
            <a:r>
              <a:rPr lang="nl-BE" dirty="0"/>
              <a:t>...</a:t>
            </a:r>
          </a:p>
          <a:p>
            <a:endParaRPr lang="nl-BE" dirty="0"/>
          </a:p>
          <a:p>
            <a:r>
              <a:rPr lang="nl-BE" dirty="0"/>
              <a:t>Bewegingen uitbeelden</a:t>
            </a:r>
          </a:p>
          <a:p>
            <a:r>
              <a:rPr lang="nl-BE" dirty="0"/>
              <a:t>Emlmer vullen</a:t>
            </a:r>
          </a:p>
          <a:p>
            <a:r>
              <a:rPr lang="nl-BE" dirty="0"/>
              <a:t>Water drinken</a:t>
            </a:r>
          </a:p>
          <a:p>
            <a:r>
              <a:rPr lang="nl-BE" dirty="0"/>
              <a:t>Water inschenken</a:t>
            </a:r>
          </a:p>
          <a:p>
            <a:r>
              <a:rPr lang="nl-BE" dirty="0"/>
              <a:t>Emmer dragen</a:t>
            </a:r>
          </a:p>
          <a:p>
            <a:endParaRPr lang="nl-BE" dirty="0"/>
          </a:p>
          <a:p>
            <a:r>
              <a:rPr lang="nl-BE" dirty="0"/>
              <a:t>Op website:</a:t>
            </a:r>
          </a:p>
          <a:p>
            <a:r>
              <a:rPr lang="nl-BE" dirty="0"/>
              <a:t>Waterverbruik bingo</a:t>
            </a:r>
          </a:p>
          <a:p>
            <a:r>
              <a:rPr lang="nl-BE" dirty="0"/>
              <a:t>Regenvangers maken</a:t>
            </a:r>
          </a:p>
          <a:p>
            <a:r>
              <a:rPr lang="nl-BE" dirty="0"/>
              <a:t>Een waterbaan maken.</a:t>
            </a:r>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10</a:t>
            </a:fld>
            <a:endParaRPr lang="nl-NL"/>
          </a:p>
        </p:txBody>
      </p:sp>
    </p:spTree>
    <p:extLst>
      <p:ext uri="{BB962C8B-B14F-4D97-AF65-F5344CB8AC3E}">
        <p14:creationId xmlns:p14="http://schemas.microsoft.com/office/powerpoint/2010/main" val="116725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ffectLst/>
                <a:latin typeface="Helvetica" pitchFamily="2" charset="0"/>
              </a:rPr>
              <a:t>Samen met andere vrouwen uit het dorp, volgt mama les bij de organisatie Afopadi. Daar leren ze hoe ze goed voor hun tuin en hun dieren kunnen zorgen en hoe ze voldoende water kunnen verzamelen.</a:t>
            </a:r>
          </a:p>
          <a:p>
            <a:r>
              <a:rPr lang="nl-BE" dirty="0">
                <a:effectLst/>
                <a:latin typeface="Helvetica" pitchFamily="2" charset="0"/>
              </a:rPr>
              <a:t>Vandaag gaat de les over het voer voor de dieren. Als mama naar de les gaat, moet Dulce altijd mee. Vandaag heeft ze er geen zin in. De hele tijd wachten tot mama klaar is … Hopelijk duurt de les niet te lang! Maar wanneer ze bij Afopadi aankomen ziet Dulce haar vriendinnetje Yeni! Gelukkig volgt Yeni’s mama de les van vandaag ook. Dulce en Yeni springen, zingen, spelen met de bal, klimmen en gaan samen op kikkerjacht. Maar het allerleukste vindt Dulce tikkertje spelen.</a:t>
            </a:r>
          </a:p>
          <a:p>
            <a:endParaRPr lang="nl-BE" dirty="0"/>
          </a:p>
          <a:p>
            <a:r>
              <a:rPr lang="nl-BE" dirty="0">
                <a:effectLst/>
                <a:latin typeface="Helvetica" pitchFamily="2" charset="0"/>
              </a:rPr>
              <a:t>Wat is jouw lievelingsspel? Met wie speel je het?</a:t>
            </a:r>
          </a:p>
          <a:p>
            <a:r>
              <a:rPr lang="nl-BE" dirty="0">
                <a:effectLst/>
                <a:latin typeface="Helvetica" pitchFamily="2" charset="0"/>
              </a:rPr>
              <a:t>- Moet jij soms met je ouders ergens mee naartoe?</a:t>
            </a:r>
          </a:p>
          <a:p>
            <a:r>
              <a:rPr lang="nl-BE" dirty="0">
                <a:effectLst/>
                <a:latin typeface="Helvetica" pitchFamily="2" charset="0"/>
              </a:rPr>
              <a:t>- Gaan jouw ouders ook soms naar de les?</a:t>
            </a:r>
          </a:p>
          <a:p>
            <a:r>
              <a:rPr lang="nl-BE" dirty="0">
                <a:effectLst/>
                <a:latin typeface="Helvetica" pitchFamily="2" charset="0"/>
              </a:rPr>
              <a:t>- Wat doe jij als je moet wachten?</a:t>
            </a:r>
          </a:p>
          <a:p>
            <a:endParaRPr lang="nl-BE" dirty="0"/>
          </a:p>
          <a:p>
            <a:r>
              <a:rPr lang="nl-BE" dirty="0"/>
              <a:t>Zingen en klappen (spelletje van Dulce en Yeni)</a:t>
            </a:r>
          </a:p>
          <a:p>
            <a:endParaRPr lang="nl-BE" dirty="0"/>
          </a:p>
          <a:p>
            <a:r>
              <a:rPr lang="nl-BE" dirty="0"/>
              <a:t>Choco	beide handen op de knieën slaan</a:t>
            </a:r>
          </a:p>
          <a:p>
            <a:r>
              <a:rPr lang="nl-BE" dirty="0"/>
              <a:t>La		in de handen klappen</a:t>
            </a:r>
          </a:p>
          <a:p>
            <a:r>
              <a:rPr lang="nl-BE" dirty="0"/>
              <a:t>Te		Vuisten vooruit</a:t>
            </a:r>
          </a:p>
          <a:p>
            <a:endParaRPr lang="nl-BE" dirty="0"/>
          </a:p>
          <a:p>
            <a:r>
              <a:rPr lang="nl-BE" dirty="0"/>
              <a:t>Choco choco la la</a:t>
            </a:r>
          </a:p>
          <a:p>
            <a:r>
              <a:rPr lang="nl-BE" dirty="0"/>
              <a:t>Choco choco te te</a:t>
            </a:r>
          </a:p>
          <a:p>
            <a:r>
              <a:rPr lang="nl-BE" dirty="0"/>
              <a:t>Choco la</a:t>
            </a:r>
          </a:p>
          <a:p>
            <a:r>
              <a:rPr lang="nl-BE" dirty="0"/>
              <a:t>Choco te</a:t>
            </a:r>
          </a:p>
          <a:p>
            <a:r>
              <a:rPr lang="nl-BE" dirty="0"/>
              <a:t>choco la te</a:t>
            </a:r>
          </a:p>
          <a:p>
            <a:endParaRPr lang="nl-BE" dirty="0"/>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11</a:t>
            </a:fld>
            <a:endParaRPr lang="nl-NL"/>
          </a:p>
        </p:txBody>
      </p:sp>
    </p:spTree>
    <p:extLst>
      <p:ext uri="{BB962C8B-B14F-4D97-AF65-F5344CB8AC3E}">
        <p14:creationId xmlns:p14="http://schemas.microsoft.com/office/powerpoint/2010/main" val="423812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ffectLst/>
                <a:latin typeface="Helvetica" pitchFamily="2" charset="0"/>
              </a:rPr>
              <a:t>Wauw, van al dat lopen krijg je dorst! Gelukkig is het tijd voor een refacción, een tussendoortje. Alle mama’s en kinderen verzamelen op de speelplaats. Als iedereen gezellig samen onder het afdak zit, wordt er heel wat lekkers uitgedeeld. Dulce en Yeni krijgen een groot glas atol en eten een pan dulce. Dulce houdt van het zoete broodje, het lijkt op de broodjes die oma bakt. Wat wordt ze blij als ze aan oma denkt!</a:t>
            </a:r>
          </a:p>
          <a:p>
            <a:endParaRPr lang="nl-BE" dirty="0">
              <a:effectLst/>
              <a:latin typeface="Helvetica" pitchFamily="2" charset="0"/>
            </a:endParaRPr>
          </a:p>
          <a:p>
            <a:r>
              <a:rPr lang="nl-BE" dirty="0">
                <a:effectLst/>
                <a:latin typeface="Helvetica" pitchFamily="2" charset="0"/>
              </a:rPr>
              <a:t>- Wat eet jij als tussendoortje?</a:t>
            </a:r>
          </a:p>
          <a:p>
            <a:r>
              <a:rPr lang="nl-BE" dirty="0">
                <a:effectLst/>
                <a:latin typeface="Helvetica" pitchFamily="2" charset="0"/>
              </a:rPr>
              <a:t>- Zou jij graag eens een glas ‘atol’ proeven?</a:t>
            </a:r>
          </a:p>
          <a:p>
            <a:r>
              <a:rPr lang="nl-BE" dirty="0">
                <a:effectLst/>
                <a:latin typeface="Helvetica" pitchFamily="2" charset="0"/>
              </a:rPr>
              <a:t>- Dulce betekent ‘zoet’. Ken jij de betekenis van jouw naam?</a:t>
            </a:r>
          </a:p>
          <a:p>
            <a:r>
              <a:rPr lang="nl-BE" dirty="0">
                <a:effectLst/>
                <a:latin typeface="Helvetica" pitchFamily="2" charset="0"/>
              </a:rPr>
              <a:t>- Kan jou oma/opa ook iets maken dat jij heel lekker vindt?</a:t>
            </a:r>
          </a:p>
          <a:p>
            <a:endParaRPr lang="nl-BE" dirty="0"/>
          </a:p>
          <a:p>
            <a:endParaRPr lang="nl-BE" dirty="0"/>
          </a:p>
          <a:p>
            <a:r>
              <a:rPr lang="nl-BE" dirty="0"/>
              <a:t>Ren-je-rot</a:t>
            </a:r>
          </a:p>
          <a:p>
            <a:r>
              <a:rPr lang="nl-BE" dirty="0"/>
              <a:t>Telkens 2 afbeeldingen eb kinderen rennen naar afbeeldding die hun voorkeur heeft.</a:t>
            </a:r>
          </a:p>
          <a:p>
            <a:endParaRPr lang="nl-BE" dirty="0"/>
          </a:p>
          <a:p>
            <a:r>
              <a:rPr lang="nl-BE" dirty="0"/>
              <a:t>Fruit of koek</a:t>
            </a:r>
          </a:p>
          <a:p>
            <a:r>
              <a:rPr lang="nl-BE" dirty="0"/>
              <a:t>Water of fruitsap</a:t>
            </a:r>
          </a:p>
          <a:p>
            <a:r>
              <a:rPr lang="nl-BE" dirty="0"/>
              <a:t>Binnen of buiten</a:t>
            </a:r>
          </a:p>
          <a:p>
            <a:r>
              <a:rPr lang="nl-BE" dirty="0"/>
              <a:t>...</a:t>
            </a:r>
          </a:p>
          <a:p>
            <a:endParaRPr lang="nl-BE" dirty="0"/>
          </a:p>
          <a:p>
            <a:r>
              <a:rPr lang="nl-BE" dirty="0"/>
              <a:t>Atol maken</a:t>
            </a:r>
          </a:p>
          <a:p>
            <a:endParaRPr lang="nl-BE" dirty="0"/>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12</a:t>
            </a:fld>
            <a:endParaRPr lang="nl-NL"/>
          </a:p>
        </p:txBody>
      </p:sp>
    </p:spTree>
    <p:extLst>
      <p:ext uri="{BB962C8B-B14F-4D97-AF65-F5344CB8AC3E}">
        <p14:creationId xmlns:p14="http://schemas.microsoft.com/office/powerpoint/2010/main" val="175359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ffectLst/>
                <a:latin typeface="Helvetica" pitchFamily="2" charset="0"/>
              </a:rPr>
              <a:t>Na de pauze leert mama hoe ze zelf kippenvoer kan maken. Dat wil Dulce ook wel weten! Zij voert toch elke ochtend de kippen. In een molen steken ze botten, eierschalen, maïs en tarwe. Mama draait aan de hendel. Krrrrrrrrr doet de molen … en het kippenvoer is klaar! ‘Mag ik ook eens proberen, mama?’ vraagt Dulce. Ze steekt een handvol maïs in de molen. Draaien maar … en alles is fijn. Dulce krijgt haar eigen zakje kippenvoer mee. Wat zullen de kippen morgenvroeg smullen! Dulce wordt al blij als ze eraan denkt. </a:t>
            </a:r>
          </a:p>
          <a:p>
            <a:endParaRPr lang="nl-BE" dirty="0">
              <a:effectLst/>
              <a:latin typeface="Helvetica" pitchFamily="2" charset="0"/>
            </a:endParaRPr>
          </a:p>
          <a:p>
            <a:r>
              <a:rPr lang="nl-BE" dirty="0">
                <a:effectLst/>
                <a:latin typeface="Helvetica" pitchFamily="2" charset="0"/>
              </a:rPr>
              <a:t>- Wie heeft er thuis kippen?</a:t>
            </a:r>
          </a:p>
          <a:p>
            <a:r>
              <a:rPr lang="nl-BE" dirty="0">
                <a:effectLst/>
                <a:latin typeface="Helvetica" pitchFamily="2" charset="0"/>
              </a:rPr>
              <a:t>- Eten kippen nog andere dingen dan maïs?</a:t>
            </a:r>
          </a:p>
          <a:p>
            <a:r>
              <a:rPr lang="nl-BE" dirty="0">
                <a:effectLst/>
                <a:latin typeface="Helvetica" pitchFamily="2" charset="0"/>
              </a:rPr>
              <a:t>- Hoe beweegt een kip tijdens het eten?</a:t>
            </a:r>
          </a:p>
          <a:p>
            <a:endParaRPr lang="nl-BE" dirty="0">
              <a:effectLst/>
              <a:latin typeface="Helvetica" pitchFamily="2" charset="0"/>
            </a:endParaRPr>
          </a:p>
          <a:p>
            <a:r>
              <a:rPr lang="nl-BE" dirty="0">
                <a:effectLst/>
                <a:latin typeface="Helvetica" pitchFamily="2" charset="0"/>
              </a:rPr>
              <a:t>(Doe samen het pikken en scharrelen na.)</a:t>
            </a:r>
          </a:p>
          <a:p>
            <a:r>
              <a:rPr lang="nl-BE" dirty="0">
                <a:effectLst/>
                <a:latin typeface="Helvetica" pitchFamily="2" charset="0"/>
              </a:rPr>
              <a:t>Afopadi is een organisatie die vorming en</a:t>
            </a:r>
          </a:p>
          <a:p>
            <a:r>
              <a:rPr lang="nl-BE" dirty="0">
                <a:effectLst/>
                <a:latin typeface="Helvetica" pitchFamily="2" charset="0"/>
              </a:rPr>
              <a:t>landbouwworkshops geeft aan inheemse</a:t>
            </a:r>
          </a:p>
          <a:p>
            <a:r>
              <a:rPr lang="nl-BE" dirty="0">
                <a:effectLst/>
                <a:latin typeface="Helvetica" pitchFamily="2" charset="0"/>
              </a:rPr>
              <a:t>vrouwen.</a:t>
            </a:r>
          </a:p>
          <a:p>
            <a:endParaRPr lang="nl-BE" dirty="0"/>
          </a:p>
          <a:p>
            <a:r>
              <a:rPr lang="nl-BE" dirty="0"/>
              <a:t>Kippenvoer maken (voor kippen of voor vogels</a:t>
            </a:r>
          </a:p>
        </p:txBody>
      </p:sp>
      <p:sp>
        <p:nvSpPr>
          <p:cNvPr id="4" name="Tijdelijke aanduiding voor dianummer 3"/>
          <p:cNvSpPr>
            <a:spLocks noGrp="1"/>
          </p:cNvSpPr>
          <p:nvPr>
            <p:ph type="sldNum" sz="quarter" idx="5"/>
          </p:nvPr>
        </p:nvSpPr>
        <p:spPr/>
        <p:txBody>
          <a:bodyPr/>
          <a:lstStyle/>
          <a:p>
            <a:fld id="{25F2BCAB-2FE0-B84C-A872-189F66A6AF7C}" type="slidenum">
              <a:rPr lang="nl-NL" smtClean="0"/>
              <a:t>14</a:t>
            </a:fld>
            <a:endParaRPr lang="nl-NL"/>
          </a:p>
        </p:txBody>
      </p:sp>
    </p:spTree>
    <p:extLst>
      <p:ext uri="{BB962C8B-B14F-4D97-AF65-F5344CB8AC3E}">
        <p14:creationId xmlns:p14="http://schemas.microsoft.com/office/powerpoint/2010/main" val="2389186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PPT_New2-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3945900"/>
            <a:ext cx="7772400" cy="726532"/>
          </a:xfrm>
        </p:spPr>
        <p:txBody>
          <a:bodyPr/>
          <a:lstStyle>
            <a:lvl1pPr algn="ctr">
              <a:defRPr/>
            </a:lvl1pPr>
          </a:lstStyle>
          <a:p>
            <a:r>
              <a:rPr lang="nl-BE"/>
              <a:t>Click to edit Master title style</a:t>
            </a:r>
            <a:endParaRPr lang="en-US"/>
          </a:p>
        </p:txBody>
      </p:sp>
      <p:sp>
        <p:nvSpPr>
          <p:cNvPr id="3" name="Subtitle 2"/>
          <p:cNvSpPr>
            <a:spLocks noGrp="1"/>
          </p:cNvSpPr>
          <p:nvPr>
            <p:ph type="subTitle" idx="1"/>
          </p:nvPr>
        </p:nvSpPr>
        <p:spPr>
          <a:xfrm>
            <a:off x="1371600" y="4672432"/>
            <a:ext cx="6400800" cy="69530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26577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42681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54864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14984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p:cNvSpPr>
            <a:spLocks noGrp="1"/>
          </p:cNvSpPr>
          <p:nvPr>
            <p:ph type="dt" sz="half" idx="10"/>
          </p:nvPr>
        </p:nvSpPr>
        <p:spPr/>
        <p:txBody>
          <a:bodyPr/>
          <a:lstStyle/>
          <a:p>
            <a:fld id="{41DC574A-8A81-9C46-B57B-BF36E27E4CC3}"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98476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4"/>
          <p:cNvSpPr>
            <a:spLocks noGrp="1"/>
          </p:cNvSpPr>
          <p:nvPr>
            <p:ph type="dt" sz="half" idx="10"/>
          </p:nvPr>
        </p:nvSpPr>
        <p:spPr/>
        <p:txBody>
          <a:bodyPr/>
          <a:lstStyle/>
          <a:p>
            <a:fld id="{41DC574A-8A81-9C46-B57B-BF36E27E4CC3}" type="datetimeFigureOut">
              <a:rPr lang="en-US" smtClean="0"/>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106298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41DC574A-8A81-9C46-B57B-BF36E27E4CC3}" type="datetimeFigureOut">
              <a:rPr lang="en-US" smtClean="0"/>
              <a:t>1/25/23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406838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p:cNvSpPr>
            <a:spLocks noGrp="1"/>
          </p:cNvSpPr>
          <p:nvPr>
            <p:ph type="dt" sz="half" idx="10"/>
          </p:nvPr>
        </p:nvSpPr>
        <p:spPr/>
        <p:txBody>
          <a:bodyPr/>
          <a:lstStyle/>
          <a:p>
            <a:fld id="{41DC574A-8A81-9C46-B57B-BF36E27E4CC3}" type="datetimeFigureOut">
              <a:rPr lang="en-US" smtClean="0"/>
              <a:t>1/25/23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3182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C574A-8A81-9C46-B57B-BF36E27E4CC3}" type="datetimeFigureOut">
              <a:rPr lang="en-US" smtClean="0"/>
              <a:t>1/25/23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56819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7742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5539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_New2-2.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24636"/>
            <a:ext cx="5985664" cy="522642"/>
          </a:xfrm>
          <a:prstGeom prst="rect">
            <a:avLst/>
          </a:prstGeom>
        </p:spPr>
        <p:txBody>
          <a:bodyPr vert="horz" lIns="91440" tIns="45720" rIns="91440" bIns="45720" rtlCol="0" anchor="t" anchorCtr="0">
            <a:noAutofit/>
          </a:bodyPr>
          <a:lstStyle/>
          <a:p>
            <a:r>
              <a:rPr lang="nl-BE"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C574A-8A81-9C46-B57B-BF36E27E4CC3}" type="datetimeFigureOut">
              <a:rPr lang="en-US" smtClean="0"/>
              <a:t>1/25/23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B86B-3949-0140-ADC0-F0E883A06113}" type="slidenum">
              <a:rPr lang="en-US" smtClean="0"/>
              <a:t>‹nr.›</a:t>
            </a:fld>
            <a:endParaRPr lang="en-US"/>
          </a:p>
        </p:txBody>
      </p:sp>
    </p:spTree>
    <p:extLst>
      <p:ext uri="{BB962C8B-B14F-4D97-AF65-F5344CB8AC3E}">
        <p14:creationId xmlns:p14="http://schemas.microsoft.com/office/powerpoint/2010/main" val="3501830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000" kern="1200" normalizeH="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1.png"/><Relationship Id="rId4" Type="http://schemas.openxmlformats.org/officeDocument/2006/relationships/image" Target="../media/image3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studioglobo.be/aanbod/dulce-guatemal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err="1"/>
              <a:t>werkwinkel</a:t>
            </a:r>
            <a:endParaRPr lang="en-US" dirty="0"/>
          </a:p>
        </p:txBody>
      </p:sp>
      <p:sp>
        <p:nvSpPr>
          <p:cNvPr id="3" name="Subtitle 2"/>
          <p:cNvSpPr>
            <a:spLocks noGrp="1"/>
          </p:cNvSpPr>
          <p:nvPr>
            <p:ph type="subTitle" idx="1"/>
          </p:nvPr>
        </p:nvSpPr>
        <p:spPr/>
        <p:txBody>
          <a:bodyPr/>
          <a:lstStyle/>
          <a:p>
            <a:r>
              <a:rPr lang="en-US" dirty="0" err="1"/>
              <a:t>Levensbeschouwelijke</a:t>
            </a:r>
            <a:r>
              <a:rPr lang="en-US" dirty="0"/>
              <a:t> </a:t>
            </a:r>
            <a:r>
              <a:rPr lang="en-US" dirty="0" err="1"/>
              <a:t>suggesties</a:t>
            </a:r>
            <a:endParaRPr lang="en-US" dirty="0"/>
          </a:p>
        </p:txBody>
      </p:sp>
    </p:spTree>
    <p:extLst>
      <p:ext uri="{BB962C8B-B14F-4D97-AF65-F5344CB8AC3E}">
        <p14:creationId xmlns:p14="http://schemas.microsoft.com/office/powerpoint/2010/main" val="906170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F5908-186A-F52A-561E-19951A4287F7}"/>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27D2C8FD-A1DE-0119-CF19-9988EC0A240C}"/>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AD2BDBE5-B07D-908D-29C3-BC72F44CBE9F}"/>
              </a:ext>
            </a:extLst>
          </p:cNvPr>
          <p:cNvPicPr>
            <a:picLocks noChangeAspect="1"/>
          </p:cNvPicPr>
          <p:nvPr/>
        </p:nvPicPr>
        <p:blipFill>
          <a:blip r:embed="rId3"/>
          <a:stretch>
            <a:fillRect/>
          </a:stretch>
        </p:blipFill>
        <p:spPr>
          <a:xfrm>
            <a:off x="321191" y="1043057"/>
            <a:ext cx="8657428" cy="5674266"/>
          </a:xfrm>
          <a:prstGeom prst="rect">
            <a:avLst/>
          </a:prstGeom>
        </p:spPr>
      </p:pic>
    </p:spTree>
    <p:extLst>
      <p:ext uri="{BB962C8B-B14F-4D97-AF65-F5344CB8AC3E}">
        <p14:creationId xmlns:p14="http://schemas.microsoft.com/office/powerpoint/2010/main" val="1940816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4FA9D6-B5ED-AE80-D906-1E0B62928884}"/>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103436E5-6C9A-0FD6-C0C1-6CEF3FE6ACEB}"/>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7C2EC2FA-3959-4920-0171-F5FC9AC36ED9}"/>
              </a:ext>
            </a:extLst>
          </p:cNvPr>
          <p:cNvPicPr>
            <a:picLocks noChangeAspect="1"/>
          </p:cNvPicPr>
          <p:nvPr/>
        </p:nvPicPr>
        <p:blipFill>
          <a:blip r:embed="rId3"/>
          <a:stretch>
            <a:fillRect/>
          </a:stretch>
        </p:blipFill>
        <p:spPr>
          <a:xfrm>
            <a:off x="235819" y="1055133"/>
            <a:ext cx="8672362" cy="5697784"/>
          </a:xfrm>
          <a:prstGeom prst="rect">
            <a:avLst/>
          </a:prstGeom>
        </p:spPr>
      </p:pic>
    </p:spTree>
    <p:extLst>
      <p:ext uri="{BB962C8B-B14F-4D97-AF65-F5344CB8AC3E}">
        <p14:creationId xmlns:p14="http://schemas.microsoft.com/office/powerpoint/2010/main" val="2391057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5B6CFB-FE18-F77B-56BD-976CD4E9CA3A}"/>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BEA11AC2-F865-AE70-7046-D84442F8B521}"/>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DE5EF2F6-797C-7389-79E1-737F031048AA}"/>
              </a:ext>
            </a:extLst>
          </p:cNvPr>
          <p:cNvPicPr>
            <a:picLocks noChangeAspect="1"/>
          </p:cNvPicPr>
          <p:nvPr/>
        </p:nvPicPr>
        <p:blipFill>
          <a:blip r:embed="rId3"/>
          <a:stretch>
            <a:fillRect/>
          </a:stretch>
        </p:blipFill>
        <p:spPr>
          <a:xfrm>
            <a:off x="236904" y="1057031"/>
            <a:ext cx="8707652" cy="5707184"/>
          </a:xfrm>
          <a:prstGeom prst="rect">
            <a:avLst/>
          </a:prstGeom>
        </p:spPr>
      </p:pic>
    </p:spTree>
    <p:extLst>
      <p:ext uri="{BB962C8B-B14F-4D97-AF65-F5344CB8AC3E}">
        <p14:creationId xmlns:p14="http://schemas.microsoft.com/office/powerpoint/2010/main" val="465730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D10B5-AAF6-11EC-E359-AC603BCDD2D9}"/>
              </a:ext>
            </a:extLst>
          </p:cNvPr>
          <p:cNvSpPr>
            <a:spLocks noGrp="1"/>
          </p:cNvSpPr>
          <p:nvPr>
            <p:ph type="title"/>
          </p:nvPr>
        </p:nvSpPr>
        <p:spPr>
          <a:xfrm>
            <a:off x="457200" y="224635"/>
            <a:ext cx="5985664" cy="656713"/>
          </a:xfrm>
        </p:spPr>
        <p:txBody>
          <a:bodyPr/>
          <a:lstStyle/>
          <a:p>
            <a:r>
              <a:rPr lang="nl-BE" dirty="0">
                <a:solidFill>
                  <a:srgbClr val="005073"/>
                </a:solidFill>
                <a:effectLst/>
                <a:latin typeface="Times"/>
              </a:rPr>
              <a:t>Atol maken</a:t>
            </a:r>
            <a:br>
              <a:rPr lang="nl-BE" dirty="0">
                <a:solidFill>
                  <a:srgbClr val="005073"/>
                </a:solidFill>
                <a:effectLst/>
                <a:latin typeface="Times"/>
              </a:rPr>
            </a:br>
            <a:endParaRPr lang="nl-BE" dirty="0"/>
          </a:p>
        </p:txBody>
      </p:sp>
      <p:sp>
        <p:nvSpPr>
          <p:cNvPr id="3" name="Tijdelijke aanduiding voor inhoud 2">
            <a:extLst>
              <a:ext uri="{FF2B5EF4-FFF2-40B4-BE49-F238E27FC236}">
                <a16:creationId xmlns:a16="http://schemas.microsoft.com/office/drawing/2014/main" id="{46A320FD-56D1-21E1-BA1A-A78D5080BB88}"/>
              </a:ext>
            </a:extLst>
          </p:cNvPr>
          <p:cNvSpPr>
            <a:spLocks noGrp="1"/>
          </p:cNvSpPr>
          <p:nvPr>
            <p:ph idx="1"/>
          </p:nvPr>
        </p:nvSpPr>
        <p:spPr>
          <a:xfrm>
            <a:off x="457200" y="1600200"/>
            <a:ext cx="4114800" cy="4525963"/>
          </a:xfrm>
        </p:spPr>
        <p:txBody>
          <a:bodyPr>
            <a:normAutofit fontScale="40000" lnSpcReduction="20000"/>
          </a:bodyPr>
          <a:lstStyle/>
          <a:p>
            <a:endParaRPr lang="nl-BE" dirty="0">
              <a:solidFill>
                <a:srgbClr val="005073"/>
              </a:solidFill>
              <a:effectLst/>
              <a:latin typeface="Times"/>
            </a:endParaRPr>
          </a:p>
          <a:p>
            <a:pPr marL="0" indent="0">
              <a:buNone/>
            </a:pPr>
            <a:r>
              <a:rPr lang="nl-BE" dirty="0">
                <a:effectLst/>
                <a:latin typeface="Helvetica" pitchFamily="2" charset="0"/>
              </a:rPr>
              <a:t>Een typisch drankje bij het tussendoortje is een</a:t>
            </a:r>
          </a:p>
          <a:p>
            <a:pPr marL="0" indent="0">
              <a:buNone/>
            </a:pPr>
            <a:r>
              <a:rPr lang="nl-BE" dirty="0">
                <a:effectLst/>
                <a:latin typeface="Helvetica" pitchFamily="2" charset="0"/>
              </a:rPr>
              <a:t>lekker glas atol. Maak zelf met de kinderen een</a:t>
            </a:r>
          </a:p>
          <a:p>
            <a:pPr marL="0" indent="0">
              <a:buNone/>
            </a:pPr>
            <a:r>
              <a:rPr lang="nl-BE" dirty="0">
                <a:effectLst/>
                <a:latin typeface="Helvetica" pitchFamily="2" charset="0"/>
              </a:rPr>
              <a:t>kan atol voor tijdens de speeltijd.</a:t>
            </a:r>
          </a:p>
          <a:p>
            <a:pPr marL="0" indent="0">
              <a:buNone/>
            </a:pPr>
            <a:endParaRPr lang="nl-BE" dirty="0">
              <a:effectLst/>
              <a:latin typeface="Helvetica" pitchFamily="2" charset="0"/>
            </a:endParaRPr>
          </a:p>
          <a:p>
            <a:pPr marL="0" indent="0">
              <a:buNone/>
            </a:pPr>
            <a:r>
              <a:rPr lang="nl-BE" dirty="0">
                <a:effectLst/>
                <a:latin typeface="Helvetica" pitchFamily="2" charset="0"/>
              </a:rPr>
              <a:t>Ingrediënten:</a:t>
            </a:r>
          </a:p>
          <a:p>
            <a:pPr marL="0" indent="0">
              <a:buNone/>
            </a:pPr>
            <a:r>
              <a:rPr lang="nl-BE" dirty="0">
                <a:effectLst/>
                <a:latin typeface="Helvetica" pitchFamily="2" charset="0"/>
              </a:rPr>
              <a:t>- 2 blikjes zoete maïs</a:t>
            </a:r>
          </a:p>
          <a:p>
            <a:pPr marL="0" indent="0">
              <a:buNone/>
            </a:pPr>
            <a:r>
              <a:rPr lang="nl-BE" dirty="0">
                <a:effectLst/>
                <a:latin typeface="Helvetica" pitchFamily="2" charset="0"/>
              </a:rPr>
              <a:t>- 180 ml water</a:t>
            </a:r>
          </a:p>
          <a:p>
            <a:pPr marL="0" indent="0">
              <a:buNone/>
            </a:pPr>
            <a:r>
              <a:rPr lang="nl-BE" dirty="0">
                <a:effectLst/>
                <a:latin typeface="Helvetica" pitchFamily="2" charset="0"/>
              </a:rPr>
              <a:t>- 100 g (poeder)suiker</a:t>
            </a:r>
          </a:p>
          <a:p>
            <a:pPr marL="0" indent="0">
              <a:buNone/>
            </a:pPr>
            <a:r>
              <a:rPr lang="nl-BE" dirty="0">
                <a:effectLst/>
                <a:latin typeface="Helvetica" pitchFamily="2" charset="0"/>
              </a:rPr>
              <a:t>- 500 ml melk (van de koe of plantaardig)</a:t>
            </a:r>
          </a:p>
          <a:p>
            <a:pPr>
              <a:buFontTx/>
              <a:buChar char="-"/>
            </a:pPr>
            <a:r>
              <a:rPr lang="nl-BE" dirty="0">
                <a:effectLst/>
                <a:latin typeface="Helvetica" pitchFamily="2" charset="0"/>
              </a:rPr>
              <a:t>8 g kaneel</a:t>
            </a:r>
          </a:p>
          <a:p>
            <a:pPr>
              <a:buFontTx/>
              <a:buChar char="-"/>
            </a:pPr>
            <a:endParaRPr lang="nl-BE" dirty="0">
              <a:effectLst/>
              <a:latin typeface="Helvetica" pitchFamily="2" charset="0"/>
            </a:endParaRPr>
          </a:p>
          <a:p>
            <a:pPr marL="0" indent="0">
              <a:buNone/>
            </a:pPr>
            <a:r>
              <a:rPr lang="nl-BE" dirty="0">
                <a:effectLst/>
                <a:latin typeface="Helvetica" pitchFamily="2" charset="0"/>
              </a:rPr>
              <a:t>Mix de maïs met het water. Zeef het mengsel</a:t>
            </a:r>
          </a:p>
          <a:p>
            <a:pPr marL="0" indent="0">
              <a:buNone/>
            </a:pPr>
            <a:r>
              <a:rPr lang="nl-BE" dirty="0">
                <a:effectLst/>
                <a:latin typeface="Helvetica" pitchFamily="2" charset="0"/>
              </a:rPr>
              <a:t>door een fijn vergiet.</a:t>
            </a:r>
          </a:p>
          <a:p>
            <a:pPr marL="0" indent="0">
              <a:buNone/>
            </a:pPr>
            <a:r>
              <a:rPr lang="nl-BE" dirty="0">
                <a:effectLst/>
                <a:latin typeface="Helvetica" pitchFamily="2" charset="0"/>
              </a:rPr>
              <a:t>Doe het mengsel in een pan op een zacht</a:t>
            </a:r>
          </a:p>
          <a:p>
            <a:pPr marL="0" indent="0">
              <a:buNone/>
            </a:pPr>
            <a:r>
              <a:rPr lang="nl-BE" dirty="0">
                <a:effectLst/>
                <a:latin typeface="Helvetica" pitchFamily="2" charset="0"/>
              </a:rPr>
              <a:t>vuurtje. Voeg de melk, suiker en kaneel toe en</a:t>
            </a:r>
          </a:p>
          <a:p>
            <a:pPr marL="0" indent="0">
              <a:buNone/>
            </a:pPr>
            <a:r>
              <a:rPr lang="nl-BE" dirty="0">
                <a:effectLst/>
                <a:latin typeface="Helvetica" pitchFamily="2" charset="0"/>
              </a:rPr>
              <a:t>laat een tiental minuten koken tot de drank een</a:t>
            </a:r>
          </a:p>
          <a:p>
            <a:pPr marL="0" indent="0">
              <a:buNone/>
            </a:pPr>
            <a:r>
              <a:rPr lang="nl-BE" dirty="0">
                <a:effectLst/>
                <a:latin typeface="Helvetica" pitchFamily="2" charset="0"/>
              </a:rPr>
              <a:t>beetje dikker wordt.</a:t>
            </a:r>
          </a:p>
          <a:p>
            <a:pPr marL="0" indent="0">
              <a:buNone/>
            </a:pPr>
            <a:r>
              <a:rPr lang="nl-BE" dirty="0">
                <a:effectLst/>
                <a:latin typeface="Helvetica" pitchFamily="2" charset="0"/>
              </a:rPr>
              <a:t>Giet af in een kan en drink de atol warm of laat</a:t>
            </a:r>
          </a:p>
          <a:p>
            <a:pPr marL="0" indent="0">
              <a:buNone/>
            </a:pPr>
            <a:r>
              <a:rPr lang="nl-BE" dirty="0">
                <a:effectLst/>
                <a:latin typeface="Helvetica" pitchFamily="2" charset="0"/>
              </a:rPr>
              <a:t>afkoelen in de ijskast.</a:t>
            </a:r>
          </a:p>
          <a:p>
            <a:pPr marL="0" indent="0">
              <a:buNone/>
            </a:pPr>
            <a:endParaRPr lang="nl-BE" dirty="0"/>
          </a:p>
        </p:txBody>
      </p:sp>
      <p:pic>
        <p:nvPicPr>
          <p:cNvPr id="2050" name="Picture 2" descr="Slemp en andere melkdranken « Recepten en kooktips voor klassieke gerechten  en ingredienten">
            <a:extLst>
              <a:ext uri="{FF2B5EF4-FFF2-40B4-BE49-F238E27FC236}">
                <a16:creationId xmlns:a16="http://schemas.microsoft.com/office/drawing/2014/main" id="{742155BA-861C-6251-E427-215199B84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459" y="2200275"/>
            <a:ext cx="2944416" cy="392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374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A7BE1C-A0AF-651D-D41F-81F3612A791C}"/>
              </a:ext>
            </a:extLst>
          </p:cNvPr>
          <p:cNvSpPr>
            <a:spLocks noGrp="1"/>
          </p:cNvSpPr>
          <p:nvPr>
            <p:ph type="title"/>
          </p:nvPr>
        </p:nvSpPr>
        <p:spPr/>
        <p:txBody>
          <a:bodyPr/>
          <a:lstStyle/>
          <a:p>
            <a:endParaRPr lang="nl-BE" dirty="0"/>
          </a:p>
        </p:txBody>
      </p:sp>
      <p:pic>
        <p:nvPicPr>
          <p:cNvPr id="4" name="Tijdelijke aanduiding voor inhoud 3">
            <a:extLst>
              <a:ext uri="{FF2B5EF4-FFF2-40B4-BE49-F238E27FC236}">
                <a16:creationId xmlns:a16="http://schemas.microsoft.com/office/drawing/2014/main" id="{45AACC01-A527-F59C-FE22-26390FCA7CDD}"/>
              </a:ext>
            </a:extLst>
          </p:cNvPr>
          <p:cNvPicPr>
            <a:picLocks noGrp="1" noChangeAspect="1"/>
          </p:cNvPicPr>
          <p:nvPr>
            <p:ph idx="1"/>
          </p:nvPr>
        </p:nvPicPr>
        <p:blipFill>
          <a:blip r:embed="rId3"/>
          <a:stretch>
            <a:fillRect/>
          </a:stretch>
        </p:blipFill>
        <p:spPr>
          <a:xfrm>
            <a:off x="281354" y="1044206"/>
            <a:ext cx="8670504" cy="5696563"/>
          </a:xfrm>
          <a:prstGeom prst="rect">
            <a:avLst/>
          </a:prstGeom>
        </p:spPr>
      </p:pic>
    </p:spTree>
    <p:extLst>
      <p:ext uri="{BB962C8B-B14F-4D97-AF65-F5344CB8AC3E}">
        <p14:creationId xmlns:p14="http://schemas.microsoft.com/office/powerpoint/2010/main" val="2642294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097BA-1B72-351C-44E5-DCCCA95E2245}"/>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E9E78DF9-0735-28D8-C2D5-3412BF0A4252}"/>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2BDB3CF0-74C0-3FDA-18CB-DFCC30EE3B46}"/>
              </a:ext>
            </a:extLst>
          </p:cNvPr>
          <p:cNvPicPr>
            <a:picLocks noChangeAspect="1"/>
          </p:cNvPicPr>
          <p:nvPr/>
        </p:nvPicPr>
        <p:blipFill>
          <a:blip r:embed="rId3"/>
          <a:stretch>
            <a:fillRect/>
          </a:stretch>
        </p:blipFill>
        <p:spPr>
          <a:xfrm>
            <a:off x="272073" y="1080476"/>
            <a:ext cx="8472236" cy="5552887"/>
          </a:xfrm>
          <a:prstGeom prst="rect">
            <a:avLst/>
          </a:prstGeom>
        </p:spPr>
      </p:pic>
    </p:spTree>
    <p:extLst>
      <p:ext uri="{BB962C8B-B14F-4D97-AF65-F5344CB8AC3E}">
        <p14:creationId xmlns:p14="http://schemas.microsoft.com/office/powerpoint/2010/main" val="3842113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D9DCC-431B-9206-6C98-C564D92BE58C}"/>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39B7C600-A922-7BA7-3CE0-B7CF6510325D}"/>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3292ABC5-E1D1-AFD2-DB34-B04518158A42}"/>
              </a:ext>
            </a:extLst>
          </p:cNvPr>
          <p:cNvPicPr>
            <a:picLocks noChangeAspect="1"/>
          </p:cNvPicPr>
          <p:nvPr/>
        </p:nvPicPr>
        <p:blipFill>
          <a:blip r:embed="rId3"/>
          <a:stretch>
            <a:fillRect/>
          </a:stretch>
        </p:blipFill>
        <p:spPr>
          <a:xfrm>
            <a:off x="219808" y="1021861"/>
            <a:ext cx="8701454" cy="5716897"/>
          </a:xfrm>
          <a:prstGeom prst="rect">
            <a:avLst/>
          </a:prstGeom>
        </p:spPr>
      </p:pic>
    </p:spTree>
    <p:extLst>
      <p:ext uri="{BB962C8B-B14F-4D97-AF65-F5344CB8AC3E}">
        <p14:creationId xmlns:p14="http://schemas.microsoft.com/office/powerpoint/2010/main" val="1042702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381A56-E8FA-7BB9-E1EA-C238AB1D23DF}"/>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7EC5B0C3-FB4C-7F91-BB22-D73045D72E45}"/>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EF3BE016-BA33-D760-60BE-47FE532D05D2}"/>
              </a:ext>
            </a:extLst>
          </p:cNvPr>
          <p:cNvPicPr>
            <a:picLocks noChangeAspect="1"/>
          </p:cNvPicPr>
          <p:nvPr/>
        </p:nvPicPr>
        <p:blipFill>
          <a:blip r:embed="rId3"/>
          <a:stretch>
            <a:fillRect/>
          </a:stretch>
        </p:blipFill>
        <p:spPr>
          <a:xfrm>
            <a:off x="260350" y="1021861"/>
            <a:ext cx="8725538" cy="5718907"/>
          </a:xfrm>
          <a:prstGeom prst="rect">
            <a:avLst/>
          </a:prstGeom>
        </p:spPr>
      </p:pic>
    </p:spTree>
    <p:extLst>
      <p:ext uri="{BB962C8B-B14F-4D97-AF65-F5344CB8AC3E}">
        <p14:creationId xmlns:p14="http://schemas.microsoft.com/office/powerpoint/2010/main" val="2214528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978F5D-4488-FD0B-7C5A-E66874ACC057}"/>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C7C928C3-30A1-BEBD-9FCD-6E369E302F14}"/>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119C7DC9-CE09-C663-FE15-4D1484B0FFDF}"/>
              </a:ext>
            </a:extLst>
          </p:cNvPr>
          <p:cNvPicPr>
            <a:picLocks noChangeAspect="1"/>
          </p:cNvPicPr>
          <p:nvPr/>
        </p:nvPicPr>
        <p:blipFill>
          <a:blip r:embed="rId3"/>
          <a:stretch>
            <a:fillRect/>
          </a:stretch>
        </p:blipFill>
        <p:spPr>
          <a:xfrm>
            <a:off x="231531" y="1080476"/>
            <a:ext cx="8724900" cy="5732301"/>
          </a:xfrm>
          <a:prstGeom prst="rect">
            <a:avLst/>
          </a:prstGeom>
        </p:spPr>
      </p:pic>
    </p:spTree>
    <p:extLst>
      <p:ext uri="{BB962C8B-B14F-4D97-AF65-F5344CB8AC3E}">
        <p14:creationId xmlns:p14="http://schemas.microsoft.com/office/powerpoint/2010/main" val="4053647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AC12A-D007-7DEA-2E5C-DBEE25BB3A0E}"/>
              </a:ext>
            </a:extLst>
          </p:cNvPr>
          <p:cNvSpPr>
            <a:spLocks noGrp="1"/>
          </p:cNvSpPr>
          <p:nvPr>
            <p:ph type="title"/>
          </p:nvPr>
        </p:nvSpPr>
        <p:spPr/>
        <p:txBody>
          <a:bodyPr/>
          <a:lstStyle/>
          <a:p>
            <a:r>
              <a:rPr lang="nl-BE" dirty="0"/>
              <a:t>Levensbeschouwelijjke suggesties</a:t>
            </a:r>
          </a:p>
        </p:txBody>
      </p:sp>
      <p:pic>
        <p:nvPicPr>
          <p:cNvPr id="4" name="Tijdelijke aanduiding voor inhoud 3">
            <a:extLst>
              <a:ext uri="{FF2B5EF4-FFF2-40B4-BE49-F238E27FC236}">
                <a16:creationId xmlns:a16="http://schemas.microsoft.com/office/drawing/2014/main" id="{F3E9183E-0E00-6C74-5F3B-1ABE46D78B04}"/>
              </a:ext>
            </a:extLst>
          </p:cNvPr>
          <p:cNvPicPr>
            <a:picLocks noGrp="1" noChangeAspect="1"/>
          </p:cNvPicPr>
          <p:nvPr>
            <p:ph idx="1"/>
          </p:nvPr>
        </p:nvPicPr>
        <p:blipFill>
          <a:blip r:embed="rId2"/>
          <a:stretch>
            <a:fillRect/>
          </a:stretch>
        </p:blipFill>
        <p:spPr>
          <a:xfrm>
            <a:off x="4870938" y="1688550"/>
            <a:ext cx="4630188" cy="4630188"/>
          </a:xfrm>
          <a:prstGeom prst="rect">
            <a:avLst/>
          </a:prstGeom>
        </p:spPr>
      </p:pic>
      <p:sp>
        <p:nvSpPr>
          <p:cNvPr id="5" name="Tekstvak 4">
            <a:extLst>
              <a:ext uri="{FF2B5EF4-FFF2-40B4-BE49-F238E27FC236}">
                <a16:creationId xmlns:a16="http://schemas.microsoft.com/office/drawing/2014/main" id="{7F981096-FCDA-39A4-B78D-94DD83D045E0}"/>
              </a:ext>
            </a:extLst>
          </p:cNvPr>
          <p:cNvSpPr txBox="1"/>
          <p:nvPr/>
        </p:nvSpPr>
        <p:spPr>
          <a:xfrm>
            <a:off x="363415" y="2438400"/>
            <a:ext cx="4994031" cy="4524315"/>
          </a:xfrm>
          <a:prstGeom prst="rect">
            <a:avLst/>
          </a:prstGeom>
          <a:noFill/>
        </p:spPr>
        <p:txBody>
          <a:bodyPr wrap="square" rtlCol="0">
            <a:spAutoFit/>
          </a:bodyPr>
          <a:lstStyle/>
          <a:p>
            <a:r>
              <a:rPr lang="nl-BE" dirty="0"/>
              <a:t>De gieter als symbool</a:t>
            </a:r>
          </a:p>
          <a:p>
            <a:endParaRPr lang="nl-BE" dirty="0"/>
          </a:p>
          <a:p>
            <a:pPr marL="285750" indent="-285750">
              <a:buFont typeface="Arial" panose="020B0604020202020204" pitchFamily="34" charset="0"/>
              <a:buChar char="•"/>
            </a:pPr>
            <a:r>
              <a:rPr lang="nl-BE" dirty="0"/>
              <a:t>Zorgzaam omgaan met alles wat kostbaar is.</a:t>
            </a:r>
          </a:p>
          <a:p>
            <a:pPr marL="285750" indent="-285750">
              <a:buFont typeface="Arial" panose="020B0604020202020204" pitchFamily="34" charset="0"/>
              <a:buChar char="•"/>
            </a:pPr>
            <a:r>
              <a:rPr lang="nl-BE" dirty="0"/>
              <a:t>Het opnemen van verantwoordelijikheid om voor iets of iemand te zorgen</a:t>
            </a:r>
          </a:p>
          <a:p>
            <a:pPr marL="285750" indent="-285750">
              <a:buFont typeface="Arial" panose="020B0604020202020204" pitchFamily="34" charset="0"/>
              <a:buChar char="•"/>
            </a:pPr>
            <a:r>
              <a:rPr lang="nl-BE" dirty="0"/>
              <a:t>Verbondenheid</a:t>
            </a:r>
          </a:p>
          <a:p>
            <a:pPr marL="285750" indent="-285750">
              <a:buFont typeface="Arial" panose="020B0604020202020204" pitchFamily="34" charset="0"/>
              <a:buChar char="•"/>
            </a:pPr>
            <a:r>
              <a:rPr lang="nl-BE" dirty="0"/>
              <a:t>Zuinig omgaan met bijvoorbeeld water</a:t>
            </a:r>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p:txBody>
      </p:sp>
    </p:spTree>
    <p:extLst>
      <p:ext uri="{BB962C8B-B14F-4D97-AF65-F5344CB8AC3E}">
        <p14:creationId xmlns:p14="http://schemas.microsoft.com/office/powerpoint/2010/main" val="2842966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Centrale </a:t>
            </a:r>
            <a:r>
              <a:rPr lang="en-US" dirty="0" err="1"/>
              <a:t>thema</a:t>
            </a:r>
            <a:r>
              <a:rPr lang="en-US" dirty="0"/>
              <a:t>: 25%-</a:t>
            </a:r>
            <a:r>
              <a:rPr lang="en-US" dirty="0" err="1"/>
              <a:t>revolutie</a:t>
            </a:r>
            <a:endParaRPr lang="en-US" dirty="0"/>
          </a:p>
        </p:txBody>
      </p:sp>
      <p:sp>
        <p:nvSpPr>
          <p:cNvPr id="5" name="Tijdelijke aanduiding voor inhoud 4">
            <a:extLst>
              <a:ext uri="{FF2B5EF4-FFF2-40B4-BE49-F238E27FC236}">
                <a16:creationId xmlns:a16="http://schemas.microsoft.com/office/drawing/2014/main" id="{6496C1D2-C6C4-AE1C-00CD-A950D4B46C5B}"/>
              </a:ext>
            </a:extLst>
          </p:cNvPr>
          <p:cNvSpPr>
            <a:spLocks noGrp="1"/>
          </p:cNvSpPr>
          <p:nvPr>
            <p:ph idx="1"/>
          </p:nvPr>
        </p:nvSpPr>
        <p:spPr>
          <a:xfrm>
            <a:off x="4768770" y="1600200"/>
            <a:ext cx="3918030" cy="4525963"/>
          </a:xfrm>
        </p:spPr>
        <p:txBody>
          <a:bodyPr>
            <a:normAutofit/>
          </a:bodyPr>
          <a:lstStyle/>
          <a:p>
            <a:r>
              <a:rPr lang="nl-BE" sz="1600" dirty="0"/>
              <a:t>Niet vanzelfsprekend voor jongere kinderen.</a:t>
            </a:r>
          </a:p>
          <a:p>
            <a:r>
              <a:rPr lang="nl-BE" sz="1600" dirty="0"/>
              <a:t>Alternatieven: </a:t>
            </a:r>
          </a:p>
          <a:p>
            <a:pPr lvl="1"/>
            <a:r>
              <a:rPr lang="nl-BE" sz="1200" dirty="0"/>
              <a:t>Geef jij het voorbeeld? Dan volgt de rest</a:t>
            </a:r>
          </a:p>
          <a:p>
            <a:pPr lvl="1"/>
            <a:r>
              <a:rPr lang="nl-BE" sz="1200" dirty="0"/>
              <a:t>Delen</a:t>
            </a:r>
          </a:p>
          <a:p>
            <a:pPr lvl="1"/>
            <a:r>
              <a:rPr lang="nl-BE" sz="1200" dirty="0"/>
              <a:t>...</a:t>
            </a:r>
          </a:p>
        </p:txBody>
      </p:sp>
      <p:pic>
        <p:nvPicPr>
          <p:cNvPr id="6" name="Afbeelding 5">
            <a:extLst>
              <a:ext uri="{FF2B5EF4-FFF2-40B4-BE49-F238E27FC236}">
                <a16:creationId xmlns:a16="http://schemas.microsoft.com/office/drawing/2014/main" id="{8D13D501-7D9C-7DB5-AF6A-89206530C592}"/>
              </a:ext>
            </a:extLst>
          </p:cNvPr>
          <p:cNvPicPr>
            <a:picLocks noChangeAspect="1"/>
          </p:cNvPicPr>
          <p:nvPr/>
        </p:nvPicPr>
        <p:blipFill>
          <a:blip r:embed="rId2"/>
          <a:stretch>
            <a:fillRect/>
          </a:stretch>
        </p:blipFill>
        <p:spPr>
          <a:xfrm>
            <a:off x="404475" y="1051473"/>
            <a:ext cx="4167525" cy="5654233"/>
          </a:xfrm>
          <a:prstGeom prst="rect">
            <a:avLst/>
          </a:prstGeom>
        </p:spPr>
      </p:pic>
    </p:spTree>
    <p:extLst>
      <p:ext uri="{BB962C8B-B14F-4D97-AF65-F5344CB8AC3E}">
        <p14:creationId xmlns:p14="http://schemas.microsoft.com/office/powerpoint/2010/main" val="3781530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9364B-707C-B4F8-6642-576F624BBA83}"/>
              </a:ext>
            </a:extLst>
          </p:cNvPr>
          <p:cNvSpPr>
            <a:spLocks noGrp="1"/>
          </p:cNvSpPr>
          <p:nvPr>
            <p:ph type="title"/>
          </p:nvPr>
        </p:nvSpPr>
        <p:spPr/>
        <p:txBody>
          <a:bodyPr/>
          <a:lstStyle/>
          <a:p>
            <a:r>
              <a:rPr lang="nl-BE" dirty="0">
                <a:solidFill>
                  <a:schemeClr val="tx2">
                    <a:lumMod val="60000"/>
                    <a:lumOff val="40000"/>
                  </a:schemeClr>
                </a:solidFill>
              </a:rPr>
              <a:t>Invalshoek 1: </a:t>
            </a:r>
            <a:br>
              <a:rPr lang="nl-BE" dirty="0">
                <a:solidFill>
                  <a:schemeClr val="tx2">
                    <a:lumMod val="60000"/>
                    <a:lumOff val="40000"/>
                  </a:schemeClr>
                </a:solidFill>
              </a:rPr>
            </a:br>
            <a:r>
              <a:rPr lang="nl-BE" dirty="0">
                <a:solidFill>
                  <a:schemeClr val="tx2">
                    <a:lumMod val="60000"/>
                    <a:lumOff val="40000"/>
                  </a:schemeClr>
                </a:solidFill>
              </a:rPr>
              <a:t>Mooi, de natuur is mooi</a:t>
            </a:r>
          </a:p>
        </p:txBody>
      </p:sp>
      <p:sp>
        <p:nvSpPr>
          <p:cNvPr id="3" name="Tijdelijke aanduiding voor inhoud 2">
            <a:extLst>
              <a:ext uri="{FF2B5EF4-FFF2-40B4-BE49-F238E27FC236}">
                <a16:creationId xmlns:a16="http://schemas.microsoft.com/office/drawing/2014/main" id="{D3783689-74DD-8EEE-2405-AA10957AF29F}"/>
              </a:ext>
            </a:extLst>
          </p:cNvPr>
          <p:cNvSpPr>
            <a:spLocks noGrp="1"/>
          </p:cNvSpPr>
          <p:nvPr>
            <p:ph idx="1"/>
          </p:nvPr>
        </p:nvSpPr>
        <p:spPr/>
        <p:txBody>
          <a:bodyPr/>
          <a:lstStyle/>
          <a:p>
            <a:r>
              <a:rPr lang="nl-BE" dirty="0"/>
              <a:t>In de suggesties is geen component/ ontwikkelveld geselecteerd</a:t>
            </a:r>
          </a:p>
          <a:p>
            <a:endParaRPr lang="nl-BE" dirty="0"/>
          </a:p>
          <a:p>
            <a:endParaRPr lang="nl-BE" dirty="0"/>
          </a:p>
          <a:p>
            <a:r>
              <a:rPr lang="nl-BE" dirty="0"/>
              <a:t>Verbondenheid met de natuur</a:t>
            </a:r>
          </a:p>
        </p:txBody>
      </p:sp>
    </p:spTree>
    <p:extLst>
      <p:ext uri="{BB962C8B-B14F-4D97-AF65-F5344CB8AC3E}">
        <p14:creationId xmlns:p14="http://schemas.microsoft.com/office/powerpoint/2010/main" val="4035324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17D23-576E-7FB8-1E97-9F08CF7CF357}"/>
              </a:ext>
            </a:extLst>
          </p:cNvPr>
          <p:cNvSpPr>
            <a:spLocks noGrp="1"/>
          </p:cNvSpPr>
          <p:nvPr>
            <p:ph type="title"/>
          </p:nvPr>
        </p:nvSpPr>
        <p:spPr/>
        <p:txBody>
          <a:bodyPr/>
          <a:lstStyle/>
          <a:p>
            <a:r>
              <a:rPr lang="nl-BE" b="1" dirty="0"/>
              <a:t>Ervaringen en belevingen van kleuters</a:t>
            </a:r>
            <a:r>
              <a:rPr lang="nl-BE" dirty="0"/>
              <a:t>:</a:t>
            </a:r>
            <a:br>
              <a:rPr lang="nl-BE" dirty="0"/>
            </a:br>
            <a:endParaRPr lang="nl-BE" dirty="0"/>
          </a:p>
        </p:txBody>
      </p:sp>
      <p:sp>
        <p:nvSpPr>
          <p:cNvPr id="3" name="Tijdelijke aanduiding voor inhoud 2">
            <a:extLst>
              <a:ext uri="{FF2B5EF4-FFF2-40B4-BE49-F238E27FC236}">
                <a16:creationId xmlns:a16="http://schemas.microsoft.com/office/drawing/2014/main" id="{348F7783-C74A-1C0B-819B-FC9582ADD1E5}"/>
              </a:ext>
            </a:extLst>
          </p:cNvPr>
          <p:cNvSpPr>
            <a:spLocks noGrp="1"/>
          </p:cNvSpPr>
          <p:nvPr>
            <p:ph idx="1"/>
          </p:nvPr>
        </p:nvSpPr>
        <p:spPr/>
        <p:txBody>
          <a:bodyPr/>
          <a:lstStyle/>
          <a:p>
            <a:pPr lvl="1"/>
            <a:r>
              <a:rPr lang="nl-BE" dirty="0"/>
              <a:t>Fotoverhaal van Dulce: verkenning van natuur</a:t>
            </a:r>
          </a:p>
          <a:p>
            <a:pPr lvl="1"/>
            <a:endParaRPr lang="nl-BE" dirty="0"/>
          </a:p>
          <a:p>
            <a:pPr lvl="1"/>
            <a:r>
              <a:rPr lang="nl-BE" dirty="0"/>
              <a:t>Verkenningstocht in de natuur</a:t>
            </a:r>
          </a:p>
          <a:p>
            <a:pPr lvl="1"/>
            <a:endParaRPr lang="nl-BE" dirty="0"/>
          </a:p>
          <a:p>
            <a:pPr lvl="1"/>
            <a:r>
              <a:rPr lang="nl-BE" dirty="0"/>
              <a:t>Fruit proeven</a:t>
            </a:r>
          </a:p>
          <a:p>
            <a:pPr lvl="1"/>
            <a:endParaRPr lang="nl-BE" dirty="0"/>
          </a:p>
          <a:p>
            <a:pPr lvl="1"/>
            <a:r>
              <a:rPr lang="nl-BE" dirty="0"/>
              <a:t>Suggesties van prentenboeken</a:t>
            </a:r>
          </a:p>
        </p:txBody>
      </p:sp>
    </p:spTree>
    <p:extLst>
      <p:ext uri="{BB962C8B-B14F-4D97-AF65-F5344CB8AC3E}">
        <p14:creationId xmlns:p14="http://schemas.microsoft.com/office/powerpoint/2010/main" val="3946870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F1685-B736-C5EC-D60D-A5E3E95B97BB}"/>
              </a:ext>
            </a:extLst>
          </p:cNvPr>
          <p:cNvSpPr>
            <a:spLocks noGrp="1"/>
          </p:cNvSpPr>
          <p:nvPr>
            <p:ph type="title"/>
          </p:nvPr>
        </p:nvSpPr>
        <p:spPr/>
        <p:txBody>
          <a:bodyPr/>
          <a:lstStyle/>
          <a:p>
            <a:r>
              <a:rPr lang="nl-BE" dirty="0"/>
              <a:t>Geloofsverhaal</a:t>
            </a:r>
          </a:p>
        </p:txBody>
      </p:sp>
      <p:sp>
        <p:nvSpPr>
          <p:cNvPr id="3" name="Tijdelijke aanduiding voor inhoud 2">
            <a:extLst>
              <a:ext uri="{FF2B5EF4-FFF2-40B4-BE49-F238E27FC236}">
                <a16:creationId xmlns:a16="http://schemas.microsoft.com/office/drawing/2014/main" id="{89C692B0-ADFC-2D4A-22B6-DE5626C4DE80}"/>
              </a:ext>
            </a:extLst>
          </p:cNvPr>
          <p:cNvSpPr>
            <a:spLocks noGrp="1"/>
          </p:cNvSpPr>
          <p:nvPr>
            <p:ph idx="1"/>
          </p:nvPr>
        </p:nvSpPr>
        <p:spPr>
          <a:xfrm>
            <a:off x="457200" y="1055078"/>
            <a:ext cx="8229600" cy="5802922"/>
          </a:xfrm>
        </p:spPr>
        <p:txBody>
          <a:bodyPr>
            <a:normAutofit/>
          </a:bodyPr>
          <a:lstStyle/>
          <a:p>
            <a:r>
              <a:rPr lang="nl-BE" dirty="0"/>
              <a:t>Schepping</a:t>
            </a:r>
          </a:p>
          <a:p>
            <a:pPr lvl="1"/>
            <a:r>
              <a:rPr lang="nl-BE" sz="2400" dirty="0"/>
              <a:t>In de handleiding ligt de nadruk op scheppen als ‘maken’. </a:t>
            </a:r>
          </a:p>
          <a:p>
            <a:pPr marL="0" indent="0">
              <a:buNone/>
            </a:pPr>
            <a:r>
              <a:rPr lang="nl-BE" sz="1600" dirty="0">
                <a:solidFill>
                  <a:srgbClr val="D36558"/>
                </a:solidFill>
                <a:effectLst/>
                <a:latin typeface="Times"/>
              </a:rPr>
              <a:t>Het scheppingsverhaal</a:t>
            </a:r>
          </a:p>
          <a:p>
            <a:pPr marL="0" indent="0">
              <a:buNone/>
            </a:pPr>
            <a:r>
              <a:rPr lang="nl-BE" sz="1600" dirty="0">
                <a:effectLst/>
                <a:latin typeface="Helvetica" pitchFamily="2" charset="0"/>
              </a:rPr>
              <a:t>Niet het hele scheppingsverhaal hoeft uitgediept te worden. Focus voornamelijk op wat verteld wordt bij dag 3: God maakte de aarde, de planten, bloemen en bomen en Hij zag dat het goed was.</a:t>
            </a:r>
          </a:p>
          <a:p>
            <a:pPr marL="0" indent="0">
              <a:buNone/>
            </a:pPr>
            <a:endParaRPr lang="nl-BE" sz="1600" dirty="0">
              <a:effectLst/>
              <a:latin typeface="Helvetica" pitchFamily="2" charset="0"/>
            </a:endParaRPr>
          </a:p>
          <a:p>
            <a:pPr marL="0" indent="0">
              <a:buNone/>
            </a:pPr>
            <a:r>
              <a:rPr lang="nl-BE" sz="1600" dirty="0">
                <a:effectLst/>
                <a:latin typeface="Helvetica" pitchFamily="2" charset="0"/>
              </a:rPr>
              <a:t>Vertel aan de kinderen dat </a:t>
            </a:r>
            <a:r>
              <a:rPr lang="nl-BE" sz="1600" dirty="0">
                <a:solidFill>
                  <a:schemeClr val="accent6">
                    <a:lumMod val="75000"/>
                  </a:schemeClr>
                </a:solidFill>
                <a:effectLst/>
                <a:latin typeface="Helvetica" pitchFamily="2" charset="0"/>
              </a:rPr>
              <a:t>heel gelovige mensen geloven dat God de aarde, de planten, de dieren, de mensen maakte. </a:t>
            </a:r>
            <a:r>
              <a:rPr lang="nl-BE" sz="1600" dirty="0">
                <a:effectLst/>
                <a:latin typeface="Helvetica" pitchFamily="2" charset="0"/>
              </a:rPr>
              <a:t>Ze zeggen: “God schiep de aarde.” In de Bijbel kun je daar een verhaal over lezen.</a:t>
            </a:r>
          </a:p>
          <a:p>
            <a:pPr marL="0" indent="0">
              <a:buNone/>
            </a:pPr>
            <a:r>
              <a:rPr lang="nl-BE" sz="1600" dirty="0">
                <a:effectLst/>
                <a:latin typeface="Helvetica" pitchFamily="2" charset="0"/>
              </a:rPr>
              <a:t>(...)</a:t>
            </a:r>
          </a:p>
          <a:p>
            <a:pPr lvl="1"/>
            <a:endParaRPr lang="nl-BE" sz="2400" dirty="0">
              <a:solidFill>
                <a:srgbClr val="FF0000"/>
              </a:solidFill>
            </a:endParaRPr>
          </a:p>
          <a:p>
            <a:pPr lvl="1"/>
            <a:r>
              <a:rPr lang="nl-BE" sz="2400" dirty="0">
                <a:solidFill>
                  <a:srgbClr val="FF0000"/>
                </a:solidFill>
              </a:rPr>
              <a:t>Beter niet zo over schepping spreken met kinderen!!</a:t>
            </a:r>
          </a:p>
          <a:p>
            <a:pPr lvl="1"/>
            <a:endParaRPr lang="nl-BE" sz="2400" dirty="0"/>
          </a:p>
          <a:p>
            <a:pPr lvl="1"/>
            <a:endParaRPr lang="nl-BE" dirty="0"/>
          </a:p>
        </p:txBody>
      </p:sp>
    </p:spTree>
    <p:extLst>
      <p:ext uri="{BB962C8B-B14F-4D97-AF65-F5344CB8AC3E}">
        <p14:creationId xmlns:p14="http://schemas.microsoft.com/office/powerpoint/2010/main" val="1333253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B1421B-94F2-A95A-7AD9-788D60B25D95}"/>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B5025629-ABEE-CBDA-79E3-F70367F8ED49}"/>
              </a:ext>
            </a:extLst>
          </p:cNvPr>
          <p:cNvSpPr>
            <a:spLocks noGrp="1"/>
          </p:cNvSpPr>
          <p:nvPr>
            <p:ph idx="1"/>
          </p:nvPr>
        </p:nvSpPr>
        <p:spPr/>
        <p:txBody>
          <a:bodyPr/>
          <a:lstStyle/>
          <a:p>
            <a:endParaRPr lang="nl-BE" dirty="0"/>
          </a:p>
        </p:txBody>
      </p:sp>
      <p:sp>
        <p:nvSpPr>
          <p:cNvPr id="5" name="Tekstvak 4">
            <a:extLst>
              <a:ext uri="{FF2B5EF4-FFF2-40B4-BE49-F238E27FC236}">
                <a16:creationId xmlns:a16="http://schemas.microsoft.com/office/drawing/2014/main" id="{F5ADCD78-68C0-8109-0F02-3C90AB7BA5CD}"/>
              </a:ext>
            </a:extLst>
          </p:cNvPr>
          <p:cNvSpPr txBox="1"/>
          <p:nvPr/>
        </p:nvSpPr>
        <p:spPr>
          <a:xfrm>
            <a:off x="457200" y="1351508"/>
            <a:ext cx="8229600" cy="3231654"/>
          </a:xfrm>
          <a:prstGeom prst="rect">
            <a:avLst/>
          </a:prstGeom>
          <a:noFill/>
        </p:spPr>
        <p:txBody>
          <a:bodyPr wrap="square">
            <a:spAutoFit/>
          </a:bodyPr>
          <a:lstStyle/>
          <a:p>
            <a:pPr lvl="1"/>
            <a:r>
              <a:rPr lang="nl-BE" sz="2400" dirty="0"/>
              <a:t>Breng schepping </a:t>
            </a:r>
            <a:r>
              <a:rPr lang="nl-BE" sz="2400" dirty="0">
                <a:solidFill>
                  <a:schemeClr val="tx2">
                    <a:lumMod val="60000"/>
                    <a:lumOff val="40000"/>
                  </a:schemeClr>
                </a:solidFill>
              </a:rPr>
              <a:t>liever wel </a:t>
            </a:r>
            <a:r>
              <a:rPr lang="nl-BE" sz="2400" dirty="0"/>
              <a:t>binnen in verbinding met:</a:t>
            </a:r>
          </a:p>
          <a:p>
            <a:pPr lvl="2"/>
            <a:r>
              <a:rPr lang="nl-BE" sz="1800" dirty="0"/>
              <a:t>Verwondering – het wonder van de natuur</a:t>
            </a:r>
          </a:p>
          <a:p>
            <a:pPr lvl="2"/>
            <a:r>
              <a:rPr lang="nl-BE" sz="1800" dirty="0"/>
              <a:t>De gegevenheid van de natuur – het geschenkkarakter – je hebt er niets voor moeten doen.</a:t>
            </a:r>
          </a:p>
          <a:p>
            <a:pPr lvl="2"/>
            <a:r>
              <a:rPr lang="nl-BE" sz="1800" dirty="0"/>
              <a:t>De natuur, de wereld als een plek waar het goed is om te leven.</a:t>
            </a:r>
          </a:p>
          <a:p>
            <a:pPr lvl="2"/>
            <a:r>
              <a:rPr lang="nl-BE" sz="1800" dirty="0"/>
              <a:t>De opdracht om zorg te dragenvoor het geschenk van de schepping die ons gegeven is.</a:t>
            </a:r>
          </a:p>
          <a:p>
            <a:pPr lvl="2"/>
            <a:r>
              <a:rPr lang="nl-BE" sz="1800" dirty="0"/>
              <a:t>Vreugde en dankbaarheid beleven om dit geschenk.</a:t>
            </a:r>
          </a:p>
          <a:p>
            <a:pPr lvl="2"/>
            <a:endParaRPr lang="nl-BE" dirty="0"/>
          </a:p>
          <a:p>
            <a:pPr lvl="2"/>
            <a:endParaRPr lang="nl-BE" sz="1800" dirty="0"/>
          </a:p>
          <a:p>
            <a:pPr lvl="2"/>
            <a:endParaRPr lang="nl-BE" sz="1800" dirty="0"/>
          </a:p>
        </p:txBody>
      </p:sp>
    </p:spTree>
    <p:extLst>
      <p:ext uri="{BB962C8B-B14F-4D97-AF65-F5344CB8AC3E}">
        <p14:creationId xmlns:p14="http://schemas.microsoft.com/office/powerpoint/2010/main" val="343072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60086-3FB5-BDF9-6B81-A68BDA1988EC}"/>
              </a:ext>
            </a:extLst>
          </p:cNvPr>
          <p:cNvSpPr>
            <a:spLocks noGrp="1"/>
          </p:cNvSpPr>
          <p:nvPr>
            <p:ph type="title"/>
          </p:nvPr>
        </p:nvSpPr>
        <p:spPr/>
        <p:txBody>
          <a:bodyPr/>
          <a:lstStyle/>
          <a:p>
            <a:r>
              <a:rPr lang="nl-BE" dirty="0"/>
              <a:t>Klasritueel</a:t>
            </a:r>
          </a:p>
        </p:txBody>
      </p:sp>
      <p:sp>
        <p:nvSpPr>
          <p:cNvPr id="3" name="Tijdelijke aanduiding voor inhoud 2">
            <a:extLst>
              <a:ext uri="{FF2B5EF4-FFF2-40B4-BE49-F238E27FC236}">
                <a16:creationId xmlns:a16="http://schemas.microsoft.com/office/drawing/2014/main" id="{8981B40A-00F6-B797-437A-1D34090C0A07}"/>
              </a:ext>
            </a:extLst>
          </p:cNvPr>
          <p:cNvSpPr>
            <a:spLocks noGrp="1"/>
          </p:cNvSpPr>
          <p:nvPr>
            <p:ph idx="1"/>
          </p:nvPr>
        </p:nvSpPr>
        <p:spPr/>
        <p:txBody>
          <a:bodyPr/>
          <a:lstStyle/>
          <a:p>
            <a:r>
              <a:rPr lang="nl-BE" dirty="0"/>
              <a:t>In de zithoek rond de gieter.</a:t>
            </a:r>
          </a:p>
          <a:p>
            <a:r>
              <a:rPr lang="nl-BE" dirty="0"/>
              <a:t>Vertellen over de tekening van de natuur die ze gemaakt hebben (bij ervaringen).</a:t>
            </a:r>
          </a:p>
          <a:p>
            <a:r>
              <a:rPr lang="nl-BE" dirty="0"/>
              <a:t>Vertellen wat ze mooi vinden aan de natuur</a:t>
            </a:r>
          </a:p>
          <a:p>
            <a:r>
              <a:rPr lang="nl-BE" dirty="0"/>
              <a:t>Een dank-u-wel voor de mooie natuur.</a:t>
            </a:r>
          </a:p>
          <a:p>
            <a:endParaRPr lang="nl-BE" dirty="0"/>
          </a:p>
        </p:txBody>
      </p:sp>
      <p:pic>
        <p:nvPicPr>
          <p:cNvPr id="5" name="Een liedje voor U - Marcel en Lydia Zimmer.mp4">
            <a:hlinkClick r:id="" action="ppaction://media"/>
            <a:extLst>
              <a:ext uri="{FF2B5EF4-FFF2-40B4-BE49-F238E27FC236}">
                <a16:creationId xmlns:a16="http://schemas.microsoft.com/office/drawing/2014/main" id="{BD9F97BA-37C1-6CB1-B3C4-4C4B539395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9355" y="4405520"/>
            <a:ext cx="4359965" cy="2452480"/>
          </a:xfrm>
          <a:prstGeom prst="rect">
            <a:avLst/>
          </a:prstGeom>
        </p:spPr>
      </p:pic>
    </p:spTree>
    <p:extLst>
      <p:ext uri="{BB962C8B-B14F-4D97-AF65-F5344CB8AC3E}">
        <p14:creationId xmlns:p14="http://schemas.microsoft.com/office/powerpoint/2010/main" val="69140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63146-CA78-0F38-326A-3904766C2C8B}"/>
              </a:ext>
            </a:extLst>
          </p:cNvPr>
          <p:cNvSpPr>
            <a:spLocks noGrp="1"/>
          </p:cNvSpPr>
          <p:nvPr>
            <p:ph type="title"/>
          </p:nvPr>
        </p:nvSpPr>
        <p:spPr/>
        <p:txBody>
          <a:bodyPr/>
          <a:lstStyle/>
          <a:p>
            <a:r>
              <a:rPr lang="nl-BE" dirty="0">
                <a:solidFill>
                  <a:schemeClr val="tx2">
                    <a:lumMod val="60000"/>
                    <a:lumOff val="40000"/>
                  </a:schemeClr>
                </a:solidFill>
              </a:rPr>
              <a:t>Invalshoek 2</a:t>
            </a:r>
            <a:br>
              <a:rPr lang="nl-BE" dirty="0">
                <a:solidFill>
                  <a:schemeClr val="tx2">
                    <a:lumMod val="60000"/>
                    <a:lumOff val="40000"/>
                  </a:schemeClr>
                </a:solidFill>
              </a:rPr>
            </a:br>
            <a:r>
              <a:rPr lang="nl-BE" dirty="0">
                <a:solidFill>
                  <a:schemeClr val="tx2">
                    <a:lumMod val="60000"/>
                    <a:lumOff val="40000"/>
                  </a:schemeClr>
                </a:solidFill>
              </a:rPr>
              <a:t>De kracht van water</a:t>
            </a:r>
          </a:p>
        </p:txBody>
      </p:sp>
      <p:sp>
        <p:nvSpPr>
          <p:cNvPr id="3" name="Tijdelijke aanduiding voor inhoud 2">
            <a:extLst>
              <a:ext uri="{FF2B5EF4-FFF2-40B4-BE49-F238E27FC236}">
                <a16:creationId xmlns:a16="http://schemas.microsoft.com/office/drawing/2014/main" id="{605BA3F9-572C-B02E-4F21-60DA6B394EA2}"/>
              </a:ext>
            </a:extLst>
          </p:cNvPr>
          <p:cNvSpPr>
            <a:spLocks noGrp="1"/>
          </p:cNvSpPr>
          <p:nvPr>
            <p:ph idx="1"/>
          </p:nvPr>
        </p:nvSpPr>
        <p:spPr/>
        <p:txBody>
          <a:bodyPr/>
          <a:lstStyle/>
          <a:p>
            <a:r>
              <a:rPr lang="nl-BE" dirty="0"/>
              <a:t>Centraal: de groeikracht van water</a:t>
            </a:r>
          </a:p>
          <a:p>
            <a:endParaRPr lang="nl-BE" dirty="0"/>
          </a:p>
          <a:p>
            <a:r>
              <a:rPr lang="nl-BE" dirty="0"/>
              <a:t>= verbondenheid met de natuur / verbondenheid met gemeenschap</a:t>
            </a:r>
          </a:p>
          <a:p>
            <a:pPr lvl="1"/>
            <a:r>
              <a:rPr lang="nl-BE" dirty="0"/>
              <a:t>Water houdt een groep samen, doet een groep leven</a:t>
            </a:r>
          </a:p>
        </p:txBody>
      </p:sp>
    </p:spTree>
    <p:extLst>
      <p:ext uri="{BB962C8B-B14F-4D97-AF65-F5344CB8AC3E}">
        <p14:creationId xmlns:p14="http://schemas.microsoft.com/office/powerpoint/2010/main" val="3607447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7DFF8-2D81-BD7E-653F-C0712C7F7820}"/>
              </a:ext>
            </a:extLst>
          </p:cNvPr>
          <p:cNvSpPr>
            <a:spLocks noGrp="1"/>
          </p:cNvSpPr>
          <p:nvPr>
            <p:ph type="title"/>
          </p:nvPr>
        </p:nvSpPr>
        <p:spPr/>
        <p:txBody>
          <a:bodyPr/>
          <a:lstStyle/>
          <a:p>
            <a:r>
              <a:rPr lang="nl-BE" dirty="0"/>
              <a:t>Ervaringen van kleuters</a:t>
            </a:r>
          </a:p>
        </p:txBody>
      </p:sp>
      <p:sp>
        <p:nvSpPr>
          <p:cNvPr id="3" name="Tijdelijke aanduiding voor inhoud 2">
            <a:extLst>
              <a:ext uri="{FF2B5EF4-FFF2-40B4-BE49-F238E27FC236}">
                <a16:creationId xmlns:a16="http://schemas.microsoft.com/office/drawing/2014/main" id="{A555E530-3D07-EF65-8764-87D14DDCB31D}"/>
              </a:ext>
            </a:extLst>
          </p:cNvPr>
          <p:cNvSpPr>
            <a:spLocks noGrp="1"/>
          </p:cNvSpPr>
          <p:nvPr>
            <p:ph idx="1"/>
          </p:nvPr>
        </p:nvSpPr>
        <p:spPr/>
        <p:txBody>
          <a:bodyPr/>
          <a:lstStyle/>
          <a:p>
            <a:r>
              <a:rPr lang="nl-BE" dirty="0"/>
              <a:t>Fotoverhaal</a:t>
            </a:r>
          </a:p>
          <a:p>
            <a:pPr lvl="1"/>
            <a:r>
              <a:rPr lang="nl-BE" dirty="0"/>
              <a:t>Water dragen om als familie te kunnen leven</a:t>
            </a:r>
          </a:p>
          <a:p>
            <a:pPr lvl="1"/>
            <a:r>
              <a:rPr lang="nl-BE" dirty="0"/>
              <a:t>Waterfilter om drinkbaar, leefbaar water te hebben</a:t>
            </a:r>
          </a:p>
          <a:p>
            <a:pPr lvl="1"/>
            <a:endParaRPr lang="nl-BE" dirty="0"/>
          </a:p>
          <a:p>
            <a:r>
              <a:rPr lang="nl-BE" dirty="0"/>
              <a:t>Prentenboeken</a:t>
            </a:r>
          </a:p>
        </p:txBody>
      </p:sp>
    </p:spTree>
    <p:extLst>
      <p:ext uri="{BB962C8B-B14F-4D97-AF65-F5344CB8AC3E}">
        <p14:creationId xmlns:p14="http://schemas.microsoft.com/office/powerpoint/2010/main" val="4047893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C3A86-7B74-2D39-F908-7DCAFBFE5C4C}"/>
              </a:ext>
            </a:extLst>
          </p:cNvPr>
          <p:cNvSpPr>
            <a:spLocks noGrp="1"/>
          </p:cNvSpPr>
          <p:nvPr>
            <p:ph type="title"/>
          </p:nvPr>
        </p:nvSpPr>
        <p:spPr/>
        <p:txBody>
          <a:bodyPr/>
          <a:lstStyle/>
          <a:p>
            <a:r>
              <a:rPr lang="nl-BE" dirty="0"/>
              <a:t>geloofsverhaal</a:t>
            </a:r>
          </a:p>
        </p:txBody>
      </p:sp>
      <p:sp>
        <p:nvSpPr>
          <p:cNvPr id="3" name="Tijdelijke aanduiding voor inhoud 2">
            <a:extLst>
              <a:ext uri="{FF2B5EF4-FFF2-40B4-BE49-F238E27FC236}">
                <a16:creationId xmlns:a16="http://schemas.microsoft.com/office/drawing/2014/main" id="{692D3C1A-F691-2990-7DA7-106F89166F9A}"/>
              </a:ext>
            </a:extLst>
          </p:cNvPr>
          <p:cNvSpPr>
            <a:spLocks noGrp="1"/>
          </p:cNvSpPr>
          <p:nvPr>
            <p:ph idx="1"/>
          </p:nvPr>
        </p:nvSpPr>
        <p:spPr/>
        <p:txBody>
          <a:bodyPr>
            <a:normAutofit fontScale="92500" lnSpcReduction="20000"/>
          </a:bodyPr>
          <a:lstStyle/>
          <a:p>
            <a:r>
              <a:rPr lang="nl-BE" dirty="0"/>
              <a:t>Liever niet wat in de handleiding staat</a:t>
            </a:r>
          </a:p>
          <a:p>
            <a:pPr marL="457200" lvl="1" indent="0">
              <a:buNone/>
            </a:pPr>
            <a:r>
              <a:rPr lang="nl-BE" sz="2200" i="1" dirty="0">
                <a:effectLst/>
                <a:latin typeface="Helvetica" pitchFamily="2" charset="0"/>
              </a:rPr>
              <a:t>Toon daarna een prent van Jezus die gedoopt wordt door Johannes. Je kan dit in een prentenbijbel of onlinevinden.</a:t>
            </a:r>
          </a:p>
          <a:p>
            <a:pPr lvl="1"/>
            <a:r>
              <a:rPr lang="nl-BE" sz="2200" i="1" dirty="0">
                <a:effectLst/>
                <a:latin typeface="Helvetica" pitchFamily="2" charset="0"/>
              </a:rPr>
              <a:t>Vraag aan de kinderen wat ze zien.</a:t>
            </a:r>
          </a:p>
          <a:p>
            <a:pPr lvl="1"/>
            <a:r>
              <a:rPr lang="nl-BE" sz="2200" i="1" dirty="0">
                <a:effectLst/>
                <a:latin typeface="Helvetica" pitchFamily="2" charset="0"/>
              </a:rPr>
              <a:t>Vraag aan de kinderen wat er gebeurt als ze buiten hebben gespeeld en heel erg vuil thuis komen. Dan moeten ze in bad of in de douche.</a:t>
            </a:r>
            <a:r>
              <a:rPr lang="nl-BE" sz="2200" i="1" dirty="0">
                <a:solidFill>
                  <a:srgbClr val="FF0000"/>
                </a:solidFill>
                <a:latin typeface="Helvetica" pitchFamily="2" charset="0"/>
              </a:rPr>
              <a:t> Leg de kinderen uit dat dat ook gebeurt tijdens een doop. Soms zijn mensen niet lief tegen elkaar en doen ze gemeen, maar tijdens een doop wordt je hart ‘gewassen’ en krijg je een band met God.</a:t>
            </a:r>
            <a:endParaRPr lang="nl-BE" sz="2200" i="1" dirty="0">
              <a:effectLst/>
              <a:latin typeface="Helvetica" pitchFamily="2" charset="0"/>
            </a:endParaRPr>
          </a:p>
          <a:p>
            <a:pPr lvl="1"/>
            <a:r>
              <a:rPr lang="nl-BE" sz="2200" i="1" dirty="0">
                <a:effectLst/>
                <a:latin typeface="Helvetica" pitchFamily="2" charset="0"/>
              </a:rPr>
              <a:t>Zijn de kinderen soms gemeen tegen elkaar? Hoe voelen ze zich dan?</a:t>
            </a:r>
          </a:p>
          <a:p>
            <a:pPr lvl="1"/>
            <a:r>
              <a:rPr lang="nl-BE" sz="2200" i="1" dirty="0">
                <a:effectLst/>
                <a:latin typeface="Helvetica" pitchFamily="2" charset="0"/>
              </a:rPr>
              <a:t>Hoe voelen ze zich als ze lief zijn tegen elkaar?</a:t>
            </a:r>
          </a:p>
          <a:p>
            <a:pPr lvl="1"/>
            <a:r>
              <a:rPr lang="nl-BE" sz="2200" i="1" dirty="0">
                <a:effectLst/>
                <a:latin typeface="Helvetica" pitchFamily="2" charset="0"/>
              </a:rPr>
              <a:t>Je kan afsluiten met een filmpje waarin een doop te zien is, of het zelf voordoen met de klaspop</a:t>
            </a:r>
          </a:p>
          <a:p>
            <a:endParaRPr lang="nl-BE" dirty="0"/>
          </a:p>
        </p:txBody>
      </p:sp>
    </p:spTree>
    <p:extLst>
      <p:ext uri="{BB962C8B-B14F-4D97-AF65-F5344CB8AC3E}">
        <p14:creationId xmlns:p14="http://schemas.microsoft.com/office/powerpoint/2010/main" val="3657829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A17D4-02AC-91AB-B158-B5C5977B4424}"/>
              </a:ext>
            </a:extLst>
          </p:cNvPr>
          <p:cNvSpPr>
            <a:spLocks noGrp="1"/>
          </p:cNvSpPr>
          <p:nvPr>
            <p:ph type="title"/>
          </p:nvPr>
        </p:nvSpPr>
        <p:spPr/>
        <p:txBody>
          <a:bodyPr/>
          <a:lstStyle/>
          <a:p>
            <a:r>
              <a:rPr lang="nl-BE" dirty="0"/>
              <a:t>Geloofsverhaal</a:t>
            </a:r>
          </a:p>
        </p:txBody>
      </p:sp>
      <p:sp>
        <p:nvSpPr>
          <p:cNvPr id="3" name="Tijdelijke aanduiding voor inhoud 2">
            <a:extLst>
              <a:ext uri="{FF2B5EF4-FFF2-40B4-BE49-F238E27FC236}">
                <a16:creationId xmlns:a16="http://schemas.microsoft.com/office/drawing/2014/main" id="{91F6B54D-188E-3CBD-B136-E5047C0EED21}"/>
              </a:ext>
            </a:extLst>
          </p:cNvPr>
          <p:cNvSpPr>
            <a:spLocks noGrp="1"/>
          </p:cNvSpPr>
          <p:nvPr>
            <p:ph idx="1"/>
          </p:nvPr>
        </p:nvSpPr>
        <p:spPr/>
        <p:txBody>
          <a:bodyPr/>
          <a:lstStyle/>
          <a:p>
            <a:r>
              <a:rPr lang="nl-BE" dirty="0"/>
              <a:t>Eerder wel:</a:t>
            </a:r>
          </a:p>
          <a:p>
            <a:pPr lvl="1"/>
            <a:r>
              <a:rPr lang="nl-BE" dirty="0"/>
              <a:t>Het doopsel met water = opgenomen worden in een gemeenschap, een groep. Vb. Gezin, familie, kerkgemeenschap. Dat kan je zichtbaar maken met foto’s</a:t>
            </a:r>
          </a:p>
          <a:p>
            <a:pPr lvl="1"/>
            <a:r>
              <a:rPr lang="nl-BE" dirty="0"/>
              <a:t>Je staat er niet alleen voor. Je hoort ergens bij. Je bent een deel van de groep. Dat geeft veiligheid, vertrouwen, groeikracht. Dat doet groeien.</a:t>
            </a:r>
          </a:p>
        </p:txBody>
      </p:sp>
    </p:spTree>
    <p:extLst>
      <p:ext uri="{BB962C8B-B14F-4D97-AF65-F5344CB8AC3E}">
        <p14:creationId xmlns:p14="http://schemas.microsoft.com/office/powerpoint/2010/main" val="1021181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CF905-9954-DF0F-1905-A84F8C139504}"/>
              </a:ext>
            </a:extLst>
          </p:cNvPr>
          <p:cNvSpPr>
            <a:spLocks noGrp="1"/>
          </p:cNvSpPr>
          <p:nvPr>
            <p:ph type="title"/>
          </p:nvPr>
        </p:nvSpPr>
        <p:spPr/>
        <p:txBody>
          <a:bodyPr/>
          <a:lstStyle/>
          <a:p>
            <a:r>
              <a:rPr lang="nl-BE" dirty="0"/>
              <a:t>Klasritueel</a:t>
            </a:r>
          </a:p>
        </p:txBody>
      </p:sp>
      <p:sp>
        <p:nvSpPr>
          <p:cNvPr id="3" name="Tijdelijke aanduiding voor inhoud 2">
            <a:extLst>
              <a:ext uri="{FF2B5EF4-FFF2-40B4-BE49-F238E27FC236}">
                <a16:creationId xmlns:a16="http://schemas.microsoft.com/office/drawing/2014/main" id="{C8DC367F-A571-BFA6-C00E-2596B8ACB3A0}"/>
              </a:ext>
            </a:extLst>
          </p:cNvPr>
          <p:cNvSpPr>
            <a:spLocks noGrp="1"/>
          </p:cNvSpPr>
          <p:nvPr>
            <p:ph idx="1"/>
          </p:nvPr>
        </p:nvSpPr>
        <p:spPr>
          <a:xfrm>
            <a:off x="457200" y="1600200"/>
            <a:ext cx="5556738" cy="4525963"/>
          </a:xfrm>
        </p:spPr>
        <p:txBody>
          <a:bodyPr>
            <a:normAutofit lnSpcReduction="10000"/>
          </a:bodyPr>
          <a:lstStyle/>
          <a:p>
            <a:pPr marL="0" indent="0">
              <a:buNone/>
            </a:pPr>
            <a:r>
              <a:rPr lang="nl-BE" sz="2600" dirty="0">
                <a:effectLst/>
                <a:latin typeface="Helvetica" pitchFamily="2" charset="0"/>
              </a:rPr>
              <a:t>De kinderen zitten gehurkt in een kring. Ga rond met de gieter en besprenkel de kinderen één voor één met een klein beetje water. De kinderen mogen dan rechtkomen (openbloeien) en elkaar de hand geven. Water geeft leven!</a:t>
            </a:r>
          </a:p>
          <a:p>
            <a:pPr marL="0" indent="0">
              <a:buNone/>
            </a:pPr>
            <a:endParaRPr lang="nl-BE" sz="2600" dirty="0">
              <a:effectLst/>
              <a:latin typeface="Helvetica" pitchFamily="2" charset="0"/>
            </a:endParaRPr>
          </a:p>
          <a:p>
            <a:pPr marL="0" indent="0">
              <a:buNone/>
            </a:pPr>
            <a:r>
              <a:rPr lang="nl-BE" sz="2600" dirty="0">
                <a:effectLst/>
                <a:latin typeface="Helvetica" pitchFamily="2" charset="0"/>
              </a:rPr>
              <a:t>Je kan hier het liedje ‘Dank u wel’ opnieuw laten horen of samen zingen.</a:t>
            </a:r>
          </a:p>
          <a:p>
            <a:endParaRPr lang="nl-BE" dirty="0"/>
          </a:p>
        </p:txBody>
      </p:sp>
      <p:pic>
        <p:nvPicPr>
          <p:cNvPr id="4" name="Tijdelijke aanduiding voor inhoud 3">
            <a:extLst>
              <a:ext uri="{FF2B5EF4-FFF2-40B4-BE49-F238E27FC236}">
                <a16:creationId xmlns:a16="http://schemas.microsoft.com/office/drawing/2014/main" id="{B2893518-33C3-DE7C-22D3-2BF95E660BB5}"/>
              </a:ext>
            </a:extLst>
          </p:cNvPr>
          <p:cNvPicPr>
            <a:picLocks noChangeAspect="1"/>
          </p:cNvPicPr>
          <p:nvPr/>
        </p:nvPicPr>
        <p:blipFill>
          <a:blip r:embed="rId2"/>
          <a:stretch>
            <a:fillRect/>
          </a:stretch>
        </p:blipFill>
        <p:spPr>
          <a:xfrm>
            <a:off x="4894384" y="2942706"/>
            <a:ext cx="4630188" cy="4630188"/>
          </a:xfrm>
          <a:prstGeom prst="rect">
            <a:avLst/>
          </a:prstGeom>
        </p:spPr>
      </p:pic>
    </p:spTree>
    <p:extLst>
      <p:ext uri="{BB962C8B-B14F-4D97-AF65-F5344CB8AC3E}">
        <p14:creationId xmlns:p14="http://schemas.microsoft.com/office/powerpoint/2010/main" val="3433285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715BD3-EC9E-36E3-F4A8-432E383EDC57}"/>
              </a:ext>
            </a:extLst>
          </p:cNvPr>
          <p:cNvSpPr>
            <a:spLocks noGrp="1"/>
          </p:cNvSpPr>
          <p:nvPr>
            <p:ph type="title"/>
          </p:nvPr>
        </p:nvSpPr>
        <p:spPr/>
        <p:txBody>
          <a:bodyPr/>
          <a:lstStyle/>
          <a:p>
            <a:r>
              <a:rPr lang="nl-BE" dirty="0"/>
              <a:t>Dulce in Guatemala</a:t>
            </a:r>
            <a:br>
              <a:rPr lang="nl-BE" dirty="0"/>
            </a:br>
            <a:endParaRPr lang="nl-BE" dirty="0"/>
          </a:p>
        </p:txBody>
      </p:sp>
      <p:sp>
        <p:nvSpPr>
          <p:cNvPr id="3" name="Tijdelijke aanduiding voor inhoud 2">
            <a:extLst>
              <a:ext uri="{FF2B5EF4-FFF2-40B4-BE49-F238E27FC236}">
                <a16:creationId xmlns:a16="http://schemas.microsoft.com/office/drawing/2014/main" id="{583D72E3-0B83-93E8-FBFD-103448DB05A7}"/>
              </a:ext>
            </a:extLst>
          </p:cNvPr>
          <p:cNvSpPr>
            <a:spLocks noGrp="1"/>
          </p:cNvSpPr>
          <p:nvPr>
            <p:ph idx="1"/>
          </p:nvPr>
        </p:nvSpPr>
        <p:spPr/>
        <p:txBody>
          <a:bodyPr/>
          <a:lstStyle/>
          <a:p>
            <a:r>
              <a:rPr lang="nl-BE" dirty="0"/>
              <a:t>Fotoset voor kleuters en leerlingen uit het eerste leerjaar.</a:t>
            </a:r>
          </a:p>
          <a:p>
            <a:r>
              <a:rPr lang="nl-BE" dirty="0"/>
              <a:t>Doel van het project:</a:t>
            </a:r>
          </a:p>
          <a:p>
            <a:pPr lvl="1"/>
            <a:r>
              <a:rPr lang="nl-BE" dirty="0"/>
              <a:t>Het dagelijkse leven in Guatemala leren kennen.</a:t>
            </a:r>
          </a:p>
          <a:p>
            <a:pPr lvl="1"/>
            <a:r>
              <a:rPr lang="nl-BE" dirty="0"/>
              <a:t>Gelijkenissen (en verschillen) zien tussen zichzelf en kinderen in Guatemala.</a:t>
            </a:r>
          </a:p>
          <a:p>
            <a:pPr lvl="1"/>
            <a:r>
              <a:rPr lang="nl-BE" dirty="0"/>
              <a:t>Op die manier verbondenheid creëren een werken aan openheid, begrip &amp; respect.</a:t>
            </a:r>
          </a:p>
        </p:txBody>
      </p:sp>
    </p:spTree>
    <p:extLst>
      <p:ext uri="{BB962C8B-B14F-4D97-AF65-F5344CB8AC3E}">
        <p14:creationId xmlns:p14="http://schemas.microsoft.com/office/powerpoint/2010/main" val="2308288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644C8-99EC-C27E-24A5-D57973046141}"/>
              </a:ext>
            </a:extLst>
          </p:cNvPr>
          <p:cNvSpPr>
            <a:spLocks noGrp="1"/>
          </p:cNvSpPr>
          <p:nvPr>
            <p:ph type="title"/>
          </p:nvPr>
        </p:nvSpPr>
        <p:spPr/>
        <p:txBody>
          <a:bodyPr/>
          <a:lstStyle/>
          <a:p>
            <a:r>
              <a:rPr lang="nl-BE" dirty="0">
                <a:solidFill>
                  <a:schemeClr val="tx2">
                    <a:lumMod val="60000"/>
                    <a:lumOff val="40000"/>
                  </a:schemeClr>
                </a:solidFill>
              </a:rPr>
              <a:t>Invalshoek 3</a:t>
            </a:r>
            <a:br>
              <a:rPr lang="nl-BE" dirty="0">
                <a:solidFill>
                  <a:schemeClr val="tx2">
                    <a:lumMod val="60000"/>
                    <a:lumOff val="40000"/>
                  </a:schemeClr>
                </a:solidFill>
              </a:rPr>
            </a:br>
            <a:r>
              <a:rPr lang="nl-BE" dirty="0">
                <a:solidFill>
                  <a:schemeClr val="tx2">
                    <a:lumMod val="60000"/>
                    <a:lumOff val="40000"/>
                  </a:schemeClr>
                </a:solidFill>
              </a:rPr>
              <a:t>Allemaal samen</a:t>
            </a:r>
          </a:p>
        </p:txBody>
      </p:sp>
      <p:sp>
        <p:nvSpPr>
          <p:cNvPr id="3" name="Tijdelijke aanduiding voor inhoud 2">
            <a:extLst>
              <a:ext uri="{FF2B5EF4-FFF2-40B4-BE49-F238E27FC236}">
                <a16:creationId xmlns:a16="http://schemas.microsoft.com/office/drawing/2014/main" id="{557A8406-1979-CFB6-78C0-C20EE8D88478}"/>
              </a:ext>
            </a:extLst>
          </p:cNvPr>
          <p:cNvSpPr>
            <a:spLocks noGrp="1"/>
          </p:cNvSpPr>
          <p:nvPr>
            <p:ph idx="1"/>
          </p:nvPr>
        </p:nvSpPr>
        <p:spPr/>
        <p:txBody>
          <a:bodyPr/>
          <a:lstStyle/>
          <a:p>
            <a:r>
              <a:rPr lang="nl-BE" dirty="0"/>
              <a:t>De kracht van verbinding</a:t>
            </a:r>
          </a:p>
          <a:p>
            <a:endParaRPr lang="nl-BE" dirty="0"/>
          </a:p>
          <a:p>
            <a:r>
              <a:rPr lang="nl-BE" dirty="0"/>
              <a:t>= verbondenheid met anderen / met gemeenschappen</a:t>
            </a:r>
          </a:p>
        </p:txBody>
      </p:sp>
    </p:spTree>
    <p:extLst>
      <p:ext uri="{BB962C8B-B14F-4D97-AF65-F5344CB8AC3E}">
        <p14:creationId xmlns:p14="http://schemas.microsoft.com/office/powerpoint/2010/main" val="419042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04A468-113A-463D-3C90-99E066C92853}"/>
              </a:ext>
            </a:extLst>
          </p:cNvPr>
          <p:cNvSpPr>
            <a:spLocks noGrp="1"/>
          </p:cNvSpPr>
          <p:nvPr>
            <p:ph type="title"/>
          </p:nvPr>
        </p:nvSpPr>
        <p:spPr/>
        <p:txBody>
          <a:bodyPr/>
          <a:lstStyle/>
          <a:p>
            <a:r>
              <a:rPr lang="nl-BE" dirty="0"/>
              <a:t>Ervaringen van kleuters</a:t>
            </a:r>
          </a:p>
        </p:txBody>
      </p:sp>
      <p:sp>
        <p:nvSpPr>
          <p:cNvPr id="3" name="Tijdelijke aanduiding voor inhoud 2">
            <a:extLst>
              <a:ext uri="{FF2B5EF4-FFF2-40B4-BE49-F238E27FC236}">
                <a16:creationId xmlns:a16="http://schemas.microsoft.com/office/drawing/2014/main" id="{7AE2D3AC-9886-F698-6D1C-C9B5A905D03D}"/>
              </a:ext>
            </a:extLst>
          </p:cNvPr>
          <p:cNvSpPr>
            <a:spLocks noGrp="1"/>
          </p:cNvSpPr>
          <p:nvPr>
            <p:ph idx="1"/>
          </p:nvPr>
        </p:nvSpPr>
        <p:spPr/>
        <p:txBody>
          <a:bodyPr/>
          <a:lstStyle/>
          <a:p>
            <a:r>
              <a:rPr lang="nl-BE" dirty="0"/>
              <a:t>Fotoverhaal</a:t>
            </a:r>
          </a:p>
          <a:p>
            <a:r>
              <a:rPr lang="nl-BE" dirty="0"/>
              <a:t>Kringgesprek rond “samen”</a:t>
            </a:r>
          </a:p>
          <a:p>
            <a:pPr lvl="1"/>
            <a:r>
              <a:rPr lang="nl-BE" sz="1800" dirty="0"/>
              <a:t>Hoe voelt het om samen te spelen? Hoe is het om iemand te helpen? En om geholpen te worden? Is het altijd fijn om met anderen samen te zijn?</a:t>
            </a:r>
          </a:p>
          <a:p>
            <a:r>
              <a:rPr lang="nl-BE" dirty="0"/>
              <a:t>Collaborative art</a:t>
            </a:r>
          </a:p>
          <a:p>
            <a:r>
              <a:rPr lang="nl-BE" dirty="0"/>
              <a:t>Solidariteitsactie voor BD</a:t>
            </a:r>
          </a:p>
          <a:p>
            <a:r>
              <a:rPr lang="nl-BE" dirty="0"/>
              <a:t>Prentenboeken</a:t>
            </a:r>
          </a:p>
        </p:txBody>
      </p:sp>
      <p:pic>
        <p:nvPicPr>
          <p:cNvPr id="1026" name="Picture 2" descr="Collaborative Art Projects for School - Kids Art &amp; Craft">
            <a:extLst>
              <a:ext uri="{FF2B5EF4-FFF2-40B4-BE49-F238E27FC236}">
                <a16:creationId xmlns:a16="http://schemas.microsoft.com/office/drawing/2014/main" id="{6E09B91F-97F9-1E85-E58A-8D0BD9BA4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228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llaborative Art Projects That Bring Out Everyone's Creative Side">
            <a:extLst>
              <a:ext uri="{FF2B5EF4-FFF2-40B4-BE49-F238E27FC236}">
                <a16:creationId xmlns:a16="http://schemas.microsoft.com/office/drawing/2014/main" id="{D89BD294-5270-5368-57CD-65D586EC2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85" y="5147464"/>
            <a:ext cx="2235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laborative Art Projects That Bring Out Everyone's Creative Side">
            <a:extLst>
              <a:ext uri="{FF2B5EF4-FFF2-40B4-BE49-F238E27FC236}">
                <a16:creationId xmlns:a16="http://schemas.microsoft.com/office/drawing/2014/main" id="{F63E8573-3168-FC2E-AB9F-8036AD568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385" y="5184599"/>
            <a:ext cx="1582615" cy="130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069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DA2BA-2B6F-4609-2D42-2D5B0A2E6C85}"/>
              </a:ext>
            </a:extLst>
          </p:cNvPr>
          <p:cNvSpPr>
            <a:spLocks noGrp="1"/>
          </p:cNvSpPr>
          <p:nvPr>
            <p:ph type="title"/>
          </p:nvPr>
        </p:nvSpPr>
        <p:spPr/>
        <p:txBody>
          <a:bodyPr/>
          <a:lstStyle/>
          <a:p>
            <a:r>
              <a:rPr lang="nl-BE" dirty="0"/>
              <a:t>geloofsverhaal</a:t>
            </a:r>
          </a:p>
        </p:txBody>
      </p:sp>
      <p:sp>
        <p:nvSpPr>
          <p:cNvPr id="3" name="Tijdelijke aanduiding voor inhoud 2">
            <a:extLst>
              <a:ext uri="{FF2B5EF4-FFF2-40B4-BE49-F238E27FC236}">
                <a16:creationId xmlns:a16="http://schemas.microsoft.com/office/drawing/2014/main" id="{B358B9C8-67AE-5DA2-EE2C-B507EC8148E0}"/>
              </a:ext>
            </a:extLst>
          </p:cNvPr>
          <p:cNvSpPr>
            <a:spLocks noGrp="1"/>
          </p:cNvSpPr>
          <p:nvPr>
            <p:ph idx="1"/>
          </p:nvPr>
        </p:nvSpPr>
        <p:spPr/>
        <p:txBody>
          <a:bodyPr/>
          <a:lstStyle/>
          <a:p>
            <a:r>
              <a:rPr lang="nl-BE" dirty="0"/>
              <a:t>Jezus zoekt de nabijheid van anderen:</a:t>
            </a:r>
          </a:p>
          <a:p>
            <a:pPr marL="400050" lvl="1" indent="0">
              <a:buNone/>
            </a:pPr>
            <a:r>
              <a:rPr lang="nl-BE" sz="1600" dirty="0"/>
              <a:t>Verkenning van afbeeldingen</a:t>
            </a:r>
          </a:p>
          <a:p>
            <a:endParaRPr lang="nl-BE" dirty="0"/>
          </a:p>
        </p:txBody>
      </p:sp>
      <p:pic>
        <p:nvPicPr>
          <p:cNvPr id="2052" name="Picture 4" descr="Van In Tuin van Heden.nu 1 – Mag ik zijn wie ik ben? 5 5">
            <a:extLst>
              <a:ext uri="{FF2B5EF4-FFF2-40B4-BE49-F238E27FC236}">
                <a16:creationId xmlns:a16="http://schemas.microsoft.com/office/drawing/2014/main" id="{09C27F66-8195-D521-19DE-175C4C5FF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20641">
            <a:off x="280377" y="2857500"/>
            <a:ext cx="33782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osterdzaadjes ~ Een man in een boom | Kerknet">
            <a:extLst>
              <a:ext uri="{FF2B5EF4-FFF2-40B4-BE49-F238E27FC236}">
                <a16:creationId xmlns:a16="http://schemas.microsoft.com/office/drawing/2014/main" id="{EF283AFE-573C-630F-722C-910EBFCD2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26830">
            <a:off x="5511373" y="2585461"/>
            <a:ext cx="3212125" cy="22858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ie schitterende ontmoeting (30ste zondag door het jaar, B) | pray non stop">
            <a:extLst>
              <a:ext uri="{FF2B5EF4-FFF2-40B4-BE49-F238E27FC236}">
                <a16:creationId xmlns:a16="http://schemas.microsoft.com/office/drawing/2014/main" id="{48244F95-9594-6F0F-7E72-D2EEE508A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3468" y="2693968"/>
            <a:ext cx="2143140" cy="21804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jbel in 1000 seconden | Matteüs 26, 14-56">
            <a:extLst>
              <a:ext uri="{FF2B5EF4-FFF2-40B4-BE49-F238E27FC236}">
                <a16:creationId xmlns:a16="http://schemas.microsoft.com/office/drawing/2014/main" id="{A3378888-48EB-B1F4-3882-012CDDD37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2831" y="4356223"/>
            <a:ext cx="4104604" cy="262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694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A244C-F9D3-4B30-422D-9839845C1ADD}"/>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EB1A80DB-7D4A-A972-01DE-74CADD1EFD07}"/>
              </a:ext>
            </a:extLst>
          </p:cNvPr>
          <p:cNvSpPr>
            <a:spLocks noGrp="1"/>
          </p:cNvSpPr>
          <p:nvPr>
            <p:ph idx="1"/>
          </p:nvPr>
        </p:nvSpPr>
        <p:spPr/>
        <p:txBody>
          <a:bodyPr>
            <a:normAutofit/>
          </a:bodyPr>
          <a:lstStyle/>
          <a:p>
            <a:pPr marL="0" indent="0">
              <a:buNone/>
            </a:pPr>
            <a:r>
              <a:rPr lang="nl-BE" sz="1800" dirty="0">
                <a:effectLst/>
                <a:latin typeface="Helvetica" pitchFamily="2" charset="0"/>
              </a:rPr>
              <a:t>Ga met de kinderen in een kring zitten rond of bij de gieter en de klasplant. Geef hen een pluim omdat ze zo’n goede vrienden zijn en zo flink hebben samengewerkt. Laat hen zelf iets noemen wat ze de voorbije week goed samen hebben gedaan (in de klas, op de speelplaats, thuis,…). Als de leerling iets gezegd heeft, mag die zijn of haar pluim op een groot blad plakken bij de klasplant.</a:t>
            </a:r>
          </a:p>
          <a:p>
            <a:pPr marL="0" indent="0">
              <a:buNone/>
            </a:pPr>
            <a:r>
              <a:rPr lang="nl-BE" sz="1800" dirty="0">
                <a:effectLst/>
                <a:latin typeface="Helvetica" pitchFamily="2" charset="0"/>
              </a:rPr>
              <a:t>De kinderen geven elkaar een hand en luisteren</a:t>
            </a:r>
          </a:p>
          <a:p>
            <a:pPr marL="0" indent="0">
              <a:buNone/>
            </a:pPr>
            <a:r>
              <a:rPr lang="nl-BE" sz="1800" dirty="0">
                <a:effectLst/>
                <a:latin typeface="Helvetica" pitchFamily="2" charset="0"/>
              </a:rPr>
              <a:t>samen naar het lied ‘Tot iedereen mee is’. Je kan</a:t>
            </a:r>
          </a:p>
          <a:p>
            <a:pPr marL="0" indent="0">
              <a:buNone/>
            </a:pPr>
            <a:r>
              <a:rPr lang="nl-BE" sz="1800" dirty="0">
                <a:effectLst/>
                <a:latin typeface="Helvetica" pitchFamily="2" charset="0"/>
              </a:rPr>
              <a:t>dit downloaden via webshop.broederlijkdelen.be.</a:t>
            </a:r>
          </a:p>
          <a:p>
            <a:pPr marL="0" indent="0">
              <a:buNone/>
            </a:pPr>
            <a:endParaRPr lang="nl-BE" dirty="0"/>
          </a:p>
        </p:txBody>
      </p:sp>
      <p:pic>
        <p:nvPicPr>
          <p:cNvPr id="4" name="Afbeelding 3">
            <a:extLst>
              <a:ext uri="{FF2B5EF4-FFF2-40B4-BE49-F238E27FC236}">
                <a16:creationId xmlns:a16="http://schemas.microsoft.com/office/drawing/2014/main" id="{36BD854D-3CB2-9060-D6D0-1906F4DBC76F}"/>
              </a:ext>
            </a:extLst>
          </p:cNvPr>
          <p:cNvPicPr>
            <a:picLocks noChangeAspect="1"/>
          </p:cNvPicPr>
          <p:nvPr/>
        </p:nvPicPr>
        <p:blipFill>
          <a:blip r:embed="rId2"/>
          <a:stretch>
            <a:fillRect/>
          </a:stretch>
        </p:blipFill>
        <p:spPr>
          <a:xfrm>
            <a:off x="5474676" y="4302087"/>
            <a:ext cx="3493477" cy="2331277"/>
          </a:xfrm>
          <a:prstGeom prst="rect">
            <a:avLst/>
          </a:prstGeom>
        </p:spPr>
      </p:pic>
    </p:spTree>
    <p:extLst>
      <p:ext uri="{BB962C8B-B14F-4D97-AF65-F5344CB8AC3E}">
        <p14:creationId xmlns:p14="http://schemas.microsoft.com/office/powerpoint/2010/main" val="1019590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6F6777-F9F4-B8EC-0915-59FF8927404E}"/>
              </a:ext>
            </a:extLst>
          </p:cNvPr>
          <p:cNvSpPr>
            <a:spLocks noGrp="1"/>
          </p:cNvSpPr>
          <p:nvPr>
            <p:ph type="title"/>
          </p:nvPr>
        </p:nvSpPr>
        <p:spPr/>
        <p:txBody>
          <a:bodyPr/>
          <a:lstStyle/>
          <a:p>
            <a:endParaRPr lang="nl-BE"/>
          </a:p>
        </p:txBody>
      </p:sp>
      <p:pic>
        <p:nvPicPr>
          <p:cNvPr id="5" name="Tijdelijke aanduiding voor inhoud 4">
            <a:extLst>
              <a:ext uri="{FF2B5EF4-FFF2-40B4-BE49-F238E27FC236}">
                <a16:creationId xmlns:a16="http://schemas.microsoft.com/office/drawing/2014/main" id="{2CE3122A-BB79-883B-F210-BBBDF0673526}"/>
              </a:ext>
            </a:extLst>
          </p:cNvPr>
          <p:cNvPicPr>
            <a:picLocks noGrp="1" noChangeAspect="1"/>
          </p:cNvPicPr>
          <p:nvPr>
            <p:ph idx="1"/>
          </p:nvPr>
        </p:nvPicPr>
        <p:blipFill rotWithShape="1">
          <a:blip r:embed="rId4"/>
          <a:srcRect t="9754"/>
          <a:stretch/>
        </p:blipFill>
        <p:spPr>
          <a:xfrm>
            <a:off x="-466860" y="0"/>
            <a:ext cx="5717644" cy="7301948"/>
          </a:xfrm>
        </p:spPr>
      </p:pic>
      <p:sp>
        <p:nvSpPr>
          <p:cNvPr id="6" name="Tekstvak 5">
            <a:extLst>
              <a:ext uri="{FF2B5EF4-FFF2-40B4-BE49-F238E27FC236}">
                <a16:creationId xmlns:a16="http://schemas.microsoft.com/office/drawing/2014/main" id="{58F73141-D631-8772-40DC-FAA3DC496F9D}"/>
              </a:ext>
            </a:extLst>
          </p:cNvPr>
          <p:cNvSpPr txBox="1"/>
          <p:nvPr/>
        </p:nvSpPr>
        <p:spPr>
          <a:xfrm>
            <a:off x="5250785" y="971914"/>
            <a:ext cx="3402886" cy="3416320"/>
          </a:xfrm>
          <a:prstGeom prst="rect">
            <a:avLst/>
          </a:prstGeom>
          <a:noFill/>
        </p:spPr>
        <p:txBody>
          <a:bodyPr wrap="square" rtlCol="0">
            <a:spAutoFit/>
          </a:bodyPr>
          <a:lstStyle/>
          <a:p>
            <a:r>
              <a:rPr lang="nl-BE" sz="1800" dirty="0">
                <a:effectLst/>
                <a:latin typeface="TimesNewRomanPSMT"/>
              </a:rPr>
              <a:t>Strofe 2 </a:t>
            </a:r>
            <a:endParaRPr lang="nl-BE" dirty="0"/>
          </a:p>
          <a:p>
            <a:r>
              <a:rPr lang="nl-BE" sz="1800" dirty="0">
                <a:effectLst/>
                <a:latin typeface="TimesNewRomanPSMT"/>
              </a:rPr>
              <a:t>Een mooie wereld, een fijn gevoel Dat willen we voor iedereen Samen gaan we aan het werk Want niemand kan het alleen </a:t>
            </a:r>
          </a:p>
          <a:p>
            <a:endParaRPr lang="nl-BE" dirty="0"/>
          </a:p>
          <a:p>
            <a:r>
              <a:rPr lang="nl-BE" sz="1800" dirty="0">
                <a:effectLst/>
                <a:latin typeface="TimesNewRomanPSMT"/>
              </a:rPr>
              <a:t>Strofe 3 </a:t>
            </a:r>
            <a:endParaRPr lang="nl-BE" dirty="0"/>
          </a:p>
          <a:p>
            <a:r>
              <a:rPr lang="nl-BE" sz="1800" dirty="0">
                <a:effectLst/>
                <a:latin typeface="TimesNewRomanPSMT"/>
              </a:rPr>
              <a:t>Het is tijd, laat van je horen</a:t>
            </a:r>
            <a:br>
              <a:rPr lang="nl-BE" sz="1800" dirty="0">
                <a:effectLst/>
                <a:latin typeface="TimesNewRomanPSMT"/>
              </a:rPr>
            </a:br>
            <a:r>
              <a:rPr lang="nl-BE" sz="1800" dirty="0">
                <a:effectLst/>
                <a:latin typeface="TimesNewRomanPSMT"/>
              </a:rPr>
              <a:t>Kom mee op straat, roep met ons mee Geef jij ook het goede voorbeeld</a:t>
            </a:r>
            <a:br>
              <a:rPr lang="nl-BE" sz="1800" dirty="0">
                <a:effectLst/>
                <a:latin typeface="TimesNewRomanPSMT"/>
              </a:rPr>
            </a:br>
            <a:r>
              <a:rPr lang="nl-BE" sz="1800" dirty="0">
                <a:effectLst/>
                <a:latin typeface="TimesNewRomanPSMT"/>
              </a:rPr>
              <a:t>Dan zijn wij toch al met twee </a:t>
            </a:r>
            <a:endParaRPr lang="nl-BE" dirty="0"/>
          </a:p>
        </p:txBody>
      </p:sp>
      <p:pic>
        <p:nvPicPr>
          <p:cNvPr id="7" name="TotIedereenMeeIsV1.mp3">
            <a:hlinkClick r:id="" action="ppaction://media"/>
            <a:extLst>
              <a:ext uri="{FF2B5EF4-FFF2-40B4-BE49-F238E27FC236}">
                <a16:creationId xmlns:a16="http://schemas.microsoft.com/office/drawing/2014/main" id="{5FEED20F-38C4-C869-FF72-1EF6E21735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23270" y="4847466"/>
            <a:ext cx="812800" cy="812800"/>
          </a:xfrm>
          <a:prstGeom prst="rect">
            <a:avLst/>
          </a:prstGeom>
        </p:spPr>
      </p:pic>
    </p:spTree>
    <p:extLst>
      <p:ext uri="{BB962C8B-B14F-4D97-AF65-F5344CB8AC3E}">
        <p14:creationId xmlns:p14="http://schemas.microsoft.com/office/powerpoint/2010/main" val="350986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5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22C7B5-11D3-5B48-99BD-2E726C1013C0}"/>
              </a:ext>
            </a:extLst>
          </p:cNvPr>
          <p:cNvSpPr>
            <a:spLocks noGrp="1"/>
          </p:cNvSpPr>
          <p:nvPr>
            <p:ph type="title"/>
          </p:nvPr>
        </p:nvSpPr>
        <p:spPr/>
        <p:txBody>
          <a:bodyPr/>
          <a:lstStyle/>
          <a:p>
            <a:r>
              <a:rPr lang="nl-BE" dirty="0"/>
              <a:t>We gaan ervoor</a:t>
            </a:r>
            <a:br>
              <a:rPr lang="nl-BE" dirty="0"/>
            </a:br>
            <a:r>
              <a:rPr lang="nl-BE" dirty="0"/>
              <a:t>Tot iedereen mee is</a:t>
            </a:r>
          </a:p>
        </p:txBody>
      </p:sp>
      <p:sp>
        <p:nvSpPr>
          <p:cNvPr id="7" name="Tijdelijke aanduiding voor inhoud 6">
            <a:extLst>
              <a:ext uri="{FF2B5EF4-FFF2-40B4-BE49-F238E27FC236}">
                <a16:creationId xmlns:a16="http://schemas.microsoft.com/office/drawing/2014/main" id="{DEB458A2-27E0-6CE6-45CD-B5CCF7AF1979}"/>
              </a:ext>
            </a:extLst>
          </p:cNvPr>
          <p:cNvSpPr>
            <a:spLocks noGrp="1"/>
          </p:cNvSpPr>
          <p:nvPr>
            <p:ph idx="1"/>
          </p:nvPr>
        </p:nvSpPr>
        <p:spPr/>
        <p:txBody>
          <a:bodyPr/>
          <a:lstStyle/>
          <a:p>
            <a:pPr marL="0" indent="0">
              <a:buNone/>
            </a:pPr>
            <a:endParaRPr lang="nl-BE" dirty="0"/>
          </a:p>
          <a:p>
            <a:pPr marL="0" indent="0">
              <a:buNone/>
            </a:pPr>
            <a:endParaRPr lang="nl-BE" dirty="0"/>
          </a:p>
          <a:p>
            <a:pPr marL="0" indent="0">
              <a:buNone/>
            </a:pPr>
            <a:r>
              <a:rPr lang="nl-BE" dirty="0"/>
              <a:t>Bedankt voor je engagement en alvast een zinvolle vastentijd met de kinderen</a:t>
            </a:r>
          </a:p>
        </p:txBody>
      </p:sp>
    </p:spTree>
    <p:extLst>
      <p:ext uri="{BB962C8B-B14F-4D97-AF65-F5344CB8AC3E}">
        <p14:creationId xmlns:p14="http://schemas.microsoft.com/office/powerpoint/2010/main" val="3853249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2F27F3-9A67-72C7-E8E8-E4CD6E20B8AE}"/>
              </a:ext>
            </a:extLst>
          </p:cNvPr>
          <p:cNvSpPr>
            <a:spLocks noGrp="1"/>
          </p:cNvSpPr>
          <p:nvPr>
            <p:ph type="title"/>
          </p:nvPr>
        </p:nvSpPr>
        <p:spPr/>
        <p:txBody>
          <a:bodyPr/>
          <a:lstStyle/>
          <a:p>
            <a:r>
              <a:rPr lang="nl-BE" dirty="0"/>
              <a:t>Het verhaal</a:t>
            </a:r>
          </a:p>
        </p:txBody>
      </p:sp>
      <p:sp>
        <p:nvSpPr>
          <p:cNvPr id="3" name="Tijdelijke aanduiding voor inhoud 2">
            <a:extLst>
              <a:ext uri="{FF2B5EF4-FFF2-40B4-BE49-F238E27FC236}">
                <a16:creationId xmlns:a16="http://schemas.microsoft.com/office/drawing/2014/main" id="{5F37EAE1-F44D-2884-6DDF-22A7DE962C4D}"/>
              </a:ext>
            </a:extLst>
          </p:cNvPr>
          <p:cNvSpPr>
            <a:spLocks noGrp="1"/>
          </p:cNvSpPr>
          <p:nvPr>
            <p:ph idx="1"/>
          </p:nvPr>
        </p:nvSpPr>
        <p:spPr/>
        <p:txBody>
          <a:bodyPr/>
          <a:lstStyle/>
          <a:p>
            <a:r>
              <a:rPr lang="nl-BE" sz="1800" dirty="0"/>
              <a:t>Een verzonnen verhaal maar wel gebaseerd op feiten en gebeurtenissen uit het dagelijkse leven, gebracht in een fotoset van 10 foto’s.</a:t>
            </a:r>
          </a:p>
          <a:p>
            <a:r>
              <a:rPr lang="nl-BE" sz="1800" dirty="0"/>
              <a:t>Bruikbaar in Kamishibai-theater</a:t>
            </a:r>
          </a:p>
          <a:p>
            <a:r>
              <a:rPr lang="nl-BE" sz="1800" dirty="0"/>
              <a:t>Op achterkant van de foto’s staat het verhaal (vlgs kamishibai-methode)</a:t>
            </a:r>
          </a:p>
          <a:p>
            <a:r>
              <a:rPr lang="nl-BE" sz="1800" dirty="0"/>
              <a:t>2 versies van het verhaal: moeilijkere en eenvoudige (ook beschikbaar op website)</a:t>
            </a:r>
          </a:p>
          <a:p>
            <a:r>
              <a:rPr lang="nl-BE" sz="1800" dirty="0"/>
              <a:t>Bij elke foto:</a:t>
            </a:r>
          </a:p>
          <a:p>
            <a:pPr lvl="1"/>
            <a:r>
              <a:rPr lang="nl-BE" sz="1400" dirty="0"/>
              <a:t>achtergrond (vb. fonetische uitspraak van Spaanse woorden)</a:t>
            </a:r>
          </a:p>
          <a:p>
            <a:pPr lvl="1"/>
            <a:r>
              <a:rPr lang="nl-BE" sz="1400" dirty="0"/>
              <a:t>Reflectievragen</a:t>
            </a:r>
          </a:p>
          <a:p>
            <a:pPr lvl="1"/>
            <a:r>
              <a:rPr lang="nl-BE" sz="1400" dirty="0"/>
              <a:t>Activiteiten als verwerking</a:t>
            </a:r>
          </a:p>
          <a:p>
            <a:pPr lvl="1"/>
            <a:r>
              <a:rPr lang="nl-BE" sz="1400" dirty="0"/>
              <a:t>Tips voor bijkomende korte activieteiten en hoekenverrijking</a:t>
            </a:r>
          </a:p>
          <a:p>
            <a:pPr lvl="1"/>
            <a:r>
              <a:rPr lang="nl-BE" sz="1400" dirty="0"/>
              <a:t>Per activiteir: lesdoelen en extra materiaal op </a:t>
            </a:r>
            <a:r>
              <a:rPr lang="nl-BE" sz="1400" dirty="0">
                <a:hlinkClick r:id="rId2"/>
              </a:rPr>
              <a:t>www.studioglobo.be/aanbod/dulce-guatemala</a:t>
            </a:r>
            <a:endParaRPr lang="nl-BE" sz="1400" dirty="0"/>
          </a:p>
          <a:p>
            <a:pPr marL="914400" lvl="2" indent="0">
              <a:buNone/>
            </a:pPr>
            <a:r>
              <a:rPr lang="nl-BE" sz="1000" dirty="0"/>
              <a:t>Materiaal op website eschikbaar vanaf 20 februari</a:t>
            </a:r>
          </a:p>
          <a:p>
            <a:endParaRPr lang="nl-BE" dirty="0"/>
          </a:p>
        </p:txBody>
      </p:sp>
    </p:spTree>
    <p:extLst>
      <p:ext uri="{BB962C8B-B14F-4D97-AF65-F5344CB8AC3E}">
        <p14:creationId xmlns:p14="http://schemas.microsoft.com/office/powerpoint/2010/main" val="212049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563B3D-063D-9B25-51CE-2BD1FFA5F384}"/>
              </a:ext>
            </a:extLst>
          </p:cNvPr>
          <p:cNvSpPr>
            <a:spLocks noGrp="1"/>
          </p:cNvSpPr>
          <p:nvPr>
            <p:ph type="title"/>
          </p:nvPr>
        </p:nvSpPr>
        <p:spPr/>
        <p:txBody>
          <a:bodyPr/>
          <a:lstStyle/>
          <a:p>
            <a:r>
              <a:rPr lang="nl-BE" dirty="0"/>
              <a:t>Maak kennis met Dulce </a:t>
            </a:r>
            <a:br>
              <a:rPr lang="nl-BE" dirty="0"/>
            </a:br>
            <a:r>
              <a:rPr lang="nl-BE" dirty="0"/>
              <a:t>en haar land</a:t>
            </a:r>
          </a:p>
        </p:txBody>
      </p:sp>
      <p:pic>
        <p:nvPicPr>
          <p:cNvPr id="1028" name="Picture 4" descr="Transparant gordijn Wereld kaart vector. gedetailleerde illustratie van  wereldkaart - PIXERS.BE">
            <a:extLst>
              <a:ext uri="{FF2B5EF4-FFF2-40B4-BE49-F238E27FC236}">
                <a16:creationId xmlns:a16="http://schemas.microsoft.com/office/drawing/2014/main" id="{64F6AAD6-C8E1-6509-7F13-AE67A47257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49" r="19758"/>
          <a:stretch/>
        </p:blipFill>
        <p:spPr bwMode="auto">
          <a:xfrm>
            <a:off x="198783" y="224636"/>
            <a:ext cx="8613913" cy="64087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5066331-D7D1-D2F1-94FD-A123B1BA1042}"/>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18638"/>
          <a:stretch/>
        </p:blipFill>
        <p:spPr bwMode="auto">
          <a:xfrm>
            <a:off x="4524879" y="4519914"/>
            <a:ext cx="4619121" cy="23380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uatemala - Wikipedia">
            <a:extLst>
              <a:ext uri="{FF2B5EF4-FFF2-40B4-BE49-F238E27FC236}">
                <a16:creationId xmlns:a16="http://schemas.microsoft.com/office/drawing/2014/main" id="{DD273664-F396-EF95-608A-C5404DAC8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7216" y="111675"/>
            <a:ext cx="3120887" cy="1956049"/>
          </a:xfrm>
          <a:prstGeom prst="rect">
            <a:avLst/>
          </a:prstGeom>
          <a:noFill/>
          <a:extLst>
            <a:ext uri="{909E8E84-426E-40DD-AFC4-6F175D3DCCD1}">
              <a14:hiddenFill xmlns:a14="http://schemas.microsoft.com/office/drawing/2010/main">
                <a:solidFill>
                  <a:srgbClr val="FFFFFF"/>
                </a:solidFill>
              </a14:hiddenFill>
            </a:ext>
          </a:extLst>
        </p:spPr>
      </p:pic>
      <p:sp>
        <p:nvSpPr>
          <p:cNvPr id="5" name="Vrije vorm 4">
            <a:extLst>
              <a:ext uri="{FF2B5EF4-FFF2-40B4-BE49-F238E27FC236}">
                <a16:creationId xmlns:a16="http://schemas.microsoft.com/office/drawing/2014/main" id="{3149CEAE-E69F-8C17-C105-2B622035C4ED}"/>
              </a:ext>
            </a:extLst>
          </p:cNvPr>
          <p:cNvSpPr/>
          <p:nvPr/>
        </p:nvSpPr>
        <p:spPr>
          <a:xfrm>
            <a:off x="1842052" y="2372139"/>
            <a:ext cx="2968487" cy="1457739"/>
          </a:xfrm>
          <a:custGeom>
            <a:avLst/>
            <a:gdLst>
              <a:gd name="connsiteX0" fmla="*/ 2968487 w 2968487"/>
              <a:gd name="connsiteY0" fmla="*/ 0 h 1457739"/>
              <a:gd name="connsiteX1" fmla="*/ 0 w 2968487"/>
              <a:gd name="connsiteY1" fmla="*/ 1457739 h 1457739"/>
              <a:gd name="connsiteX2" fmla="*/ 0 w 2968487"/>
              <a:gd name="connsiteY2" fmla="*/ 1457739 h 1457739"/>
            </a:gdLst>
            <a:ahLst/>
            <a:cxnLst>
              <a:cxn ang="0">
                <a:pos x="connsiteX0" y="connsiteY0"/>
              </a:cxn>
              <a:cxn ang="0">
                <a:pos x="connsiteX1" y="connsiteY1"/>
              </a:cxn>
              <a:cxn ang="0">
                <a:pos x="connsiteX2" y="connsiteY2"/>
              </a:cxn>
            </a:cxnLst>
            <a:rect l="l" t="t" r="r" b="b"/>
            <a:pathLst>
              <a:path w="2968487" h="1457739">
                <a:moveTo>
                  <a:pt x="2968487" y="0"/>
                </a:moveTo>
                <a:lnTo>
                  <a:pt x="0" y="1457739"/>
                </a:lnTo>
                <a:lnTo>
                  <a:pt x="0" y="1457739"/>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61621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0D7CF-6E2F-6A5E-F00D-86378F9EF87F}"/>
              </a:ext>
            </a:extLst>
          </p:cNvPr>
          <p:cNvSpPr>
            <a:spLocks noGrp="1"/>
          </p:cNvSpPr>
          <p:nvPr>
            <p:ph type="title"/>
          </p:nvPr>
        </p:nvSpPr>
        <p:spPr/>
        <p:txBody>
          <a:bodyPr/>
          <a:lstStyle/>
          <a:p>
            <a:r>
              <a:rPr lang="nl-BE" dirty="0"/>
              <a:t>Maak kennis met Dulce</a:t>
            </a:r>
          </a:p>
        </p:txBody>
      </p:sp>
      <p:sp>
        <p:nvSpPr>
          <p:cNvPr id="3" name="Tijdelijke aanduiding voor inhoud 2">
            <a:extLst>
              <a:ext uri="{FF2B5EF4-FFF2-40B4-BE49-F238E27FC236}">
                <a16:creationId xmlns:a16="http://schemas.microsoft.com/office/drawing/2014/main" id="{D83910E5-9383-39CC-5E4B-99F9268013F6}"/>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2712E21A-2CAE-8291-8057-C09BC9548F05}"/>
              </a:ext>
            </a:extLst>
          </p:cNvPr>
          <p:cNvPicPr>
            <a:picLocks noChangeAspect="1"/>
          </p:cNvPicPr>
          <p:nvPr/>
        </p:nvPicPr>
        <p:blipFill>
          <a:blip r:embed="rId3"/>
          <a:stretch>
            <a:fillRect/>
          </a:stretch>
        </p:blipFill>
        <p:spPr>
          <a:xfrm>
            <a:off x="1166446" y="1600200"/>
            <a:ext cx="6811108" cy="5046784"/>
          </a:xfrm>
          <a:prstGeom prst="rect">
            <a:avLst/>
          </a:prstGeom>
        </p:spPr>
      </p:pic>
    </p:spTree>
    <p:extLst>
      <p:ext uri="{BB962C8B-B14F-4D97-AF65-F5344CB8AC3E}">
        <p14:creationId xmlns:p14="http://schemas.microsoft.com/office/powerpoint/2010/main" val="3625494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4D25D0-43E6-3C65-5F90-1376B2A01F1F}"/>
              </a:ext>
            </a:extLst>
          </p:cNvPr>
          <p:cNvSpPr>
            <a:spLocks noGrp="1"/>
          </p:cNvSpPr>
          <p:nvPr>
            <p:ph type="title"/>
          </p:nvPr>
        </p:nvSpPr>
        <p:spPr/>
        <p:txBody>
          <a:bodyPr/>
          <a:lstStyle/>
          <a:p>
            <a:r>
              <a:rPr lang="nl-BE" dirty="0"/>
              <a:t>Het verhaal</a:t>
            </a:r>
          </a:p>
        </p:txBody>
      </p:sp>
      <p:pic>
        <p:nvPicPr>
          <p:cNvPr id="4" name="Tijdelijke aanduiding voor inhoud 3">
            <a:extLst>
              <a:ext uri="{FF2B5EF4-FFF2-40B4-BE49-F238E27FC236}">
                <a16:creationId xmlns:a16="http://schemas.microsoft.com/office/drawing/2014/main" id="{42CBCBEC-21EE-18C8-58F3-AE39CD515625}"/>
              </a:ext>
            </a:extLst>
          </p:cNvPr>
          <p:cNvPicPr>
            <a:picLocks noGrp="1" noChangeAspect="1"/>
          </p:cNvPicPr>
          <p:nvPr>
            <p:ph idx="1"/>
          </p:nvPr>
        </p:nvPicPr>
        <p:blipFill>
          <a:blip r:embed="rId3"/>
          <a:stretch>
            <a:fillRect/>
          </a:stretch>
        </p:blipFill>
        <p:spPr>
          <a:xfrm>
            <a:off x="404959" y="1125414"/>
            <a:ext cx="8445964" cy="5549039"/>
          </a:xfrm>
          <a:prstGeom prst="rect">
            <a:avLst/>
          </a:prstGeom>
        </p:spPr>
      </p:pic>
    </p:spTree>
    <p:extLst>
      <p:ext uri="{BB962C8B-B14F-4D97-AF65-F5344CB8AC3E}">
        <p14:creationId xmlns:p14="http://schemas.microsoft.com/office/powerpoint/2010/main" val="3258397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7079C-801B-21CD-FEFE-4EADE4B6E853}"/>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653DB32C-B1B3-A204-13E6-8E59739E6A6E}"/>
              </a:ext>
            </a:extLst>
          </p:cNvPr>
          <p:cNvSpPr>
            <a:spLocks noGrp="1"/>
          </p:cNvSpPr>
          <p:nvPr>
            <p:ph idx="1"/>
          </p:nvPr>
        </p:nvSpPr>
        <p:spPr/>
        <p:txBody>
          <a:bodyPr/>
          <a:lstStyle/>
          <a:p>
            <a:endParaRPr lang="nl-BE" dirty="0"/>
          </a:p>
        </p:txBody>
      </p:sp>
      <p:pic>
        <p:nvPicPr>
          <p:cNvPr id="1026" name="Picture 2">
            <a:extLst>
              <a:ext uri="{FF2B5EF4-FFF2-40B4-BE49-F238E27FC236}">
                <a16:creationId xmlns:a16="http://schemas.microsoft.com/office/drawing/2014/main" id="{A1E2B9AD-1CE8-D17B-9541-0D82CFACB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206500"/>
            <a:ext cx="6350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291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3EE8D-982B-72DD-198E-05E5D75F5C8D}"/>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9409C522-CF0E-1EF9-44A4-C76443C7B52E}"/>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EEFEE89E-0992-81C6-8AF7-80B6369A73CE}"/>
              </a:ext>
            </a:extLst>
          </p:cNvPr>
          <p:cNvPicPr>
            <a:picLocks noChangeAspect="1"/>
          </p:cNvPicPr>
          <p:nvPr/>
        </p:nvPicPr>
        <p:blipFill>
          <a:blip r:embed="rId3"/>
          <a:stretch>
            <a:fillRect/>
          </a:stretch>
        </p:blipFill>
        <p:spPr>
          <a:xfrm>
            <a:off x="303162" y="1128444"/>
            <a:ext cx="8560131" cy="5624047"/>
          </a:xfrm>
          <a:prstGeom prst="rect">
            <a:avLst/>
          </a:prstGeom>
        </p:spPr>
      </p:pic>
    </p:spTree>
    <p:extLst>
      <p:ext uri="{BB962C8B-B14F-4D97-AF65-F5344CB8AC3E}">
        <p14:creationId xmlns:p14="http://schemas.microsoft.com/office/powerpoint/2010/main" val="2987720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5933</TotalTime>
  <Words>3797</Words>
  <Application>Microsoft Macintosh PowerPoint</Application>
  <PresentationFormat>Diavoorstelling (4:3)</PresentationFormat>
  <Paragraphs>336</Paragraphs>
  <Slides>35</Slides>
  <Notes>13</Notes>
  <HiddenSlides>0</HiddenSlides>
  <MMClips>2</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35</vt:i4>
      </vt:variant>
    </vt:vector>
  </HeadingPairs>
  <TitlesOfParts>
    <vt:vector size="42" baseType="lpstr">
      <vt:lpstr>Arial</vt:lpstr>
      <vt:lpstr>Calibri</vt:lpstr>
      <vt:lpstr>Cambria</vt:lpstr>
      <vt:lpstr>Helvetica</vt:lpstr>
      <vt:lpstr>Times</vt:lpstr>
      <vt:lpstr>TimesNewRomanPSMT</vt:lpstr>
      <vt:lpstr>Office Theme</vt:lpstr>
      <vt:lpstr>werkwinkel</vt:lpstr>
      <vt:lpstr>Centrale thema: 25%-revolutie</vt:lpstr>
      <vt:lpstr>Dulce in Guatemala </vt:lpstr>
      <vt:lpstr>Het verhaal</vt:lpstr>
      <vt:lpstr>Maak kennis met Dulce  en haar land</vt:lpstr>
      <vt:lpstr>Maak kennis met Dulce</vt:lpstr>
      <vt:lpstr>Het verhaal</vt:lpstr>
      <vt:lpstr>PowerPoint-presentatie</vt:lpstr>
      <vt:lpstr>PowerPoint-presentatie</vt:lpstr>
      <vt:lpstr>PowerPoint-presentatie</vt:lpstr>
      <vt:lpstr>PowerPoint-presentatie</vt:lpstr>
      <vt:lpstr>PowerPoint-presentatie</vt:lpstr>
      <vt:lpstr>Atol maken </vt:lpstr>
      <vt:lpstr>PowerPoint-presentatie</vt:lpstr>
      <vt:lpstr>PowerPoint-presentatie</vt:lpstr>
      <vt:lpstr>PowerPoint-presentatie</vt:lpstr>
      <vt:lpstr>PowerPoint-presentatie</vt:lpstr>
      <vt:lpstr>PowerPoint-presentatie</vt:lpstr>
      <vt:lpstr>Levensbeschouwelijjke suggesties</vt:lpstr>
      <vt:lpstr>Invalshoek 1:  Mooi, de natuur is mooi</vt:lpstr>
      <vt:lpstr>Ervaringen en belevingen van kleuters: </vt:lpstr>
      <vt:lpstr>Geloofsverhaal</vt:lpstr>
      <vt:lpstr>PowerPoint-presentatie</vt:lpstr>
      <vt:lpstr>Klasritueel</vt:lpstr>
      <vt:lpstr>Invalshoek 2 De kracht van water</vt:lpstr>
      <vt:lpstr>Ervaringen van kleuters</vt:lpstr>
      <vt:lpstr>geloofsverhaal</vt:lpstr>
      <vt:lpstr>Geloofsverhaal</vt:lpstr>
      <vt:lpstr>Klasritueel</vt:lpstr>
      <vt:lpstr>Invalshoek 3 Allemaal samen</vt:lpstr>
      <vt:lpstr>Ervaringen van kleuters</vt:lpstr>
      <vt:lpstr>geloofsverhaal</vt:lpstr>
      <vt:lpstr>PowerPoint-presentatie</vt:lpstr>
      <vt:lpstr>PowerPoint-presentatie</vt:lpstr>
      <vt:lpstr>We gaan ervoor Tot iedereen mee is</vt:lpstr>
    </vt:vector>
  </TitlesOfParts>
  <Company>Broederlijk Delen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Marine De Keyzer</dc:creator>
  <cp:lastModifiedBy>Rik Snijkers</cp:lastModifiedBy>
  <cp:revision>20</cp:revision>
  <dcterms:created xsi:type="dcterms:W3CDTF">2016-12-13T09:11:35Z</dcterms:created>
  <dcterms:modified xsi:type="dcterms:W3CDTF">2023-01-25T08:24:49Z</dcterms:modified>
</cp:coreProperties>
</file>