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533" r:id="rId3"/>
    <p:sldId id="646" r:id="rId4"/>
    <p:sldId id="412" r:id="rId5"/>
    <p:sldId id="644" r:id="rId6"/>
    <p:sldId id="523" r:id="rId7"/>
    <p:sldId id="530" r:id="rId8"/>
    <p:sldId id="531" r:id="rId9"/>
    <p:sldId id="532" r:id="rId10"/>
    <p:sldId id="534" r:id="rId11"/>
    <p:sldId id="535" r:id="rId12"/>
    <p:sldId id="639" r:id="rId13"/>
    <p:sldId id="640" r:id="rId14"/>
    <p:sldId id="641" r:id="rId15"/>
    <p:sldId id="546" r:id="rId16"/>
    <p:sldId id="527" r:id="rId17"/>
    <p:sldId id="548" r:id="rId18"/>
    <p:sldId id="528" r:id="rId19"/>
    <p:sldId id="547" r:id="rId20"/>
    <p:sldId id="551" r:id="rId2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7"/>
  </p:normalViewPr>
  <p:slideViewPr>
    <p:cSldViewPr snapToGrid="0">
      <p:cViewPr varScale="1">
        <p:scale>
          <a:sx n="110" d="100"/>
          <a:sy n="110" d="100"/>
        </p:scale>
        <p:origin x="6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4078DC-2E2E-69D1-1543-C3826E91D1B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FC308962-7D76-3C25-8156-978FB11EAC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240E05DF-A8CB-AEA6-42C8-6ECC70E53BD4}"/>
              </a:ext>
            </a:extLst>
          </p:cNvPr>
          <p:cNvSpPr>
            <a:spLocks noGrp="1"/>
          </p:cNvSpPr>
          <p:nvPr>
            <p:ph type="dt" sz="half" idx="10"/>
          </p:nvPr>
        </p:nvSpPr>
        <p:spPr/>
        <p:txBody>
          <a:bodyPr/>
          <a:lstStyle/>
          <a:p>
            <a:fld id="{6792AFF7-B374-264E-8897-9EC6558B0AAC}"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C93C8394-21D9-0BB2-1A2B-D7BE880BEC5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3FE8666-6FD1-6160-9D69-68EBED943489}"/>
              </a:ext>
            </a:extLst>
          </p:cNvPr>
          <p:cNvSpPr>
            <a:spLocks noGrp="1"/>
          </p:cNvSpPr>
          <p:nvPr>
            <p:ph type="sldNum" sz="quarter" idx="12"/>
          </p:nvPr>
        </p:nvSpPr>
        <p:spPr/>
        <p:txBody>
          <a:bodyPr/>
          <a:lstStyle/>
          <a:p>
            <a:fld id="{6448BCCE-BD25-F54A-B48C-5B0BB61EA07E}" type="slidenum">
              <a:rPr lang="nl-BE" smtClean="0"/>
              <a:t>‹nr.›</a:t>
            </a:fld>
            <a:endParaRPr lang="nl-BE"/>
          </a:p>
        </p:txBody>
      </p:sp>
    </p:spTree>
    <p:extLst>
      <p:ext uri="{BB962C8B-B14F-4D97-AF65-F5344CB8AC3E}">
        <p14:creationId xmlns:p14="http://schemas.microsoft.com/office/powerpoint/2010/main" val="3296071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D2A6E9-0ECF-9D37-3311-340693A637F7}"/>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E24D81B-6FE2-CFB3-CE88-43FEF23AB47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72A44FF-FCD4-431A-96E6-9F822CE6DFAB}"/>
              </a:ext>
            </a:extLst>
          </p:cNvPr>
          <p:cNvSpPr>
            <a:spLocks noGrp="1"/>
          </p:cNvSpPr>
          <p:nvPr>
            <p:ph type="dt" sz="half" idx="10"/>
          </p:nvPr>
        </p:nvSpPr>
        <p:spPr/>
        <p:txBody>
          <a:bodyPr/>
          <a:lstStyle/>
          <a:p>
            <a:fld id="{6792AFF7-B374-264E-8897-9EC6558B0AAC}"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C9D12C8B-FD80-3A60-1976-4770A0961CD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FA07BE1-3DAA-EAFA-F272-D883704CD723}"/>
              </a:ext>
            </a:extLst>
          </p:cNvPr>
          <p:cNvSpPr>
            <a:spLocks noGrp="1"/>
          </p:cNvSpPr>
          <p:nvPr>
            <p:ph type="sldNum" sz="quarter" idx="12"/>
          </p:nvPr>
        </p:nvSpPr>
        <p:spPr/>
        <p:txBody>
          <a:bodyPr/>
          <a:lstStyle/>
          <a:p>
            <a:fld id="{6448BCCE-BD25-F54A-B48C-5B0BB61EA07E}" type="slidenum">
              <a:rPr lang="nl-BE" smtClean="0"/>
              <a:t>‹nr.›</a:t>
            </a:fld>
            <a:endParaRPr lang="nl-BE"/>
          </a:p>
        </p:txBody>
      </p:sp>
    </p:spTree>
    <p:extLst>
      <p:ext uri="{BB962C8B-B14F-4D97-AF65-F5344CB8AC3E}">
        <p14:creationId xmlns:p14="http://schemas.microsoft.com/office/powerpoint/2010/main" val="1990103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A4FECE9-EAC3-9F95-EC45-80E34E7B0342}"/>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53DFD5D-6C73-E604-DEC5-4DB8C4673B6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141D6C1-59FB-2616-B86B-ADEEF0AC15AA}"/>
              </a:ext>
            </a:extLst>
          </p:cNvPr>
          <p:cNvSpPr>
            <a:spLocks noGrp="1"/>
          </p:cNvSpPr>
          <p:nvPr>
            <p:ph type="dt" sz="half" idx="10"/>
          </p:nvPr>
        </p:nvSpPr>
        <p:spPr/>
        <p:txBody>
          <a:bodyPr/>
          <a:lstStyle/>
          <a:p>
            <a:fld id="{6792AFF7-B374-264E-8897-9EC6558B0AAC}"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CE270609-58A0-6CBA-DF9F-965E581CB0A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2EE2B60-E038-BE4F-D978-8DECEC8144E8}"/>
              </a:ext>
            </a:extLst>
          </p:cNvPr>
          <p:cNvSpPr>
            <a:spLocks noGrp="1"/>
          </p:cNvSpPr>
          <p:nvPr>
            <p:ph type="sldNum" sz="quarter" idx="12"/>
          </p:nvPr>
        </p:nvSpPr>
        <p:spPr/>
        <p:txBody>
          <a:bodyPr/>
          <a:lstStyle/>
          <a:p>
            <a:fld id="{6448BCCE-BD25-F54A-B48C-5B0BB61EA07E}" type="slidenum">
              <a:rPr lang="nl-BE" smtClean="0"/>
              <a:t>‹nr.›</a:t>
            </a:fld>
            <a:endParaRPr lang="nl-BE"/>
          </a:p>
        </p:txBody>
      </p:sp>
    </p:spTree>
    <p:extLst>
      <p:ext uri="{BB962C8B-B14F-4D97-AF65-F5344CB8AC3E}">
        <p14:creationId xmlns:p14="http://schemas.microsoft.com/office/powerpoint/2010/main" val="2324423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A5C969-C94F-3B05-1637-DF930840614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41337B9-91BE-3D4F-82EE-97A62516780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36AC37C-85D0-387D-3DA5-E4AFEEFCE2B2}"/>
              </a:ext>
            </a:extLst>
          </p:cNvPr>
          <p:cNvSpPr>
            <a:spLocks noGrp="1"/>
          </p:cNvSpPr>
          <p:nvPr>
            <p:ph type="dt" sz="half" idx="10"/>
          </p:nvPr>
        </p:nvSpPr>
        <p:spPr/>
        <p:txBody>
          <a:bodyPr/>
          <a:lstStyle/>
          <a:p>
            <a:fld id="{6792AFF7-B374-264E-8897-9EC6558B0AAC}"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2F2871E5-730E-723C-167A-41D478DEDBA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4AE567C-1BB3-1866-F333-959B66C510C9}"/>
              </a:ext>
            </a:extLst>
          </p:cNvPr>
          <p:cNvSpPr>
            <a:spLocks noGrp="1"/>
          </p:cNvSpPr>
          <p:nvPr>
            <p:ph type="sldNum" sz="quarter" idx="12"/>
          </p:nvPr>
        </p:nvSpPr>
        <p:spPr/>
        <p:txBody>
          <a:bodyPr/>
          <a:lstStyle/>
          <a:p>
            <a:fld id="{6448BCCE-BD25-F54A-B48C-5B0BB61EA07E}" type="slidenum">
              <a:rPr lang="nl-BE" smtClean="0"/>
              <a:t>‹nr.›</a:t>
            </a:fld>
            <a:endParaRPr lang="nl-BE"/>
          </a:p>
        </p:txBody>
      </p:sp>
    </p:spTree>
    <p:extLst>
      <p:ext uri="{BB962C8B-B14F-4D97-AF65-F5344CB8AC3E}">
        <p14:creationId xmlns:p14="http://schemas.microsoft.com/office/powerpoint/2010/main" val="2080794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F92D7-B4E4-2BB4-0E25-E86355619DB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540D524-DA09-0E8B-D7E5-DED5C727EA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7A40FBD-5019-B168-88BE-CC86515EC57A}"/>
              </a:ext>
            </a:extLst>
          </p:cNvPr>
          <p:cNvSpPr>
            <a:spLocks noGrp="1"/>
          </p:cNvSpPr>
          <p:nvPr>
            <p:ph type="dt" sz="half" idx="10"/>
          </p:nvPr>
        </p:nvSpPr>
        <p:spPr/>
        <p:txBody>
          <a:bodyPr/>
          <a:lstStyle/>
          <a:p>
            <a:fld id="{6792AFF7-B374-264E-8897-9EC6558B0AAC}"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A4CA0029-FFFA-91A6-CE08-DDEDB2FDB40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CB6E6FD-6EE1-E489-F2F0-095466D89C12}"/>
              </a:ext>
            </a:extLst>
          </p:cNvPr>
          <p:cNvSpPr>
            <a:spLocks noGrp="1"/>
          </p:cNvSpPr>
          <p:nvPr>
            <p:ph type="sldNum" sz="quarter" idx="12"/>
          </p:nvPr>
        </p:nvSpPr>
        <p:spPr/>
        <p:txBody>
          <a:bodyPr/>
          <a:lstStyle/>
          <a:p>
            <a:fld id="{6448BCCE-BD25-F54A-B48C-5B0BB61EA07E}" type="slidenum">
              <a:rPr lang="nl-BE" smtClean="0"/>
              <a:t>‹nr.›</a:t>
            </a:fld>
            <a:endParaRPr lang="nl-BE"/>
          </a:p>
        </p:txBody>
      </p:sp>
    </p:spTree>
    <p:extLst>
      <p:ext uri="{BB962C8B-B14F-4D97-AF65-F5344CB8AC3E}">
        <p14:creationId xmlns:p14="http://schemas.microsoft.com/office/powerpoint/2010/main" val="3445468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5D4453-30EF-9446-D29B-8C3A25C2C41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2C8864C-BD64-38D6-96CA-8ECE1A9071E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A6D73D48-29E5-804D-2B92-B35AE07E947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B99337E0-0786-CE39-4018-2ABF915DC738}"/>
              </a:ext>
            </a:extLst>
          </p:cNvPr>
          <p:cNvSpPr>
            <a:spLocks noGrp="1"/>
          </p:cNvSpPr>
          <p:nvPr>
            <p:ph type="dt" sz="half" idx="10"/>
          </p:nvPr>
        </p:nvSpPr>
        <p:spPr/>
        <p:txBody>
          <a:bodyPr/>
          <a:lstStyle/>
          <a:p>
            <a:fld id="{6792AFF7-B374-264E-8897-9EC6558B0AAC}"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54325A5F-C5FE-3BCA-B192-B58199C2452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FD2041E-F9B5-7C61-7737-7011EDC773A6}"/>
              </a:ext>
            </a:extLst>
          </p:cNvPr>
          <p:cNvSpPr>
            <a:spLocks noGrp="1"/>
          </p:cNvSpPr>
          <p:nvPr>
            <p:ph type="sldNum" sz="quarter" idx="12"/>
          </p:nvPr>
        </p:nvSpPr>
        <p:spPr/>
        <p:txBody>
          <a:bodyPr/>
          <a:lstStyle/>
          <a:p>
            <a:fld id="{6448BCCE-BD25-F54A-B48C-5B0BB61EA07E}" type="slidenum">
              <a:rPr lang="nl-BE" smtClean="0"/>
              <a:t>‹nr.›</a:t>
            </a:fld>
            <a:endParaRPr lang="nl-BE"/>
          </a:p>
        </p:txBody>
      </p:sp>
    </p:spTree>
    <p:extLst>
      <p:ext uri="{BB962C8B-B14F-4D97-AF65-F5344CB8AC3E}">
        <p14:creationId xmlns:p14="http://schemas.microsoft.com/office/powerpoint/2010/main" val="373068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7097DC-9830-7039-EB97-D92862E7F459}"/>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26BC4DE-AEA2-EF01-EEB2-FB97FE16C6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6457CF0-0B29-8EAC-02D4-A0ABFEC997B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24562571-5CD5-CB8A-D45E-1FBD150C5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7E1DA51-21F8-B5F4-B27A-9DE26B8D280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7A185E55-777A-3A6F-C3A5-556B9B5EE7FF}"/>
              </a:ext>
            </a:extLst>
          </p:cNvPr>
          <p:cNvSpPr>
            <a:spLocks noGrp="1"/>
          </p:cNvSpPr>
          <p:nvPr>
            <p:ph type="dt" sz="half" idx="10"/>
          </p:nvPr>
        </p:nvSpPr>
        <p:spPr/>
        <p:txBody>
          <a:bodyPr/>
          <a:lstStyle/>
          <a:p>
            <a:fld id="{6792AFF7-B374-264E-8897-9EC6558B0AAC}" type="datetimeFigureOut">
              <a:rPr lang="nl-BE" smtClean="0"/>
              <a:t>2/02/2023</a:t>
            </a:fld>
            <a:endParaRPr lang="nl-BE"/>
          </a:p>
        </p:txBody>
      </p:sp>
      <p:sp>
        <p:nvSpPr>
          <p:cNvPr id="8" name="Tijdelijke aanduiding voor voettekst 7">
            <a:extLst>
              <a:ext uri="{FF2B5EF4-FFF2-40B4-BE49-F238E27FC236}">
                <a16:creationId xmlns:a16="http://schemas.microsoft.com/office/drawing/2014/main" id="{A48206C9-CD9F-B9AD-12CF-B1B9550B1C6D}"/>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6D3F6B27-E499-09DA-F472-4C7279F5F114}"/>
              </a:ext>
            </a:extLst>
          </p:cNvPr>
          <p:cNvSpPr>
            <a:spLocks noGrp="1"/>
          </p:cNvSpPr>
          <p:nvPr>
            <p:ph type="sldNum" sz="quarter" idx="12"/>
          </p:nvPr>
        </p:nvSpPr>
        <p:spPr/>
        <p:txBody>
          <a:bodyPr/>
          <a:lstStyle/>
          <a:p>
            <a:fld id="{6448BCCE-BD25-F54A-B48C-5B0BB61EA07E}" type="slidenum">
              <a:rPr lang="nl-BE" smtClean="0"/>
              <a:t>‹nr.›</a:t>
            </a:fld>
            <a:endParaRPr lang="nl-BE"/>
          </a:p>
        </p:txBody>
      </p:sp>
    </p:spTree>
    <p:extLst>
      <p:ext uri="{BB962C8B-B14F-4D97-AF65-F5344CB8AC3E}">
        <p14:creationId xmlns:p14="http://schemas.microsoft.com/office/powerpoint/2010/main" val="57283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96452-FA52-9D00-198F-336E21FD2101}"/>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D6C38ED7-4C54-C207-1437-4B9795DFEBC0}"/>
              </a:ext>
            </a:extLst>
          </p:cNvPr>
          <p:cNvSpPr>
            <a:spLocks noGrp="1"/>
          </p:cNvSpPr>
          <p:nvPr>
            <p:ph type="dt" sz="half" idx="10"/>
          </p:nvPr>
        </p:nvSpPr>
        <p:spPr/>
        <p:txBody>
          <a:bodyPr/>
          <a:lstStyle/>
          <a:p>
            <a:fld id="{6792AFF7-B374-264E-8897-9EC6558B0AAC}" type="datetimeFigureOut">
              <a:rPr lang="nl-BE" smtClean="0"/>
              <a:t>2/02/2023</a:t>
            </a:fld>
            <a:endParaRPr lang="nl-BE"/>
          </a:p>
        </p:txBody>
      </p:sp>
      <p:sp>
        <p:nvSpPr>
          <p:cNvPr id="4" name="Tijdelijke aanduiding voor voettekst 3">
            <a:extLst>
              <a:ext uri="{FF2B5EF4-FFF2-40B4-BE49-F238E27FC236}">
                <a16:creationId xmlns:a16="http://schemas.microsoft.com/office/drawing/2014/main" id="{FC8166C3-07F8-9691-989C-C2243BC36032}"/>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2E2143E8-D0EA-3F0F-3DF6-F54E12D1B27C}"/>
              </a:ext>
            </a:extLst>
          </p:cNvPr>
          <p:cNvSpPr>
            <a:spLocks noGrp="1"/>
          </p:cNvSpPr>
          <p:nvPr>
            <p:ph type="sldNum" sz="quarter" idx="12"/>
          </p:nvPr>
        </p:nvSpPr>
        <p:spPr/>
        <p:txBody>
          <a:bodyPr/>
          <a:lstStyle/>
          <a:p>
            <a:fld id="{6448BCCE-BD25-F54A-B48C-5B0BB61EA07E}" type="slidenum">
              <a:rPr lang="nl-BE" smtClean="0"/>
              <a:t>‹nr.›</a:t>
            </a:fld>
            <a:endParaRPr lang="nl-BE"/>
          </a:p>
        </p:txBody>
      </p:sp>
    </p:spTree>
    <p:extLst>
      <p:ext uri="{BB962C8B-B14F-4D97-AF65-F5344CB8AC3E}">
        <p14:creationId xmlns:p14="http://schemas.microsoft.com/office/powerpoint/2010/main" val="20315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9183584-E569-D407-C951-14F4DDE6322C}"/>
              </a:ext>
            </a:extLst>
          </p:cNvPr>
          <p:cNvSpPr>
            <a:spLocks noGrp="1"/>
          </p:cNvSpPr>
          <p:nvPr>
            <p:ph type="dt" sz="half" idx="10"/>
          </p:nvPr>
        </p:nvSpPr>
        <p:spPr/>
        <p:txBody>
          <a:bodyPr/>
          <a:lstStyle/>
          <a:p>
            <a:fld id="{6792AFF7-B374-264E-8897-9EC6558B0AAC}" type="datetimeFigureOut">
              <a:rPr lang="nl-BE" smtClean="0"/>
              <a:t>2/02/2023</a:t>
            </a:fld>
            <a:endParaRPr lang="nl-BE"/>
          </a:p>
        </p:txBody>
      </p:sp>
      <p:sp>
        <p:nvSpPr>
          <p:cNvPr id="3" name="Tijdelijke aanduiding voor voettekst 2">
            <a:extLst>
              <a:ext uri="{FF2B5EF4-FFF2-40B4-BE49-F238E27FC236}">
                <a16:creationId xmlns:a16="http://schemas.microsoft.com/office/drawing/2014/main" id="{EBE36235-F0C8-B09D-5C48-C800A94B6C8B}"/>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B03532C6-37B1-7DC3-C096-36AB55074BC5}"/>
              </a:ext>
            </a:extLst>
          </p:cNvPr>
          <p:cNvSpPr>
            <a:spLocks noGrp="1"/>
          </p:cNvSpPr>
          <p:nvPr>
            <p:ph type="sldNum" sz="quarter" idx="12"/>
          </p:nvPr>
        </p:nvSpPr>
        <p:spPr/>
        <p:txBody>
          <a:bodyPr/>
          <a:lstStyle/>
          <a:p>
            <a:fld id="{6448BCCE-BD25-F54A-B48C-5B0BB61EA07E}" type="slidenum">
              <a:rPr lang="nl-BE" smtClean="0"/>
              <a:t>‹nr.›</a:t>
            </a:fld>
            <a:endParaRPr lang="nl-BE"/>
          </a:p>
        </p:txBody>
      </p:sp>
    </p:spTree>
    <p:extLst>
      <p:ext uri="{BB962C8B-B14F-4D97-AF65-F5344CB8AC3E}">
        <p14:creationId xmlns:p14="http://schemas.microsoft.com/office/powerpoint/2010/main" val="1314617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425571-2451-1826-813D-EBA776C632B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69F017B-66D0-3DA6-1819-9AC0DBC32B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3BA291CF-B32D-A547-D933-8F48FADC9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FFAA7FF-1A9A-B1EE-4D55-4C95BF9CF492}"/>
              </a:ext>
            </a:extLst>
          </p:cNvPr>
          <p:cNvSpPr>
            <a:spLocks noGrp="1"/>
          </p:cNvSpPr>
          <p:nvPr>
            <p:ph type="dt" sz="half" idx="10"/>
          </p:nvPr>
        </p:nvSpPr>
        <p:spPr/>
        <p:txBody>
          <a:bodyPr/>
          <a:lstStyle/>
          <a:p>
            <a:fld id="{6792AFF7-B374-264E-8897-9EC6558B0AAC}"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4F6EA1D2-3E74-73C1-E3C4-4EB57E3B0B8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6373BAF-99F8-DD01-CB2F-8D4DCED675AE}"/>
              </a:ext>
            </a:extLst>
          </p:cNvPr>
          <p:cNvSpPr>
            <a:spLocks noGrp="1"/>
          </p:cNvSpPr>
          <p:nvPr>
            <p:ph type="sldNum" sz="quarter" idx="12"/>
          </p:nvPr>
        </p:nvSpPr>
        <p:spPr/>
        <p:txBody>
          <a:bodyPr/>
          <a:lstStyle/>
          <a:p>
            <a:fld id="{6448BCCE-BD25-F54A-B48C-5B0BB61EA07E}" type="slidenum">
              <a:rPr lang="nl-BE" smtClean="0"/>
              <a:t>‹nr.›</a:t>
            </a:fld>
            <a:endParaRPr lang="nl-BE"/>
          </a:p>
        </p:txBody>
      </p:sp>
    </p:spTree>
    <p:extLst>
      <p:ext uri="{BB962C8B-B14F-4D97-AF65-F5344CB8AC3E}">
        <p14:creationId xmlns:p14="http://schemas.microsoft.com/office/powerpoint/2010/main" val="2173942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EB6A73-1491-F22D-6C45-D4359247D07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5905949E-7EC3-8F8B-0166-AEEEE678DC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F01AB31E-A281-FF7F-AFB2-9C0614EC0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7992072-76BB-98E4-E818-60C410B5BB48}"/>
              </a:ext>
            </a:extLst>
          </p:cNvPr>
          <p:cNvSpPr>
            <a:spLocks noGrp="1"/>
          </p:cNvSpPr>
          <p:nvPr>
            <p:ph type="dt" sz="half" idx="10"/>
          </p:nvPr>
        </p:nvSpPr>
        <p:spPr/>
        <p:txBody>
          <a:bodyPr/>
          <a:lstStyle/>
          <a:p>
            <a:fld id="{6792AFF7-B374-264E-8897-9EC6558B0AAC}"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A2EFD80F-41B5-B289-E700-FD3D5713DF8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E2BFC8D-A7F6-1F0E-A5E8-8257E424D409}"/>
              </a:ext>
            </a:extLst>
          </p:cNvPr>
          <p:cNvSpPr>
            <a:spLocks noGrp="1"/>
          </p:cNvSpPr>
          <p:nvPr>
            <p:ph type="sldNum" sz="quarter" idx="12"/>
          </p:nvPr>
        </p:nvSpPr>
        <p:spPr/>
        <p:txBody>
          <a:bodyPr/>
          <a:lstStyle/>
          <a:p>
            <a:fld id="{6448BCCE-BD25-F54A-B48C-5B0BB61EA07E}" type="slidenum">
              <a:rPr lang="nl-BE" smtClean="0"/>
              <a:t>‹nr.›</a:t>
            </a:fld>
            <a:endParaRPr lang="nl-BE"/>
          </a:p>
        </p:txBody>
      </p:sp>
    </p:spTree>
    <p:extLst>
      <p:ext uri="{BB962C8B-B14F-4D97-AF65-F5344CB8AC3E}">
        <p14:creationId xmlns:p14="http://schemas.microsoft.com/office/powerpoint/2010/main" val="885185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59657DB-053C-3605-05A1-AF2D9482B5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7732209-CC57-E97F-DF25-E055AD925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3B953FE-CE8D-78ED-8090-4E5260E46A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2AFF7-B374-264E-8897-9EC6558B0AAC}"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840750F1-E59E-624E-A235-24CC37E476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D8E935CE-07BD-9657-EB2C-99687343C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8BCCE-BD25-F54A-B48C-5B0BB61EA07E}" type="slidenum">
              <a:rPr lang="nl-BE" smtClean="0"/>
              <a:t>‹nr.›</a:t>
            </a:fld>
            <a:endParaRPr lang="nl-BE"/>
          </a:p>
        </p:txBody>
      </p:sp>
    </p:spTree>
    <p:extLst>
      <p:ext uri="{BB962C8B-B14F-4D97-AF65-F5344CB8AC3E}">
        <p14:creationId xmlns:p14="http://schemas.microsoft.com/office/powerpoint/2010/main" val="2632894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BA6057-DCC6-644E-15A3-4584E6E342D2}"/>
              </a:ext>
            </a:extLst>
          </p:cNvPr>
          <p:cNvSpPr>
            <a:spLocks noGrp="1"/>
          </p:cNvSpPr>
          <p:nvPr>
            <p:ph type="ctrTitle"/>
          </p:nvPr>
        </p:nvSpPr>
        <p:spPr/>
        <p:txBody>
          <a:bodyPr/>
          <a:lstStyle/>
          <a:p>
            <a:r>
              <a:rPr lang="nl-NL" dirty="0"/>
              <a:t>RKG en een ‘moeilijk’ OA</a:t>
            </a:r>
            <a:endParaRPr lang="nl-BE" dirty="0"/>
          </a:p>
        </p:txBody>
      </p:sp>
      <p:sp>
        <p:nvSpPr>
          <p:cNvPr id="3" name="Ondertitel 2">
            <a:extLst>
              <a:ext uri="{FF2B5EF4-FFF2-40B4-BE49-F238E27FC236}">
                <a16:creationId xmlns:a16="http://schemas.microsoft.com/office/drawing/2014/main" id="{7779B49F-EEC0-D761-3AF6-8162EB44F47F}"/>
              </a:ext>
            </a:extLst>
          </p:cNvPr>
          <p:cNvSpPr>
            <a:spLocks noGrp="1"/>
          </p:cNvSpPr>
          <p:nvPr>
            <p:ph type="subTitle" idx="1"/>
          </p:nvPr>
        </p:nvSpPr>
        <p:spPr/>
        <p:txBody>
          <a:bodyPr/>
          <a:lstStyle/>
          <a:p>
            <a:r>
              <a:rPr lang="nl-NL" dirty="0"/>
              <a:t>Help, wat moet ik ermee?</a:t>
            </a:r>
            <a:endParaRPr lang="nl-BE" dirty="0"/>
          </a:p>
        </p:txBody>
      </p:sp>
    </p:spTree>
    <p:extLst>
      <p:ext uri="{BB962C8B-B14F-4D97-AF65-F5344CB8AC3E}">
        <p14:creationId xmlns:p14="http://schemas.microsoft.com/office/powerpoint/2010/main" val="749272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D13C5-8231-007F-32FD-836EEF080FB1}"/>
              </a:ext>
            </a:extLst>
          </p:cNvPr>
          <p:cNvSpPr>
            <a:spLocks noGrp="1"/>
          </p:cNvSpPr>
          <p:nvPr>
            <p:ph type="title"/>
          </p:nvPr>
        </p:nvSpPr>
        <p:spPr/>
        <p:txBody>
          <a:bodyPr/>
          <a:lstStyle/>
          <a:p>
            <a:r>
              <a:rPr lang="nl-NL" dirty="0"/>
              <a:t>OA Slapen gaan</a:t>
            </a:r>
            <a:endParaRPr lang="nl-BE" dirty="0"/>
          </a:p>
        </p:txBody>
      </p:sp>
      <p:sp>
        <p:nvSpPr>
          <p:cNvPr id="3" name="Tijdelijke aanduiding voor inhoud 2">
            <a:extLst>
              <a:ext uri="{FF2B5EF4-FFF2-40B4-BE49-F238E27FC236}">
                <a16:creationId xmlns:a16="http://schemas.microsoft.com/office/drawing/2014/main" id="{16197C6E-F62C-01C7-2035-C46BBC8E1D9C}"/>
              </a:ext>
            </a:extLst>
          </p:cNvPr>
          <p:cNvSpPr>
            <a:spLocks noGrp="1"/>
          </p:cNvSpPr>
          <p:nvPr>
            <p:ph idx="1"/>
          </p:nvPr>
        </p:nvSpPr>
        <p:spPr>
          <a:xfrm>
            <a:off x="1097280" y="1845734"/>
            <a:ext cx="4776395" cy="4023360"/>
          </a:xfrm>
        </p:spPr>
        <p:txBody>
          <a:bodyPr>
            <a:normAutofit fontScale="85000" lnSpcReduction="20000"/>
          </a:bodyPr>
          <a:lstStyle/>
          <a:p>
            <a:r>
              <a:rPr lang="nl-NL" b="0" i="0" dirty="0">
                <a:solidFill>
                  <a:srgbClr val="03031A"/>
                </a:solidFill>
                <a:effectLst/>
                <a:latin typeface="Calibri" panose="020F0502020204030204" pitchFamily="34" charset="0"/>
                <a:cs typeface="Calibri" panose="020F0502020204030204" pitchFamily="34" charset="0"/>
              </a:rPr>
              <a:t>Jezusbeeld:</a:t>
            </a:r>
          </a:p>
          <a:p>
            <a:endParaRPr lang="nl-NL" dirty="0">
              <a:solidFill>
                <a:srgbClr val="03031A"/>
              </a:solidFill>
              <a:latin typeface="Calibri" panose="020F0502020204030204" pitchFamily="34" charset="0"/>
              <a:cs typeface="Calibri" panose="020F0502020204030204" pitchFamily="34" charset="0"/>
            </a:endParaRPr>
          </a:p>
          <a:p>
            <a:r>
              <a:rPr lang="nl-NL" b="0" i="0" dirty="0">
                <a:solidFill>
                  <a:srgbClr val="03031A"/>
                </a:solidFill>
                <a:effectLst/>
                <a:latin typeface="Calibri" panose="020F0502020204030204" pitchFamily="34" charset="0"/>
                <a:cs typeface="Calibri" panose="020F0502020204030204" pitchFamily="34" charset="0"/>
              </a:rPr>
              <a:t>De vrienden van Jezus zijn gaan varen. Plots wordt het donker. ‘Rustig maar,’ zegt Jezus. ‘Ik ben bij jullie.’</a:t>
            </a:r>
          </a:p>
          <a:p>
            <a:endParaRPr lang="nl-NL" dirty="0">
              <a:solidFill>
                <a:srgbClr val="03031A"/>
              </a:solidFill>
              <a:latin typeface="Calibri" panose="020F0502020204030204" pitchFamily="34" charset="0"/>
              <a:cs typeface="Calibri" panose="020F0502020204030204" pitchFamily="34" charset="0"/>
            </a:endParaRPr>
          </a:p>
          <a:p>
            <a:r>
              <a:rPr lang="nl-NL" dirty="0">
                <a:solidFill>
                  <a:srgbClr val="03031A"/>
                </a:solidFill>
                <a:latin typeface="Calibri" panose="020F0502020204030204" pitchFamily="34" charset="0"/>
                <a:cs typeface="Calibri" panose="020F0502020204030204" pitchFamily="34" charset="0"/>
              </a:rPr>
              <a:t>Met de Jezuspop kan worden nagespeeld hoe Jezus elk van zijn vrienden (de kinderen) geruststelt: ‘Ik ben hier … Ik laat je niet alleen … Houd mijn hand maar vast … Ik ben bij je …’</a:t>
            </a:r>
            <a:endParaRPr lang="nl-BE" dirty="0">
              <a:latin typeface="Calibri" panose="020F0502020204030204" pitchFamily="34" charset="0"/>
              <a:cs typeface="Calibri" panose="020F0502020204030204" pitchFamily="34" charset="0"/>
            </a:endParaRPr>
          </a:p>
        </p:txBody>
      </p:sp>
      <p:pic>
        <p:nvPicPr>
          <p:cNvPr id="18434" name="Picture 2">
            <a:extLst>
              <a:ext uri="{FF2B5EF4-FFF2-40B4-BE49-F238E27FC236}">
                <a16:creationId xmlns:a16="http://schemas.microsoft.com/office/drawing/2014/main" id="{3147AAC5-82A6-1854-FB33-6164DE4C2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6029" y="1737361"/>
            <a:ext cx="6155971" cy="460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233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D13C5-8231-007F-32FD-836EEF080FB1}"/>
              </a:ext>
            </a:extLst>
          </p:cNvPr>
          <p:cNvSpPr>
            <a:spLocks noGrp="1"/>
          </p:cNvSpPr>
          <p:nvPr>
            <p:ph type="title"/>
          </p:nvPr>
        </p:nvSpPr>
        <p:spPr/>
        <p:txBody>
          <a:bodyPr/>
          <a:lstStyle/>
          <a:p>
            <a:r>
              <a:rPr lang="nl-NL" dirty="0"/>
              <a:t>OA Slapen gaan</a:t>
            </a:r>
            <a:endParaRPr lang="nl-BE" dirty="0"/>
          </a:p>
        </p:txBody>
      </p:sp>
      <p:sp>
        <p:nvSpPr>
          <p:cNvPr id="3" name="Tijdelijke aanduiding voor inhoud 2">
            <a:extLst>
              <a:ext uri="{FF2B5EF4-FFF2-40B4-BE49-F238E27FC236}">
                <a16:creationId xmlns:a16="http://schemas.microsoft.com/office/drawing/2014/main" id="{16197C6E-F62C-01C7-2035-C46BBC8E1D9C}"/>
              </a:ext>
            </a:extLst>
          </p:cNvPr>
          <p:cNvSpPr>
            <a:spLocks noGrp="1"/>
          </p:cNvSpPr>
          <p:nvPr>
            <p:ph idx="1"/>
          </p:nvPr>
        </p:nvSpPr>
        <p:spPr>
          <a:xfrm>
            <a:off x="1097280" y="1845734"/>
            <a:ext cx="4776395" cy="4023360"/>
          </a:xfrm>
        </p:spPr>
        <p:txBody>
          <a:bodyPr>
            <a:normAutofit fontScale="92500"/>
          </a:bodyPr>
          <a:lstStyle/>
          <a:p>
            <a:r>
              <a:rPr lang="nl-NL" b="0" i="0" dirty="0">
                <a:solidFill>
                  <a:srgbClr val="03031A"/>
                </a:solidFill>
                <a:effectLst/>
                <a:latin typeface="Calibri" panose="020F0502020204030204" pitchFamily="34" charset="0"/>
                <a:cs typeface="Calibri" panose="020F0502020204030204" pitchFamily="34" charset="0"/>
              </a:rPr>
              <a:t>Ritueel:</a:t>
            </a:r>
          </a:p>
          <a:p>
            <a:endParaRPr lang="nl-NL" dirty="0">
              <a:solidFill>
                <a:srgbClr val="03031A"/>
              </a:solidFill>
              <a:latin typeface="Calibri" panose="020F0502020204030204" pitchFamily="34" charset="0"/>
              <a:cs typeface="Calibri" panose="020F0502020204030204" pitchFamily="34" charset="0"/>
            </a:endParaRPr>
          </a:p>
          <a:p>
            <a:r>
              <a:rPr lang="nl-NL" b="0" i="0" dirty="0">
                <a:solidFill>
                  <a:srgbClr val="03031A"/>
                </a:solidFill>
                <a:effectLst/>
                <a:latin typeface="Calibri" panose="020F0502020204030204" pitchFamily="34" charset="0"/>
                <a:cs typeface="Calibri" panose="020F0502020204030204" pitchFamily="34" charset="0"/>
              </a:rPr>
              <a:t>Jezus wil een lichtje zijn voor al wie bang is … Op een kaars wordt de Jezusfiguur getekend. Wanneer de kinderen bang zijn wordt de kaars aangestoken: </a:t>
            </a:r>
            <a:r>
              <a:rPr lang="nl-NL" b="0" i="1" dirty="0">
                <a:solidFill>
                  <a:srgbClr val="03031A"/>
                </a:solidFill>
                <a:effectLst/>
                <a:latin typeface="Calibri" panose="020F0502020204030204" pitchFamily="34" charset="0"/>
                <a:cs typeface="Calibri" panose="020F0502020204030204" pitchFamily="34" charset="0"/>
              </a:rPr>
              <a:t>‘Je bent niet alleen met je bang-zijn en verdriet, er is Jezus die jou ziet!’</a:t>
            </a:r>
            <a:endParaRPr lang="nl-BE" i="1" dirty="0">
              <a:latin typeface="Calibri" panose="020F0502020204030204" pitchFamily="34" charset="0"/>
              <a:cs typeface="Calibri" panose="020F0502020204030204" pitchFamily="34" charset="0"/>
            </a:endParaRPr>
          </a:p>
        </p:txBody>
      </p:sp>
      <p:pic>
        <p:nvPicPr>
          <p:cNvPr id="4" name="Picture 4" descr="Afbeeldingsresultaat voor godsdiensthoekje in de klas: ">
            <a:extLst>
              <a:ext uri="{FF2B5EF4-FFF2-40B4-BE49-F238E27FC236}">
                <a16:creationId xmlns:a16="http://schemas.microsoft.com/office/drawing/2014/main" id="{A5F2746F-818D-BC7D-9AE1-0D7B567F5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2830" y="1737360"/>
            <a:ext cx="2584357" cy="4577380"/>
          </a:xfrm>
          <a:prstGeom prst="rect">
            <a:avLst/>
          </a:prstGeom>
          <a:noFill/>
          <a:ln w="571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636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C8BD49B-8F1E-391B-B6F3-9911C385C8D4}"/>
              </a:ext>
            </a:extLst>
          </p:cNvPr>
          <p:cNvPicPr>
            <a:picLocks noChangeAspect="1"/>
          </p:cNvPicPr>
          <p:nvPr/>
        </p:nvPicPr>
        <p:blipFill rotWithShape="1">
          <a:blip r:embed="rId2"/>
          <a:srcRect l="18353" t="62588" r="66206" b="17098"/>
          <a:stretch/>
        </p:blipFill>
        <p:spPr>
          <a:xfrm>
            <a:off x="3687090" y="2140454"/>
            <a:ext cx="1882588" cy="1393116"/>
          </a:xfrm>
          <a:prstGeom prst="rect">
            <a:avLst/>
          </a:prstGeom>
        </p:spPr>
      </p:pic>
      <p:pic>
        <p:nvPicPr>
          <p:cNvPr id="9" name="Afbeelding 8">
            <a:extLst>
              <a:ext uri="{FF2B5EF4-FFF2-40B4-BE49-F238E27FC236}">
                <a16:creationId xmlns:a16="http://schemas.microsoft.com/office/drawing/2014/main" id="{E6C0112E-DB21-8856-4332-AEB6B0978685}"/>
              </a:ext>
            </a:extLst>
          </p:cNvPr>
          <p:cNvPicPr>
            <a:picLocks noChangeAspect="1"/>
          </p:cNvPicPr>
          <p:nvPr/>
        </p:nvPicPr>
        <p:blipFill rotWithShape="1">
          <a:blip r:embed="rId3"/>
          <a:srcRect l="66206" t="25333" r="18353" b="56549"/>
          <a:stretch/>
        </p:blipFill>
        <p:spPr>
          <a:xfrm>
            <a:off x="8832345" y="390776"/>
            <a:ext cx="3006445" cy="1984255"/>
          </a:xfrm>
          <a:prstGeom prst="rect">
            <a:avLst/>
          </a:prstGeom>
        </p:spPr>
      </p:pic>
      <p:pic>
        <p:nvPicPr>
          <p:cNvPr id="11" name="Afbeelding 10">
            <a:extLst>
              <a:ext uri="{FF2B5EF4-FFF2-40B4-BE49-F238E27FC236}">
                <a16:creationId xmlns:a16="http://schemas.microsoft.com/office/drawing/2014/main" id="{C6894A4D-B132-F1CF-1BD3-582B78DCE6F8}"/>
              </a:ext>
            </a:extLst>
          </p:cNvPr>
          <p:cNvPicPr>
            <a:picLocks noChangeAspect="1"/>
          </p:cNvPicPr>
          <p:nvPr/>
        </p:nvPicPr>
        <p:blipFill rotWithShape="1">
          <a:blip r:embed="rId4"/>
          <a:srcRect l="66206" t="11764" r="19265" b="57804"/>
          <a:stretch/>
        </p:blipFill>
        <p:spPr>
          <a:xfrm>
            <a:off x="6414311" y="2420153"/>
            <a:ext cx="2575497" cy="3034292"/>
          </a:xfrm>
          <a:prstGeom prst="rect">
            <a:avLst/>
          </a:prstGeom>
        </p:spPr>
      </p:pic>
      <p:pic>
        <p:nvPicPr>
          <p:cNvPr id="13" name="Afbeelding 12">
            <a:extLst>
              <a:ext uri="{FF2B5EF4-FFF2-40B4-BE49-F238E27FC236}">
                <a16:creationId xmlns:a16="http://schemas.microsoft.com/office/drawing/2014/main" id="{4FF60DE1-6CFA-99E5-6109-CE185C9D509A}"/>
              </a:ext>
            </a:extLst>
          </p:cNvPr>
          <p:cNvPicPr>
            <a:picLocks noChangeAspect="1"/>
          </p:cNvPicPr>
          <p:nvPr/>
        </p:nvPicPr>
        <p:blipFill rotWithShape="1">
          <a:blip r:embed="rId5"/>
          <a:srcRect l="34559" t="28863" r="50000" b="34846"/>
          <a:stretch/>
        </p:blipFill>
        <p:spPr>
          <a:xfrm>
            <a:off x="424423" y="2018583"/>
            <a:ext cx="2295147" cy="3034291"/>
          </a:xfrm>
          <a:prstGeom prst="rect">
            <a:avLst/>
          </a:prstGeom>
        </p:spPr>
      </p:pic>
      <p:pic>
        <p:nvPicPr>
          <p:cNvPr id="15" name="Afbeelding 14">
            <a:extLst>
              <a:ext uri="{FF2B5EF4-FFF2-40B4-BE49-F238E27FC236}">
                <a16:creationId xmlns:a16="http://schemas.microsoft.com/office/drawing/2014/main" id="{E8268F20-57A4-8061-C4C7-B687DB79B60F}"/>
              </a:ext>
            </a:extLst>
          </p:cNvPr>
          <p:cNvPicPr>
            <a:picLocks noChangeAspect="1"/>
          </p:cNvPicPr>
          <p:nvPr/>
        </p:nvPicPr>
        <p:blipFill rotWithShape="1">
          <a:blip r:embed="rId6"/>
          <a:srcRect l="18353" t="30431" r="66206" b="49255"/>
          <a:stretch/>
        </p:blipFill>
        <p:spPr>
          <a:xfrm>
            <a:off x="5304410" y="128615"/>
            <a:ext cx="1882589" cy="1393116"/>
          </a:xfrm>
          <a:prstGeom prst="rect">
            <a:avLst/>
          </a:prstGeom>
        </p:spPr>
      </p:pic>
      <p:pic>
        <p:nvPicPr>
          <p:cNvPr id="17" name="Afbeelding 16">
            <a:extLst>
              <a:ext uri="{FF2B5EF4-FFF2-40B4-BE49-F238E27FC236}">
                <a16:creationId xmlns:a16="http://schemas.microsoft.com/office/drawing/2014/main" id="{9AFC4E1E-789E-33B1-8106-7428BBE9160A}"/>
              </a:ext>
            </a:extLst>
          </p:cNvPr>
          <p:cNvPicPr>
            <a:picLocks noChangeAspect="1"/>
          </p:cNvPicPr>
          <p:nvPr/>
        </p:nvPicPr>
        <p:blipFill rotWithShape="1">
          <a:blip r:embed="rId6"/>
          <a:srcRect l="3000" t="53816" r="83324" b="22823"/>
          <a:stretch/>
        </p:blipFill>
        <p:spPr>
          <a:xfrm>
            <a:off x="3782275" y="4185360"/>
            <a:ext cx="1667435" cy="1602092"/>
          </a:xfrm>
          <a:prstGeom prst="rect">
            <a:avLst/>
          </a:prstGeom>
        </p:spPr>
      </p:pic>
      <p:pic>
        <p:nvPicPr>
          <p:cNvPr id="19" name="Afbeelding 18">
            <a:extLst>
              <a:ext uri="{FF2B5EF4-FFF2-40B4-BE49-F238E27FC236}">
                <a16:creationId xmlns:a16="http://schemas.microsoft.com/office/drawing/2014/main" id="{96A7DC93-F99F-DF28-374D-EB2E22F0EE8D}"/>
              </a:ext>
            </a:extLst>
          </p:cNvPr>
          <p:cNvPicPr>
            <a:picLocks noChangeAspect="1"/>
          </p:cNvPicPr>
          <p:nvPr/>
        </p:nvPicPr>
        <p:blipFill rotWithShape="1">
          <a:blip r:embed="rId7"/>
          <a:srcRect l="18353" t="36706" r="65559" b="50000"/>
          <a:stretch/>
        </p:blipFill>
        <p:spPr>
          <a:xfrm>
            <a:off x="9806098" y="4189870"/>
            <a:ext cx="1961479" cy="911712"/>
          </a:xfrm>
          <a:prstGeom prst="rect">
            <a:avLst/>
          </a:prstGeom>
        </p:spPr>
      </p:pic>
      <p:sp>
        <p:nvSpPr>
          <p:cNvPr id="20" name="Titel 1">
            <a:extLst>
              <a:ext uri="{FF2B5EF4-FFF2-40B4-BE49-F238E27FC236}">
                <a16:creationId xmlns:a16="http://schemas.microsoft.com/office/drawing/2014/main" id="{159617B5-03DC-E300-DC37-1E1247141C62}"/>
              </a:ext>
            </a:extLst>
          </p:cNvPr>
          <p:cNvSpPr>
            <a:spLocks noGrp="1"/>
          </p:cNvSpPr>
          <p:nvPr>
            <p:ph type="title"/>
          </p:nvPr>
        </p:nvSpPr>
        <p:spPr>
          <a:xfrm>
            <a:off x="1096963" y="287338"/>
            <a:ext cx="10058400" cy="1449387"/>
          </a:xfrm>
        </p:spPr>
        <p:txBody>
          <a:bodyPr/>
          <a:lstStyle/>
          <a:p>
            <a:r>
              <a:rPr lang="nl-NL" dirty="0"/>
              <a:t>OA: Verkeer </a:t>
            </a:r>
            <a:endParaRPr lang="nl-BE" dirty="0"/>
          </a:p>
        </p:txBody>
      </p:sp>
      <p:sp>
        <p:nvSpPr>
          <p:cNvPr id="21" name="Tekstvak 20">
            <a:extLst>
              <a:ext uri="{FF2B5EF4-FFF2-40B4-BE49-F238E27FC236}">
                <a16:creationId xmlns:a16="http://schemas.microsoft.com/office/drawing/2014/main" id="{5361A3A1-87E3-FF7F-E187-AB6214D9F7A6}"/>
              </a:ext>
            </a:extLst>
          </p:cNvPr>
          <p:cNvSpPr txBox="1"/>
          <p:nvPr/>
        </p:nvSpPr>
        <p:spPr>
          <a:xfrm>
            <a:off x="708448" y="5040215"/>
            <a:ext cx="3302598" cy="338554"/>
          </a:xfrm>
          <a:prstGeom prst="rect">
            <a:avLst/>
          </a:prstGeom>
          <a:noFill/>
        </p:spPr>
        <p:txBody>
          <a:bodyPr wrap="square" rtlCol="0">
            <a:spAutoFit/>
          </a:bodyPr>
          <a:lstStyle/>
          <a:p>
            <a:r>
              <a:rPr lang="nl-NL" sz="1600" dirty="0"/>
              <a:t>versje</a:t>
            </a:r>
            <a:endParaRPr lang="nl-BE" sz="1600" dirty="0"/>
          </a:p>
        </p:txBody>
      </p:sp>
      <p:sp>
        <p:nvSpPr>
          <p:cNvPr id="22" name="Tekstvak 21">
            <a:extLst>
              <a:ext uri="{FF2B5EF4-FFF2-40B4-BE49-F238E27FC236}">
                <a16:creationId xmlns:a16="http://schemas.microsoft.com/office/drawing/2014/main" id="{DBB42C71-2803-DD01-A52D-9427D50406AB}"/>
              </a:ext>
            </a:extLst>
          </p:cNvPr>
          <p:cNvSpPr txBox="1"/>
          <p:nvPr/>
        </p:nvSpPr>
        <p:spPr>
          <a:xfrm>
            <a:off x="3319726" y="3520911"/>
            <a:ext cx="3302598" cy="338554"/>
          </a:xfrm>
          <a:prstGeom prst="rect">
            <a:avLst/>
          </a:prstGeom>
          <a:noFill/>
        </p:spPr>
        <p:txBody>
          <a:bodyPr wrap="square" rtlCol="0">
            <a:spAutoFit/>
          </a:bodyPr>
          <a:lstStyle/>
          <a:p>
            <a:r>
              <a:rPr lang="nl-NL" sz="1600" dirty="0"/>
              <a:t>vormherkenning verkeersborden</a:t>
            </a:r>
            <a:endParaRPr lang="nl-BE" sz="1600" dirty="0"/>
          </a:p>
        </p:txBody>
      </p:sp>
      <p:sp>
        <p:nvSpPr>
          <p:cNvPr id="23" name="Tekstvak 22">
            <a:extLst>
              <a:ext uri="{FF2B5EF4-FFF2-40B4-BE49-F238E27FC236}">
                <a16:creationId xmlns:a16="http://schemas.microsoft.com/office/drawing/2014/main" id="{58ACA3FB-BE78-4D94-B001-3B6DF26B965F}"/>
              </a:ext>
            </a:extLst>
          </p:cNvPr>
          <p:cNvSpPr txBox="1"/>
          <p:nvPr/>
        </p:nvSpPr>
        <p:spPr>
          <a:xfrm>
            <a:off x="3918379" y="5775597"/>
            <a:ext cx="3302598" cy="338554"/>
          </a:xfrm>
          <a:prstGeom prst="rect">
            <a:avLst/>
          </a:prstGeom>
          <a:noFill/>
        </p:spPr>
        <p:txBody>
          <a:bodyPr wrap="square" rtlCol="0">
            <a:spAutoFit/>
          </a:bodyPr>
          <a:lstStyle/>
          <a:p>
            <a:r>
              <a:rPr lang="nl-NL" sz="1600" dirty="0"/>
              <a:t>muzisch werken</a:t>
            </a:r>
            <a:endParaRPr lang="nl-BE" sz="1600" dirty="0"/>
          </a:p>
        </p:txBody>
      </p:sp>
      <p:sp>
        <p:nvSpPr>
          <p:cNvPr id="24" name="Tekstvak 23">
            <a:extLst>
              <a:ext uri="{FF2B5EF4-FFF2-40B4-BE49-F238E27FC236}">
                <a16:creationId xmlns:a16="http://schemas.microsoft.com/office/drawing/2014/main" id="{7DA9BD6E-34A2-EAD0-F8E6-C18E88E257CE}"/>
              </a:ext>
            </a:extLst>
          </p:cNvPr>
          <p:cNvSpPr txBox="1"/>
          <p:nvPr/>
        </p:nvSpPr>
        <p:spPr>
          <a:xfrm>
            <a:off x="5868583" y="1405074"/>
            <a:ext cx="3302598" cy="338554"/>
          </a:xfrm>
          <a:prstGeom prst="rect">
            <a:avLst/>
          </a:prstGeom>
          <a:noFill/>
        </p:spPr>
        <p:txBody>
          <a:bodyPr wrap="square" rtlCol="0">
            <a:spAutoFit/>
          </a:bodyPr>
          <a:lstStyle/>
          <a:p>
            <a:r>
              <a:rPr lang="nl-NL" sz="1600" dirty="0"/>
              <a:t>techniek</a:t>
            </a:r>
            <a:endParaRPr lang="nl-BE" sz="1600" dirty="0"/>
          </a:p>
        </p:txBody>
      </p:sp>
      <p:sp>
        <p:nvSpPr>
          <p:cNvPr id="25" name="Tekstvak 24">
            <a:extLst>
              <a:ext uri="{FF2B5EF4-FFF2-40B4-BE49-F238E27FC236}">
                <a16:creationId xmlns:a16="http://schemas.microsoft.com/office/drawing/2014/main" id="{251E4B6F-8DD2-6F74-7D85-06DA45DB2CED}"/>
              </a:ext>
            </a:extLst>
          </p:cNvPr>
          <p:cNvSpPr txBox="1"/>
          <p:nvPr/>
        </p:nvSpPr>
        <p:spPr>
          <a:xfrm>
            <a:off x="7032969" y="5512719"/>
            <a:ext cx="3302598" cy="338554"/>
          </a:xfrm>
          <a:prstGeom prst="rect">
            <a:avLst/>
          </a:prstGeom>
          <a:noFill/>
        </p:spPr>
        <p:txBody>
          <a:bodyPr wrap="square" rtlCol="0">
            <a:spAutoFit/>
          </a:bodyPr>
          <a:lstStyle/>
          <a:p>
            <a:r>
              <a:rPr lang="nl-NL" sz="1600" dirty="0"/>
              <a:t>rollenspel</a:t>
            </a:r>
            <a:endParaRPr lang="nl-BE" sz="1600" dirty="0"/>
          </a:p>
        </p:txBody>
      </p:sp>
      <p:sp>
        <p:nvSpPr>
          <p:cNvPr id="26" name="Tekstvak 25">
            <a:extLst>
              <a:ext uri="{FF2B5EF4-FFF2-40B4-BE49-F238E27FC236}">
                <a16:creationId xmlns:a16="http://schemas.microsoft.com/office/drawing/2014/main" id="{C1A7D443-D443-4B01-0815-B570E4FD12FD}"/>
              </a:ext>
            </a:extLst>
          </p:cNvPr>
          <p:cNvSpPr txBox="1"/>
          <p:nvPr/>
        </p:nvSpPr>
        <p:spPr>
          <a:xfrm>
            <a:off x="9954409" y="5063741"/>
            <a:ext cx="3302598" cy="338554"/>
          </a:xfrm>
          <a:prstGeom prst="rect">
            <a:avLst/>
          </a:prstGeom>
          <a:noFill/>
        </p:spPr>
        <p:txBody>
          <a:bodyPr wrap="square" rtlCol="0">
            <a:spAutoFit/>
          </a:bodyPr>
          <a:lstStyle/>
          <a:p>
            <a:r>
              <a:rPr lang="nl-NL" sz="1600" dirty="0"/>
              <a:t>letterherkenning</a:t>
            </a:r>
            <a:endParaRPr lang="nl-BE" sz="1600" dirty="0"/>
          </a:p>
        </p:txBody>
      </p:sp>
      <p:sp>
        <p:nvSpPr>
          <p:cNvPr id="27" name="Tekstvak 26">
            <a:extLst>
              <a:ext uri="{FF2B5EF4-FFF2-40B4-BE49-F238E27FC236}">
                <a16:creationId xmlns:a16="http://schemas.microsoft.com/office/drawing/2014/main" id="{052F0C4E-61A9-59BF-926B-5A346C2FDCD3}"/>
              </a:ext>
            </a:extLst>
          </p:cNvPr>
          <p:cNvSpPr txBox="1"/>
          <p:nvPr/>
        </p:nvSpPr>
        <p:spPr>
          <a:xfrm>
            <a:off x="9504064" y="2351325"/>
            <a:ext cx="3302598" cy="338554"/>
          </a:xfrm>
          <a:prstGeom prst="rect">
            <a:avLst/>
          </a:prstGeom>
          <a:noFill/>
        </p:spPr>
        <p:txBody>
          <a:bodyPr wrap="square" rtlCol="0">
            <a:spAutoFit/>
          </a:bodyPr>
          <a:lstStyle/>
          <a:p>
            <a:r>
              <a:rPr lang="nl-NL" sz="1600" dirty="0"/>
              <a:t>aanvankelijk lezen</a:t>
            </a:r>
            <a:endParaRPr lang="nl-BE" sz="1600" dirty="0"/>
          </a:p>
        </p:txBody>
      </p:sp>
    </p:spTree>
    <p:extLst>
      <p:ext uri="{BB962C8B-B14F-4D97-AF65-F5344CB8AC3E}">
        <p14:creationId xmlns:p14="http://schemas.microsoft.com/office/powerpoint/2010/main" val="3586251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8FD94-295B-5E12-8522-ED3E7D00E523}"/>
              </a:ext>
            </a:extLst>
          </p:cNvPr>
          <p:cNvSpPr>
            <a:spLocks noGrp="1"/>
          </p:cNvSpPr>
          <p:nvPr>
            <p:ph type="title"/>
          </p:nvPr>
        </p:nvSpPr>
        <p:spPr/>
        <p:txBody>
          <a:bodyPr/>
          <a:lstStyle/>
          <a:p>
            <a:r>
              <a:rPr lang="nl-NL" dirty="0"/>
              <a:t>OA: Verkeer</a:t>
            </a:r>
            <a:endParaRPr lang="nl-BE" dirty="0"/>
          </a:p>
        </p:txBody>
      </p:sp>
      <p:sp>
        <p:nvSpPr>
          <p:cNvPr id="3" name="Tijdelijke aanduiding voor inhoud 2">
            <a:extLst>
              <a:ext uri="{FF2B5EF4-FFF2-40B4-BE49-F238E27FC236}">
                <a16:creationId xmlns:a16="http://schemas.microsoft.com/office/drawing/2014/main" id="{FBEBA484-D4C4-23A6-3557-BEAD681E8BF8}"/>
              </a:ext>
            </a:extLst>
          </p:cNvPr>
          <p:cNvSpPr>
            <a:spLocks noGrp="1"/>
          </p:cNvSpPr>
          <p:nvPr>
            <p:ph idx="1"/>
          </p:nvPr>
        </p:nvSpPr>
        <p:spPr>
          <a:xfrm>
            <a:off x="1097280" y="1845734"/>
            <a:ext cx="5755341" cy="4023360"/>
          </a:xfrm>
        </p:spPr>
        <p:txBody>
          <a:bodyPr/>
          <a:lstStyle/>
          <a:p>
            <a:r>
              <a:rPr lang="nl-NL" dirty="0">
                <a:solidFill>
                  <a:schemeClr val="tx1"/>
                </a:solidFill>
              </a:rPr>
              <a:t>Wat is belangrijk in het verkeer? Welke menselijke ervaring speelt hier?</a:t>
            </a:r>
          </a:p>
          <a:p>
            <a:endParaRPr lang="nl-NL" dirty="0">
              <a:solidFill>
                <a:schemeClr val="tx1"/>
              </a:solidFill>
            </a:endParaRPr>
          </a:p>
          <a:p>
            <a:r>
              <a:rPr lang="nl-NL" dirty="0">
                <a:solidFill>
                  <a:schemeClr val="tx1"/>
                </a:solidFill>
              </a:rPr>
              <a:t>=&gt; Je veilig willen voelen. Gezien worden … =&gt; is ook voor jou als mens belangrijk</a:t>
            </a:r>
            <a:endParaRPr lang="nl-BE" dirty="0">
              <a:solidFill>
                <a:schemeClr val="tx1"/>
              </a:solidFill>
            </a:endParaRPr>
          </a:p>
        </p:txBody>
      </p:sp>
      <p:pic>
        <p:nvPicPr>
          <p:cNvPr id="4" name="Afbeelding 3">
            <a:extLst>
              <a:ext uri="{FF2B5EF4-FFF2-40B4-BE49-F238E27FC236}">
                <a16:creationId xmlns:a16="http://schemas.microsoft.com/office/drawing/2014/main" id="{4B387770-8734-1D4C-03FC-DA0486875EA0}"/>
              </a:ext>
            </a:extLst>
          </p:cNvPr>
          <p:cNvPicPr>
            <a:picLocks noChangeAspect="1"/>
          </p:cNvPicPr>
          <p:nvPr/>
        </p:nvPicPr>
        <p:blipFill rotWithShape="1">
          <a:blip r:embed="rId2"/>
          <a:srcRect l="34588" t="18510" r="49971" b="46353"/>
          <a:stretch/>
        </p:blipFill>
        <p:spPr>
          <a:xfrm>
            <a:off x="7528238" y="286603"/>
            <a:ext cx="4507776" cy="5769952"/>
          </a:xfrm>
          <a:prstGeom prst="rect">
            <a:avLst/>
          </a:prstGeom>
        </p:spPr>
      </p:pic>
    </p:spTree>
    <p:extLst>
      <p:ext uri="{BB962C8B-B14F-4D97-AF65-F5344CB8AC3E}">
        <p14:creationId xmlns:p14="http://schemas.microsoft.com/office/powerpoint/2010/main" val="3012560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8FD94-295B-5E12-8522-ED3E7D00E523}"/>
              </a:ext>
            </a:extLst>
          </p:cNvPr>
          <p:cNvSpPr>
            <a:spLocks noGrp="1"/>
          </p:cNvSpPr>
          <p:nvPr>
            <p:ph type="title"/>
          </p:nvPr>
        </p:nvSpPr>
        <p:spPr/>
        <p:txBody>
          <a:bodyPr/>
          <a:lstStyle/>
          <a:p>
            <a:r>
              <a:rPr lang="nl-NL" dirty="0"/>
              <a:t>OA: Verkeer</a:t>
            </a:r>
            <a:endParaRPr lang="nl-BE" dirty="0"/>
          </a:p>
        </p:txBody>
      </p:sp>
      <p:sp>
        <p:nvSpPr>
          <p:cNvPr id="3" name="Tijdelijke aanduiding voor inhoud 2">
            <a:extLst>
              <a:ext uri="{FF2B5EF4-FFF2-40B4-BE49-F238E27FC236}">
                <a16:creationId xmlns:a16="http://schemas.microsoft.com/office/drawing/2014/main" id="{FBEBA484-D4C4-23A6-3557-BEAD681E8BF8}"/>
              </a:ext>
            </a:extLst>
          </p:cNvPr>
          <p:cNvSpPr>
            <a:spLocks noGrp="1"/>
          </p:cNvSpPr>
          <p:nvPr>
            <p:ph idx="1"/>
          </p:nvPr>
        </p:nvSpPr>
        <p:spPr>
          <a:xfrm>
            <a:off x="1097280" y="1845734"/>
            <a:ext cx="5755341" cy="4023360"/>
          </a:xfrm>
        </p:spPr>
        <p:txBody>
          <a:bodyPr>
            <a:normAutofit fontScale="85000" lnSpcReduction="20000"/>
          </a:bodyPr>
          <a:lstStyle/>
          <a:p>
            <a:r>
              <a:rPr lang="nl-NL" dirty="0">
                <a:solidFill>
                  <a:schemeClr val="tx1"/>
                </a:solidFill>
              </a:rPr>
              <a:t>Geloofsverhaal: Jezus ziet mensen die niemand anders ziet. Doorheen het BC worden een paar prenten besproken waarop Jezus iemand ‘ziet’. De prenten kunnen met een </a:t>
            </a:r>
            <a:r>
              <a:rPr lang="nl-NL" dirty="0" err="1">
                <a:solidFill>
                  <a:schemeClr val="tx1"/>
                </a:solidFill>
              </a:rPr>
              <a:t>fluo</a:t>
            </a:r>
            <a:r>
              <a:rPr lang="nl-NL" dirty="0">
                <a:solidFill>
                  <a:schemeClr val="tx1"/>
                </a:solidFill>
              </a:rPr>
              <a:t> lintje in de godsdiensthoek komen.</a:t>
            </a:r>
          </a:p>
          <a:p>
            <a:endParaRPr lang="nl-NL" dirty="0">
              <a:solidFill>
                <a:schemeClr val="tx1"/>
              </a:solidFill>
            </a:endParaRPr>
          </a:p>
          <a:p>
            <a:r>
              <a:rPr lang="nl-NL" dirty="0">
                <a:solidFill>
                  <a:schemeClr val="tx1"/>
                </a:solidFill>
              </a:rPr>
              <a:t>Ritueel: De kinderen krijgen bij het binnenkomen in de kring een </a:t>
            </a:r>
            <a:r>
              <a:rPr lang="nl-NL" dirty="0" err="1">
                <a:solidFill>
                  <a:schemeClr val="tx1"/>
                </a:solidFill>
              </a:rPr>
              <a:t>fluo</a:t>
            </a:r>
            <a:r>
              <a:rPr lang="nl-NL" dirty="0">
                <a:solidFill>
                  <a:schemeClr val="tx1"/>
                </a:solidFill>
              </a:rPr>
              <a:t> lintje en een knuffel van de Jezuspop (Ik zie jou). </a:t>
            </a:r>
          </a:p>
          <a:p>
            <a:endParaRPr lang="nl-NL" dirty="0">
              <a:solidFill>
                <a:schemeClr val="tx1"/>
              </a:solidFill>
            </a:endParaRPr>
          </a:p>
          <a:p>
            <a:r>
              <a:rPr lang="nl-NL" dirty="0">
                <a:solidFill>
                  <a:schemeClr val="tx1"/>
                </a:solidFill>
              </a:rPr>
              <a:t>Ervaringen: kringgesprek ‘Wie ziet mij?’</a:t>
            </a:r>
            <a:endParaRPr lang="nl-BE" dirty="0">
              <a:solidFill>
                <a:schemeClr val="tx1"/>
              </a:solidFill>
            </a:endParaRPr>
          </a:p>
        </p:txBody>
      </p:sp>
      <p:pic>
        <p:nvPicPr>
          <p:cNvPr id="2050" name="Picture 2" descr="Van In Tuin van Heden.nu 1 – Mag ik zijn wie ik ben? 5 5">
            <a:extLst>
              <a:ext uri="{FF2B5EF4-FFF2-40B4-BE49-F238E27FC236}">
                <a16:creationId xmlns:a16="http://schemas.microsoft.com/office/drawing/2014/main" id="{2024D843-A374-ED57-8D55-05D5F64E8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5980" y="2057189"/>
            <a:ext cx="4038996" cy="286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401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D13C5-8231-007F-32FD-836EEF080FB1}"/>
              </a:ext>
            </a:extLst>
          </p:cNvPr>
          <p:cNvSpPr>
            <a:spLocks noGrp="1"/>
          </p:cNvSpPr>
          <p:nvPr>
            <p:ph type="title"/>
          </p:nvPr>
        </p:nvSpPr>
        <p:spPr/>
        <p:txBody>
          <a:bodyPr/>
          <a:lstStyle/>
          <a:p>
            <a:r>
              <a:rPr lang="nl-NL" dirty="0"/>
              <a:t>OA Paraplu’s</a:t>
            </a:r>
            <a:endParaRPr lang="nl-BE" dirty="0"/>
          </a:p>
        </p:txBody>
      </p:sp>
      <p:sp>
        <p:nvSpPr>
          <p:cNvPr id="16" name="Tekstvak 15">
            <a:extLst>
              <a:ext uri="{FF2B5EF4-FFF2-40B4-BE49-F238E27FC236}">
                <a16:creationId xmlns:a16="http://schemas.microsoft.com/office/drawing/2014/main" id="{168C527D-B2FF-2A1D-4D54-FBEA1602C571}"/>
              </a:ext>
            </a:extLst>
          </p:cNvPr>
          <p:cNvSpPr txBox="1"/>
          <p:nvPr/>
        </p:nvSpPr>
        <p:spPr>
          <a:xfrm>
            <a:off x="4701849" y="2874415"/>
            <a:ext cx="2839262" cy="338554"/>
          </a:xfrm>
          <a:prstGeom prst="rect">
            <a:avLst/>
          </a:prstGeom>
          <a:noFill/>
        </p:spPr>
        <p:txBody>
          <a:bodyPr wrap="square" rtlCol="0">
            <a:spAutoFit/>
          </a:bodyPr>
          <a:lstStyle/>
          <a:p>
            <a:r>
              <a:rPr lang="nl-NL" sz="1600" dirty="0"/>
              <a:t>regengeluiden: snel - langzaam</a:t>
            </a:r>
            <a:endParaRPr lang="nl-BE" sz="1600" dirty="0"/>
          </a:p>
        </p:txBody>
      </p:sp>
      <p:sp>
        <p:nvSpPr>
          <p:cNvPr id="17" name="Tekstvak 16">
            <a:extLst>
              <a:ext uri="{FF2B5EF4-FFF2-40B4-BE49-F238E27FC236}">
                <a16:creationId xmlns:a16="http://schemas.microsoft.com/office/drawing/2014/main" id="{D3FFFB21-5DAD-FBB3-5CF7-71D6183BE361}"/>
              </a:ext>
            </a:extLst>
          </p:cNvPr>
          <p:cNvSpPr txBox="1"/>
          <p:nvPr/>
        </p:nvSpPr>
        <p:spPr>
          <a:xfrm>
            <a:off x="8293557" y="2318585"/>
            <a:ext cx="2086985" cy="338554"/>
          </a:xfrm>
          <a:prstGeom prst="rect">
            <a:avLst/>
          </a:prstGeom>
          <a:noFill/>
        </p:spPr>
        <p:txBody>
          <a:bodyPr wrap="square" rtlCol="0">
            <a:spAutoFit/>
          </a:bodyPr>
          <a:lstStyle/>
          <a:p>
            <a:r>
              <a:rPr lang="nl-NL" sz="1600" dirty="0"/>
              <a:t>parapludans</a:t>
            </a:r>
            <a:endParaRPr lang="nl-BE" sz="1600" dirty="0"/>
          </a:p>
        </p:txBody>
      </p:sp>
      <p:sp>
        <p:nvSpPr>
          <p:cNvPr id="18" name="Tekstvak 17">
            <a:extLst>
              <a:ext uri="{FF2B5EF4-FFF2-40B4-BE49-F238E27FC236}">
                <a16:creationId xmlns:a16="http://schemas.microsoft.com/office/drawing/2014/main" id="{11667F95-A09C-C55F-0120-6E8202C02CF0}"/>
              </a:ext>
            </a:extLst>
          </p:cNvPr>
          <p:cNvSpPr txBox="1"/>
          <p:nvPr/>
        </p:nvSpPr>
        <p:spPr>
          <a:xfrm>
            <a:off x="10114064" y="5605923"/>
            <a:ext cx="2086985" cy="338554"/>
          </a:xfrm>
          <a:prstGeom prst="rect">
            <a:avLst/>
          </a:prstGeom>
          <a:noFill/>
        </p:spPr>
        <p:txBody>
          <a:bodyPr wrap="square" rtlCol="0">
            <a:spAutoFit/>
          </a:bodyPr>
          <a:lstStyle/>
          <a:p>
            <a:r>
              <a:rPr lang="nl-NL" sz="1600" dirty="0"/>
              <a:t>regenmeter maken</a:t>
            </a:r>
            <a:endParaRPr lang="nl-BE" sz="1600" dirty="0"/>
          </a:p>
        </p:txBody>
      </p:sp>
      <p:sp>
        <p:nvSpPr>
          <p:cNvPr id="19" name="Tekstvak 18">
            <a:extLst>
              <a:ext uri="{FF2B5EF4-FFF2-40B4-BE49-F238E27FC236}">
                <a16:creationId xmlns:a16="http://schemas.microsoft.com/office/drawing/2014/main" id="{F9FFBAFA-1ADA-EF25-3128-23398D32A478}"/>
              </a:ext>
            </a:extLst>
          </p:cNvPr>
          <p:cNvSpPr txBox="1"/>
          <p:nvPr/>
        </p:nvSpPr>
        <p:spPr>
          <a:xfrm>
            <a:off x="6601803" y="5711902"/>
            <a:ext cx="3302598" cy="338554"/>
          </a:xfrm>
          <a:prstGeom prst="rect">
            <a:avLst/>
          </a:prstGeom>
          <a:noFill/>
        </p:spPr>
        <p:txBody>
          <a:bodyPr wrap="square" rtlCol="0">
            <a:spAutoFit/>
          </a:bodyPr>
          <a:lstStyle/>
          <a:p>
            <a:r>
              <a:rPr lang="nl-NL" sz="1600" dirty="0"/>
              <a:t>voorbereidend schrijven</a:t>
            </a:r>
            <a:endParaRPr lang="nl-BE" sz="1600" dirty="0"/>
          </a:p>
        </p:txBody>
      </p:sp>
      <p:sp>
        <p:nvSpPr>
          <p:cNvPr id="20" name="Tekstvak 19">
            <a:extLst>
              <a:ext uri="{FF2B5EF4-FFF2-40B4-BE49-F238E27FC236}">
                <a16:creationId xmlns:a16="http://schemas.microsoft.com/office/drawing/2014/main" id="{D4E194F6-B3F0-9C54-E80B-D4D6CDE31472}"/>
              </a:ext>
            </a:extLst>
          </p:cNvPr>
          <p:cNvSpPr txBox="1"/>
          <p:nvPr/>
        </p:nvSpPr>
        <p:spPr>
          <a:xfrm>
            <a:off x="2666340" y="5776138"/>
            <a:ext cx="3302598" cy="338554"/>
          </a:xfrm>
          <a:prstGeom prst="rect">
            <a:avLst/>
          </a:prstGeom>
          <a:noFill/>
        </p:spPr>
        <p:txBody>
          <a:bodyPr wrap="square" rtlCol="0">
            <a:spAutoFit/>
          </a:bodyPr>
          <a:lstStyle/>
          <a:p>
            <a:r>
              <a:rPr lang="nl-NL" sz="1600" dirty="0"/>
              <a:t>regen maken</a:t>
            </a:r>
            <a:endParaRPr lang="nl-BE" sz="1600" dirty="0"/>
          </a:p>
        </p:txBody>
      </p:sp>
      <p:sp>
        <p:nvSpPr>
          <p:cNvPr id="21" name="Tekstvak 20">
            <a:extLst>
              <a:ext uri="{FF2B5EF4-FFF2-40B4-BE49-F238E27FC236}">
                <a16:creationId xmlns:a16="http://schemas.microsoft.com/office/drawing/2014/main" id="{18ECBE78-585D-0023-9C30-0C781340EEBD}"/>
              </a:ext>
            </a:extLst>
          </p:cNvPr>
          <p:cNvSpPr txBox="1"/>
          <p:nvPr/>
        </p:nvSpPr>
        <p:spPr>
          <a:xfrm>
            <a:off x="2302134" y="1840591"/>
            <a:ext cx="3302598" cy="584775"/>
          </a:xfrm>
          <a:prstGeom prst="rect">
            <a:avLst/>
          </a:prstGeom>
          <a:noFill/>
        </p:spPr>
        <p:txBody>
          <a:bodyPr wrap="square" rtlCol="0">
            <a:spAutoFit/>
          </a:bodyPr>
          <a:lstStyle/>
          <a:p>
            <a:r>
              <a:rPr lang="nl-NL" sz="1600" dirty="0"/>
              <a:t>proefje: hoe ver vallen regendruppels?</a:t>
            </a:r>
            <a:endParaRPr lang="nl-BE" sz="1600" dirty="0"/>
          </a:p>
        </p:txBody>
      </p:sp>
      <p:pic>
        <p:nvPicPr>
          <p:cNvPr id="4" name="Afbeelding 3">
            <a:extLst>
              <a:ext uri="{FF2B5EF4-FFF2-40B4-BE49-F238E27FC236}">
                <a16:creationId xmlns:a16="http://schemas.microsoft.com/office/drawing/2014/main" id="{E49BFA32-2CE8-B0E3-6DB8-009E6E667244}"/>
              </a:ext>
            </a:extLst>
          </p:cNvPr>
          <p:cNvPicPr>
            <a:picLocks noChangeAspect="1"/>
          </p:cNvPicPr>
          <p:nvPr/>
        </p:nvPicPr>
        <p:blipFill rotWithShape="1">
          <a:blip r:embed="rId2"/>
          <a:srcRect l="50000" t="38745" r="34324" b="45255"/>
          <a:stretch/>
        </p:blipFill>
        <p:spPr>
          <a:xfrm>
            <a:off x="7618483" y="751222"/>
            <a:ext cx="2730080" cy="1567364"/>
          </a:xfrm>
          <a:prstGeom prst="rect">
            <a:avLst/>
          </a:prstGeom>
        </p:spPr>
      </p:pic>
      <p:pic>
        <p:nvPicPr>
          <p:cNvPr id="8" name="Afbeelding 7">
            <a:extLst>
              <a:ext uri="{FF2B5EF4-FFF2-40B4-BE49-F238E27FC236}">
                <a16:creationId xmlns:a16="http://schemas.microsoft.com/office/drawing/2014/main" id="{1DB7507E-BAB6-DC7A-9E67-428848A3AFCD}"/>
              </a:ext>
            </a:extLst>
          </p:cNvPr>
          <p:cNvPicPr>
            <a:picLocks noChangeAspect="1"/>
          </p:cNvPicPr>
          <p:nvPr/>
        </p:nvPicPr>
        <p:blipFill rotWithShape="1">
          <a:blip r:embed="rId3"/>
          <a:srcRect l="34765" t="27922" r="50000" b="33647"/>
          <a:stretch/>
        </p:blipFill>
        <p:spPr>
          <a:xfrm>
            <a:off x="10083779" y="2538805"/>
            <a:ext cx="2115703" cy="3002011"/>
          </a:xfrm>
          <a:prstGeom prst="rect">
            <a:avLst/>
          </a:prstGeom>
        </p:spPr>
      </p:pic>
      <p:pic>
        <p:nvPicPr>
          <p:cNvPr id="12" name="Afbeelding 11">
            <a:extLst>
              <a:ext uri="{FF2B5EF4-FFF2-40B4-BE49-F238E27FC236}">
                <a16:creationId xmlns:a16="http://schemas.microsoft.com/office/drawing/2014/main" id="{3E97CAF4-2805-377D-822F-9150589C3B21}"/>
              </a:ext>
            </a:extLst>
          </p:cNvPr>
          <p:cNvPicPr>
            <a:picLocks noChangeAspect="1"/>
          </p:cNvPicPr>
          <p:nvPr/>
        </p:nvPicPr>
        <p:blipFill rotWithShape="1">
          <a:blip r:embed="rId4"/>
          <a:srcRect l="3179" t="31775" r="81380" b="30510"/>
          <a:stretch/>
        </p:blipFill>
        <p:spPr>
          <a:xfrm>
            <a:off x="353965" y="1624056"/>
            <a:ext cx="1882587" cy="2586494"/>
          </a:xfrm>
          <a:prstGeom prst="rect">
            <a:avLst/>
          </a:prstGeom>
        </p:spPr>
      </p:pic>
      <p:pic>
        <p:nvPicPr>
          <p:cNvPr id="22" name="Afbeelding 21">
            <a:extLst>
              <a:ext uri="{FF2B5EF4-FFF2-40B4-BE49-F238E27FC236}">
                <a16:creationId xmlns:a16="http://schemas.microsoft.com/office/drawing/2014/main" id="{3EFB15B6-D30D-7854-87A8-B7FC9CE339CB}"/>
              </a:ext>
            </a:extLst>
          </p:cNvPr>
          <p:cNvPicPr>
            <a:picLocks noChangeAspect="1"/>
          </p:cNvPicPr>
          <p:nvPr/>
        </p:nvPicPr>
        <p:blipFill rotWithShape="1">
          <a:blip r:embed="rId5"/>
          <a:srcRect l="25500" t="25333" r="56235" b="46233"/>
          <a:stretch/>
        </p:blipFill>
        <p:spPr>
          <a:xfrm>
            <a:off x="2223722" y="3856616"/>
            <a:ext cx="2226833" cy="1949979"/>
          </a:xfrm>
          <a:prstGeom prst="rect">
            <a:avLst/>
          </a:prstGeom>
        </p:spPr>
      </p:pic>
      <p:pic>
        <p:nvPicPr>
          <p:cNvPr id="24" name="Afbeelding 23">
            <a:extLst>
              <a:ext uri="{FF2B5EF4-FFF2-40B4-BE49-F238E27FC236}">
                <a16:creationId xmlns:a16="http://schemas.microsoft.com/office/drawing/2014/main" id="{4C73A3AF-566D-7277-944B-CEE0E187F3F7}"/>
              </a:ext>
            </a:extLst>
          </p:cNvPr>
          <p:cNvPicPr>
            <a:picLocks noChangeAspect="1"/>
          </p:cNvPicPr>
          <p:nvPr/>
        </p:nvPicPr>
        <p:blipFill rotWithShape="1">
          <a:blip r:embed="rId6"/>
          <a:srcRect l="3320" t="21909" r="81761" b="46234"/>
          <a:stretch/>
        </p:blipFill>
        <p:spPr>
          <a:xfrm>
            <a:off x="7618482" y="3487605"/>
            <a:ext cx="1818939" cy="2184752"/>
          </a:xfrm>
          <a:prstGeom prst="rect">
            <a:avLst/>
          </a:prstGeom>
        </p:spPr>
      </p:pic>
      <p:pic>
        <p:nvPicPr>
          <p:cNvPr id="26" name="Afbeelding 25">
            <a:extLst>
              <a:ext uri="{FF2B5EF4-FFF2-40B4-BE49-F238E27FC236}">
                <a16:creationId xmlns:a16="http://schemas.microsoft.com/office/drawing/2014/main" id="{B1391E8C-3647-8CFF-D750-FFC9FA7BA8D0}"/>
              </a:ext>
            </a:extLst>
          </p:cNvPr>
          <p:cNvPicPr>
            <a:picLocks noChangeAspect="1"/>
          </p:cNvPicPr>
          <p:nvPr/>
        </p:nvPicPr>
        <p:blipFill rotWithShape="1">
          <a:blip r:embed="rId7"/>
          <a:srcRect l="35471" t="26311" r="51042" b="45256"/>
          <a:stretch/>
        </p:blipFill>
        <p:spPr>
          <a:xfrm>
            <a:off x="5674315" y="3552116"/>
            <a:ext cx="1818939" cy="2157000"/>
          </a:xfrm>
          <a:prstGeom prst="rect">
            <a:avLst/>
          </a:prstGeom>
        </p:spPr>
      </p:pic>
      <p:pic>
        <p:nvPicPr>
          <p:cNvPr id="30" name="Afbeelding 29">
            <a:extLst>
              <a:ext uri="{FF2B5EF4-FFF2-40B4-BE49-F238E27FC236}">
                <a16:creationId xmlns:a16="http://schemas.microsoft.com/office/drawing/2014/main" id="{27A34E6D-BA8D-411F-772D-93D1C35C68A5}"/>
              </a:ext>
            </a:extLst>
          </p:cNvPr>
          <p:cNvPicPr>
            <a:picLocks noChangeAspect="1"/>
          </p:cNvPicPr>
          <p:nvPr/>
        </p:nvPicPr>
        <p:blipFill rotWithShape="1">
          <a:blip r:embed="rId8"/>
          <a:srcRect l="29246" t="41913" r="61263" b="44941"/>
          <a:stretch/>
        </p:blipFill>
        <p:spPr>
          <a:xfrm>
            <a:off x="4925377" y="1217050"/>
            <a:ext cx="2115703" cy="1648268"/>
          </a:xfrm>
          <a:prstGeom prst="rect">
            <a:avLst/>
          </a:prstGeom>
        </p:spPr>
      </p:pic>
    </p:spTree>
    <p:extLst>
      <p:ext uri="{BB962C8B-B14F-4D97-AF65-F5344CB8AC3E}">
        <p14:creationId xmlns:p14="http://schemas.microsoft.com/office/powerpoint/2010/main" val="1223385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8FD94-295B-5E12-8522-ED3E7D00E523}"/>
              </a:ext>
            </a:extLst>
          </p:cNvPr>
          <p:cNvSpPr>
            <a:spLocks noGrp="1"/>
          </p:cNvSpPr>
          <p:nvPr>
            <p:ph type="title"/>
          </p:nvPr>
        </p:nvSpPr>
        <p:spPr/>
        <p:txBody>
          <a:bodyPr/>
          <a:lstStyle/>
          <a:p>
            <a:r>
              <a:rPr lang="nl-NL" dirty="0"/>
              <a:t>OA: Papaplu’s</a:t>
            </a:r>
            <a:endParaRPr lang="nl-BE" dirty="0"/>
          </a:p>
        </p:txBody>
      </p:sp>
      <p:sp>
        <p:nvSpPr>
          <p:cNvPr id="3" name="Tijdelijke aanduiding voor inhoud 2">
            <a:extLst>
              <a:ext uri="{FF2B5EF4-FFF2-40B4-BE49-F238E27FC236}">
                <a16:creationId xmlns:a16="http://schemas.microsoft.com/office/drawing/2014/main" id="{FBEBA484-D4C4-23A6-3557-BEAD681E8BF8}"/>
              </a:ext>
            </a:extLst>
          </p:cNvPr>
          <p:cNvSpPr>
            <a:spLocks noGrp="1"/>
          </p:cNvSpPr>
          <p:nvPr>
            <p:ph idx="1"/>
          </p:nvPr>
        </p:nvSpPr>
        <p:spPr>
          <a:xfrm>
            <a:off x="1097280" y="1845734"/>
            <a:ext cx="5755341" cy="4023360"/>
          </a:xfrm>
        </p:spPr>
        <p:txBody>
          <a:bodyPr/>
          <a:lstStyle/>
          <a:p>
            <a:r>
              <a:rPr lang="nl-NL" dirty="0">
                <a:solidFill>
                  <a:schemeClr val="tx1"/>
                </a:solidFill>
              </a:rPr>
              <a:t>Wat doet een paraplu? Wat ervaar je bij een paraplu? </a:t>
            </a:r>
          </a:p>
          <a:p>
            <a:endParaRPr lang="nl-NL" dirty="0">
              <a:solidFill>
                <a:schemeClr val="tx1"/>
              </a:solidFill>
            </a:endParaRPr>
          </a:p>
          <a:p>
            <a:r>
              <a:rPr lang="nl-NL" dirty="0">
                <a:solidFill>
                  <a:schemeClr val="tx1"/>
                </a:solidFill>
              </a:rPr>
              <a:t>=&gt; Beschermen tegen de regen, je warm houden, een veilige plek bieden …</a:t>
            </a:r>
            <a:endParaRPr lang="nl-BE" dirty="0">
              <a:solidFill>
                <a:schemeClr val="tx1"/>
              </a:solidFill>
            </a:endParaRPr>
          </a:p>
        </p:txBody>
      </p:sp>
      <p:pic>
        <p:nvPicPr>
          <p:cNvPr id="12290" name="Picture 2" descr="Gratis illustraties van Regen">
            <a:extLst>
              <a:ext uri="{FF2B5EF4-FFF2-40B4-BE49-F238E27FC236}">
                <a16:creationId xmlns:a16="http://schemas.microsoft.com/office/drawing/2014/main" id="{3751A97B-7E4E-CF49-6930-FB4D4F272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2475" y="0"/>
            <a:ext cx="4489525" cy="641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128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FABA4E9-EF2C-770B-FE3B-E5B524678400}"/>
              </a:ext>
            </a:extLst>
          </p:cNvPr>
          <p:cNvSpPr>
            <a:spLocks noGrp="1"/>
          </p:cNvSpPr>
          <p:nvPr>
            <p:ph idx="1"/>
          </p:nvPr>
        </p:nvSpPr>
        <p:spPr>
          <a:xfrm>
            <a:off x="1097280" y="1845734"/>
            <a:ext cx="4432151" cy="4023360"/>
          </a:xfrm>
        </p:spPr>
        <p:txBody>
          <a:bodyPr>
            <a:normAutofit lnSpcReduction="10000"/>
          </a:bodyPr>
          <a:lstStyle/>
          <a:p>
            <a:r>
              <a:rPr lang="nl-NL" dirty="0">
                <a:solidFill>
                  <a:schemeClr val="tx1"/>
                </a:solidFill>
              </a:rPr>
              <a:t>Ervaringen en belevingen</a:t>
            </a:r>
          </a:p>
          <a:p>
            <a:endParaRPr lang="nl-NL" dirty="0">
              <a:solidFill>
                <a:schemeClr val="tx1"/>
              </a:solidFill>
            </a:endParaRPr>
          </a:p>
          <a:p>
            <a:r>
              <a:rPr lang="nl-NL" dirty="0">
                <a:solidFill>
                  <a:schemeClr val="tx1"/>
                </a:solidFill>
              </a:rPr>
              <a:t>Hoe voelt het om onder een paraplu te lopen? (Ervaringsspel onder een gieter / prentkijken …)</a:t>
            </a:r>
          </a:p>
          <a:p>
            <a:endParaRPr lang="nl-NL" dirty="0">
              <a:solidFill>
                <a:schemeClr val="tx1"/>
              </a:solidFill>
            </a:endParaRPr>
          </a:p>
          <a:p>
            <a:r>
              <a:rPr lang="nl-NL" dirty="0">
                <a:solidFill>
                  <a:schemeClr val="tx1"/>
                </a:solidFill>
              </a:rPr>
              <a:t>Kun jij een knus hoekje inrichten onder een paraplu? Hoe voelt dit?</a:t>
            </a:r>
            <a:endParaRPr lang="nl-BE" dirty="0">
              <a:solidFill>
                <a:schemeClr val="tx1"/>
              </a:solidFill>
            </a:endParaRPr>
          </a:p>
        </p:txBody>
      </p:sp>
      <p:pic>
        <p:nvPicPr>
          <p:cNvPr id="5" name="Afbeelding 4">
            <a:extLst>
              <a:ext uri="{FF2B5EF4-FFF2-40B4-BE49-F238E27FC236}">
                <a16:creationId xmlns:a16="http://schemas.microsoft.com/office/drawing/2014/main" id="{D94E451F-168A-2663-E980-DCF2AA32675A}"/>
              </a:ext>
            </a:extLst>
          </p:cNvPr>
          <p:cNvPicPr>
            <a:picLocks noChangeAspect="1"/>
          </p:cNvPicPr>
          <p:nvPr/>
        </p:nvPicPr>
        <p:blipFill rotWithShape="1">
          <a:blip r:embed="rId2"/>
          <a:srcRect l="18971" t="25333" r="49265" b="38510"/>
          <a:stretch/>
        </p:blipFill>
        <p:spPr>
          <a:xfrm>
            <a:off x="5969278" y="1954743"/>
            <a:ext cx="5993228" cy="3837331"/>
          </a:xfrm>
          <a:prstGeom prst="rect">
            <a:avLst/>
          </a:prstGeom>
        </p:spPr>
      </p:pic>
      <p:sp>
        <p:nvSpPr>
          <p:cNvPr id="6" name="Titel 1">
            <a:extLst>
              <a:ext uri="{FF2B5EF4-FFF2-40B4-BE49-F238E27FC236}">
                <a16:creationId xmlns:a16="http://schemas.microsoft.com/office/drawing/2014/main" id="{7B25119B-D2D5-5E35-C562-9D4AD7B6D8FD}"/>
              </a:ext>
            </a:extLst>
          </p:cNvPr>
          <p:cNvSpPr>
            <a:spLocks noGrp="1"/>
          </p:cNvSpPr>
          <p:nvPr>
            <p:ph type="title"/>
          </p:nvPr>
        </p:nvSpPr>
        <p:spPr>
          <a:xfrm>
            <a:off x="1096963" y="287338"/>
            <a:ext cx="10058400" cy="1449387"/>
          </a:xfrm>
        </p:spPr>
        <p:txBody>
          <a:bodyPr/>
          <a:lstStyle/>
          <a:p>
            <a:r>
              <a:rPr lang="nl-NL" dirty="0"/>
              <a:t>OA: Papaplu’s</a:t>
            </a:r>
            <a:endParaRPr lang="nl-BE" dirty="0"/>
          </a:p>
        </p:txBody>
      </p:sp>
    </p:spTree>
    <p:extLst>
      <p:ext uri="{BB962C8B-B14F-4D97-AF65-F5344CB8AC3E}">
        <p14:creationId xmlns:p14="http://schemas.microsoft.com/office/powerpoint/2010/main" val="378886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C6B0A4E-1CF1-46E0-BF35-86441DD60B1F}"/>
              </a:ext>
            </a:extLst>
          </p:cNvPr>
          <p:cNvSpPr>
            <a:spLocks noGrp="1"/>
          </p:cNvSpPr>
          <p:nvPr>
            <p:ph sz="half" idx="1"/>
          </p:nvPr>
        </p:nvSpPr>
        <p:spPr>
          <a:xfrm>
            <a:off x="1097278" y="1845733"/>
            <a:ext cx="5357309" cy="4415217"/>
          </a:xfrm>
        </p:spPr>
        <p:txBody>
          <a:bodyPr>
            <a:normAutofit fontScale="55000" lnSpcReduction="20000"/>
          </a:bodyPr>
          <a:lstStyle/>
          <a:p>
            <a:r>
              <a:rPr lang="nl-NL" dirty="0">
                <a:solidFill>
                  <a:schemeClr val="tx1"/>
                </a:solidFill>
              </a:rPr>
              <a:t>Geloofsbeeld: de schutsmantel van Maria</a:t>
            </a:r>
          </a:p>
          <a:p>
            <a:endParaRPr lang="nl-NL" sz="1300" dirty="0">
              <a:solidFill>
                <a:schemeClr val="tx1"/>
              </a:solidFill>
            </a:endParaRPr>
          </a:p>
          <a:p>
            <a:r>
              <a:rPr lang="nl-NL" dirty="0">
                <a:solidFill>
                  <a:schemeClr val="tx1"/>
                </a:solidFill>
              </a:rPr>
              <a:t>De prent is afgeplakt met (papieren) regendruppels. De kinderen halen ze een voor een weg en vertellen wat ze zien verschijnen. Kijk … Maria maakt met haar mantel een soort paraplu om de mensen te beschermen.</a:t>
            </a:r>
          </a:p>
          <a:p>
            <a:endParaRPr lang="nl-NL" sz="1100" dirty="0">
              <a:solidFill>
                <a:schemeClr val="tx1"/>
              </a:solidFill>
            </a:endParaRPr>
          </a:p>
          <a:p>
            <a:r>
              <a:rPr lang="nl-NL" dirty="0">
                <a:solidFill>
                  <a:schemeClr val="tx1"/>
                </a:solidFill>
              </a:rPr>
              <a:t>Als leerkracht speel je Maria en laat je de kinderen schuilen onder je mantel.</a:t>
            </a:r>
          </a:p>
          <a:p>
            <a:r>
              <a:rPr lang="nl-NL" dirty="0">
                <a:solidFill>
                  <a:schemeClr val="tx1"/>
                </a:solidFill>
              </a:rPr>
              <a:t>Gebed:</a:t>
            </a:r>
          </a:p>
          <a:p>
            <a:r>
              <a:rPr lang="nl-NL" i="1" dirty="0">
                <a:solidFill>
                  <a:schemeClr val="tx1"/>
                </a:solidFill>
              </a:rPr>
              <a:t>De regen druppelt alles nat</a:t>
            </a:r>
          </a:p>
          <a:p>
            <a:r>
              <a:rPr lang="nl-NL" i="1" dirty="0">
                <a:solidFill>
                  <a:schemeClr val="tx1"/>
                </a:solidFill>
              </a:rPr>
              <a:t>Op straat en op het pad</a:t>
            </a:r>
          </a:p>
          <a:p>
            <a:r>
              <a:rPr lang="nl-NL" i="1" dirty="0">
                <a:solidFill>
                  <a:schemeClr val="tx1"/>
                </a:solidFill>
              </a:rPr>
              <a:t>Druppeldruppel, in de plas</a:t>
            </a:r>
          </a:p>
          <a:p>
            <a:r>
              <a:rPr lang="nl-NL" i="1" dirty="0">
                <a:solidFill>
                  <a:schemeClr val="tx1"/>
                </a:solidFill>
              </a:rPr>
              <a:t>‘Kom maar hier,’</a:t>
            </a:r>
          </a:p>
          <a:p>
            <a:r>
              <a:rPr lang="nl-NL" i="1" dirty="0">
                <a:solidFill>
                  <a:schemeClr val="tx1"/>
                </a:solidFill>
              </a:rPr>
              <a:t>Zegt mama Maria,</a:t>
            </a:r>
          </a:p>
          <a:p>
            <a:r>
              <a:rPr lang="nl-NL" i="1" dirty="0">
                <a:solidFill>
                  <a:schemeClr val="tx1"/>
                </a:solidFill>
              </a:rPr>
              <a:t>‘veilig onder mijn jas.’</a:t>
            </a:r>
          </a:p>
        </p:txBody>
      </p:sp>
      <p:pic>
        <p:nvPicPr>
          <p:cNvPr id="13314" name="Picture 2" descr="Maria mit dem Schutzmantel">
            <a:extLst>
              <a:ext uri="{FF2B5EF4-FFF2-40B4-BE49-F238E27FC236}">
                <a16:creationId xmlns:a16="http://schemas.microsoft.com/office/drawing/2014/main" id="{84577348-523B-9ADA-7BD2-9B453E8695F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28291" y="2082011"/>
            <a:ext cx="3917019" cy="3551228"/>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7F3426B1-5F88-FEFB-2F92-275A5604776D}"/>
              </a:ext>
            </a:extLst>
          </p:cNvPr>
          <p:cNvSpPr>
            <a:spLocks noGrp="1"/>
          </p:cNvSpPr>
          <p:nvPr>
            <p:ph type="title"/>
          </p:nvPr>
        </p:nvSpPr>
        <p:spPr>
          <a:xfrm>
            <a:off x="1096963" y="287338"/>
            <a:ext cx="10058400" cy="1449387"/>
          </a:xfrm>
        </p:spPr>
        <p:txBody>
          <a:bodyPr/>
          <a:lstStyle/>
          <a:p>
            <a:r>
              <a:rPr lang="nl-NL" dirty="0"/>
              <a:t>OA: Papaplu’s</a:t>
            </a:r>
            <a:endParaRPr lang="nl-BE" dirty="0"/>
          </a:p>
        </p:txBody>
      </p:sp>
    </p:spTree>
    <p:extLst>
      <p:ext uri="{BB962C8B-B14F-4D97-AF65-F5344CB8AC3E}">
        <p14:creationId xmlns:p14="http://schemas.microsoft.com/office/powerpoint/2010/main" val="2154575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135FF4E9-99FC-CC63-DC5D-5C36E3A431C2}"/>
              </a:ext>
            </a:extLst>
          </p:cNvPr>
          <p:cNvPicPr>
            <a:picLocks noGrp="1" noChangeAspect="1"/>
          </p:cNvPicPr>
          <p:nvPr>
            <p:ph idx="1"/>
          </p:nvPr>
        </p:nvPicPr>
        <p:blipFill rotWithShape="1">
          <a:blip r:embed="rId2"/>
          <a:srcRect l="18039" t="14719" r="49018" b="14859"/>
          <a:stretch/>
        </p:blipFill>
        <p:spPr>
          <a:xfrm>
            <a:off x="5751752" y="3352800"/>
            <a:ext cx="2355926" cy="2832848"/>
          </a:xfrm>
        </p:spPr>
      </p:pic>
      <p:pic>
        <p:nvPicPr>
          <p:cNvPr id="7" name="Afbeelding 6">
            <a:extLst>
              <a:ext uri="{FF2B5EF4-FFF2-40B4-BE49-F238E27FC236}">
                <a16:creationId xmlns:a16="http://schemas.microsoft.com/office/drawing/2014/main" id="{C7FB25CC-E491-9739-95B7-49A12FD2A600}"/>
              </a:ext>
            </a:extLst>
          </p:cNvPr>
          <p:cNvPicPr>
            <a:picLocks noChangeAspect="1"/>
          </p:cNvPicPr>
          <p:nvPr/>
        </p:nvPicPr>
        <p:blipFill rotWithShape="1">
          <a:blip r:embed="rId3"/>
          <a:srcRect l="17500" t="14421" r="49000" b="14421"/>
          <a:stretch/>
        </p:blipFill>
        <p:spPr>
          <a:xfrm>
            <a:off x="8107678" y="139158"/>
            <a:ext cx="4084322" cy="4879976"/>
          </a:xfrm>
          <a:prstGeom prst="rect">
            <a:avLst/>
          </a:prstGeom>
        </p:spPr>
      </p:pic>
      <p:sp>
        <p:nvSpPr>
          <p:cNvPr id="8" name="Titel 1">
            <a:extLst>
              <a:ext uri="{FF2B5EF4-FFF2-40B4-BE49-F238E27FC236}">
                <a16:creationId xmlns:a16="http://schemas.microsoft.com/office/drawing/2014/main" id="{3AB4C976-8490-9C87-18DE-6106080D7ED4}"/>
              </a:ext>
            </a:extLst>
          </p:cNvPr>
          <p:cNvSpPr>
            <a:spLocks noGrp="1"/>
          </p:cNvSpPr>
          <p:nvPr>
            <p:ph type="title"/>
          </p:nvPr>
        </p:nvSpPr>
        <p:spPr>
          <a:xfrm>
            <a:off x="1096963" y="287338"/>
            <a:ext cx="10058400" cy="1449387"/>
          </a:xfrm>
        </p:spPr>
        <p:txBody>
          <a:bodyPr/>
          <a:lstStyle/>
          <a:p>
            <a:r>
              <a:rPr lang="nl-NL" dirty="0"/>
              <a:t>OA: Papaplu’s</a:t>
            </a:r>
            <a:endParaRPr lang="nl-BE" dirty="0"/>
          </a:p>
        </p:txBody>
      </p:sp>
      <p:sp>
        <p:nvSpPr>
          <p:cNvPr id="9" name="Tijdelijke aanduiding voor inhoud 2">
            <a:extLst>
              <a:ext uri="{FF2B5EF4-FFF2-40B4-BE49-F238E27FC236}">
                <a16:creationId xmlns:a16="http://schemas.microsoft.com/office/drawing/2014/main" id="{C8C885D9-B441-1765-E701-EAB5C2F1CAD7}"/>
              </a:ext>
            </a:extLst>
          </p:cNvPr>
          <p:cNvSpPr txBox="1">
            <a:spLocks/>
          </p:cNvSpPr>
          <p:nvPr/>
        </p:nvSpPr>
        <p:spPr>
          <a:xfrm>
            <a:off x="1097280" y="1845734"/>
            <a:ext cx="443215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nl-NL" dirty="0">
                <a:solidFill>
                  <a:schemeClr val="tx1"/>
                </a:solidFill>
              </a:rPr>
              <a:t>Rituelen</a:t>
            </a:r>
          </a:p>
          <a:p>
            <a:endParaRPr lang="nl-NL" dirty="0">
              <a:solidFill>
                <a:schemeClr val="tx1"/>
              </a:solidFill>
            </a:endParaRPr>
          </a:p>
          <a:p>
            <a:r>
              <a:rPr lang="nl-NL" dirty="0">
                <a:solidFill>
                  <a:schemeClr val="tx1"/>
                </a:solidFill>
              </a:rPr>
              <a:t>Een knus hoekje maken onder een paraplu waar de kinderen zich mogen terug trekken.</a:t>
            </a:r>
          </a:p>
          <a:p>
            <a:r>
              <a:rPr lang="nl-NL" dirty="0">
                <a:solidFill>
                  <a:schemeClr val="tx1"/>
                </a:solidFill>
              </a:rPr>
              <a:t>Als leerkracht kun je bij hen gaan zitten en je arm om hen heen slaan. Zo laat je verder geborgenheid voelen. Zeg dat je voor hen zorgt, net als Maria. </a:t>
            </a:r>
            <a:endParaRPr lang="nl-BE" dirty="0">
              <a:solidFill>
                <a:schemeClr val="tx1"/>
              </a:solidFill>
            </a:endParaRPr>
          </a:p>
        </p:txBody>
      </p:sp>
    </p:spTree>
    <p:extLst>
      <p:ext uri="{BB962C8B-B14F-4D97-AF65-F5344CB8AC3E}">
        <p14:creationId xmlns:p14="http://schemas.microsoft.com/office/powerpoint/2010/main" val="3931812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E786D-6349-06B6-AFE4-F7F4A4D38CA0}"/>
              </a:ext>
            </a:extLst>
          </p:cNvPr>
          <p:cNvSpPr>
            <a:spLocks noGrp="1"/>
          </p:cNvSpPr>
          <p:nvPr>
            <p:ph type="title"/>
          </p:nvPr>
        </p:nvSpPr>
        <p:spPr>
          <a:xfrm>
            <a:off x="1039368" y="5784925"/>
            <a:ext cx="10113264" cy="822960"/>
          </a:xfrm>
        </p:spPr>
        <p:txBody>
          <a:bodyPr>
            <a:normAutofit fontScale="90000"/>
          </a:bodyPr>
          <a:lstStyle/>
          <a:p>
            <a:r>
              <a:rPr lang="nl-NL" dirty="0"/>
              <a:t>Tip: Kijk naar de menselijke ervaringen rond het onderwerp van je OA en verbindt ze met een van de componenten.</a:t>
            </a:r>
            <a:endParaRPr lang="nl-BE" dirty="0"/>
          </a:p>
        </p:txBody>
      </p:sp>
      <p:pic>
        <p:nvPicPr>
          <p:cNvPr id="17410" name="Picture 2" descr="Gratis foto's van Sparkler">
            <a:extLst>
              <a:ext uri="{FF2B5EF4-FFF2-40B4-BE49-F238E27FC236}">
                <a16:creationId xmlns:a16="http://schemas.microsoft.com/office/drawing/2014/main" id="{9B05F673-D083-07C8-A120-6DCFC90F7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948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03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3AB4C976-8490-9C87-18DE-6106080D7ED4}"/>
              </a:ext>
            </a:extLst>
          </p:cNvPr>
          <p:cNvSpPr>
            <a:spLocks noGrp="1"/>
          </p:cNvSpPr>
          <p:nvPr>
            <p:ph type="title"/>
          </p:nvPr>
        </p:nvSpPr>
        <p:spPr>
          <a:xfrm>
            <a:off x="1096963" y="287338"/>
            <a:ext cx="10058400" cy="1449387"/>
          </a:xfrm>
        </p:spPr>
        <p:txBody>
          <a:bodyPr/>
          <a:lstStyle/>
          <a:p>
            <a:r>
              <a:rPr lang="nl-NL"/>
              <a:t>OA: </a:t>
            </a:r>
            <a:r>
              <a:rPr lang="nl-NL" dirty="0"/>
              <a:t>Papaplu’s</a:t>
            </a:r>
            <a:endParaRPr lang="nl-BE" dirty="0"/>
          </a:p>
        </p:txBody>
      </p:sp>
      <p:sp>
        <p:nvSpPr>
          <p:cNvPr id="9" name="Tijdelijke aanduiding voor inhoud 2">
            <a:extLst>
              <a:ext uri="{FF2B5EF4-FFF2-40B4-BE49-F238E27FC236}">
                <a16:creationId xmlns:a16="http://schemas.microsoft.com/office/drawing/2014/main" id="{C8C885D9-B441-1765-E701-EAB5C2F1CAD7}"/>
              </a:ext>
            </a:extLst>
          </p:cNvPr>
          <p:cNvSpPr txBox="1">
            <a:spLocks/>
          </p:cNvSpPr>
          <p:nvPr/>
        </p:nvSpPr>
        <p:spPr>
          <a:xfrm>
            <a:off x="1097280" y="1845734"/>
            <a:ext cx="443215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nl-NL" dirty="0">
                <a:solidFill>
                  <a:schemeClr val="tx1"/>
                </a:solidFill>
              </a:rPr>
              <a:t>Rituelen</a:t>
            </a:r>
          </a:p>
          <a:p>
            <a:endParaRPr lang="nl-NL" dirty="0">
              <a:solidFill>
                <a:schemeClr val="tx1"/>
              </a:solidFill>
            </a:endParaRPr>
          </a:p>
          <a:p>
            <a:r>
              <a:rPr lang="nl-NL" dirty="0">
                <a:solidFill>
                  <a:schemeClr val="tx1"/>
                </a:solidFill>
              </a:rPr>
              <a:t>De kinderen mogen zichzelf (= een poppetje) onder de mantel van Maria zetten.</a:t>
            </a:r>
            <a:endParaRPr lang="nl-BE" dirty="0">
              <a:solidFill>
                <a:schemeClr val="tx1"/>
              </a:solidFill>
            </a:endParaRPr>
          </a:p>
        </p:txBody>
      </p:sp>
      <p:pic>
        <p:nvPicPr>
          <p:cNvPr id="4" name="Picture 2" descr="Afbeeldingsresultaat voor tranenkruikje">
            <a:extLst>
              <a:ext uri="{FF2B5EF4-FFF2-40B4-BE49-F238E27FC236}">
                <a16:creationId xmlns:a16="http://schemas.microsoft.com/office/drawing/2014/main" id="{C76D26AB-4610-CEDE-55B3-FBEDE9F3B9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35209" y="1736725"/>
            <a:ext cx="3456791" cy="4599290"/>
          </a:xfrm>
          <a:prstGeom prst="rect">
            <a:avLst/>
          </a:prstGeom>
          <a:noFill/>
          <a:ln w="571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829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tis foto's van Val">
            <a:extLst>
              <a:ext uri="{FF2B5EF4-FFF2-40B4-BE49-F238E27FC236}">
                <a16:creationId xmlns:a16="http://schemas.microsoft.com/office/drawing/2014/main" id="{E1A9FB5D-777A-C247-B328-2A9B1958B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19" y="327929"/>
            <a:ext cx="5119674" cy="43113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atis foto's van Lap">
            <a:extLst>
              <a:ext uri="{FF2B5EF4-FFF2-40B4-BE49-F238E27FC236}">
                <a16:creationId xmlns:a16="http://schemas.microsoft.com/office/drawing/2014/main" id="{F811A3D4-7B91-D349-EEFF-0229E831A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480" y="562527"/>
            <a:ext cx="6730701" cy="384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71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ijdelijke aanduiding voor inhoud 3"/>
          <p:cNvGraphicFramePr>
            <a:graphicFrameLocks/>
          </p:cNvGraphicFramePr>
          <p:nvPr/>
        </p:nvGraphicFramePr>
        <p:xfrm>
          <a:off x="1000461" y="243837"/>
          <a:ext cx="10175645" cy="6370325"/>
        </p:xfrm>
        <a:graphic>
          <a:graphicData uri="http://schemas.openxmlformats.org/drawingml/2006/table">
            <a:tbl>
              <a:tblPr firstRow="1" firstCol="1" bandRow="1" bandCol="1">
                <a:tableStyleId>{5C22544A-7EE6-4342-B048-85BDC9FD1C3A}</a:tableStyleId>
              </a:tblPr>
              <a:tblGrid>
                <a:gridCol w="3478901">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1728192">
                  <a:extLst>
                    <a:ext uri="{9D8B030D-6E8A-4147-A177-3AD203B41FA5}">
                      <a16:colId xmlns:a16="http://schemas.microsoft.com/office/drawing/2014/main" val="20004"/>
                    </a:ext>
                  </a:extLst>
                </a:gridCol>
              </a:tblGrid>
              <a:tr h="1251645">
                <a:tc gridSpan="2">
                  <a:txBody>
                    <a:bodyPr/>
                    <a:lstStyle/>
                    <a:p>
                      <a:pPr>
                        <a:spcAft>
                          <a:spcPts val="0"/>
                        </a:spcAft>
                      </a:pPr>
                      <a:r>
                        <a:rPr lang="nl-NL" sz="1600" dirty="0">
                          <a:effectLst/>
                        </a:rPr>
                        <a:t> </a:t>
                      </a:r>
                      <a:endParaRPr lang="nl-BE" sz="1600" dirty="0">
                        <a:effectLst/>
                      </a:endParaRPr>
                    </a:p>
                    <a:p>
                      <a:pPr>
                        <a:spcAft>
                          <a:spcPts val="0"/>
                        </a:spcAft>
                      </a:pPr>
                      <a:r>
                        <a:rPr lang="nl-NL" sz="1600" dirty="0">
                          <a:effectLst/>
                        </a:rPr>
                        <a:t>COMPONENTEN VAN</a:t>
                      </a:r>
                      <a:endParaRPr lang="nl-BE" sz="1600" dirty="0">
                        <a:effectLst/>
                      </a:endParaRPr>
                    </a:p>
                    <a:p>
                      <a:pPr>
                        <a:spcAft>
                          <a:spcPts val="0"/>
                        </a:spcAft>
                      </a:pPr>
                      <a:r>
                        <a:rPr lang="nl-NL" sz="1600" dirty="0">
                          <a:effectLst/>
                        </a:rPr>
                        <a:t>LEVENSBESCHOUWELIJKE</a:t>
                      </a:r>
                      <a:endParaRPr lang="nl-BE" sz="1600" dirty="0">
                        <a:effectLst/>
                      </a:endParaRPr>
                    </a:p>
                    <a:p>
                      <a:pPr>
                        <a:spcAft>
                          <a:spcPts val="0"/>
                        </a:spcAft>
                      </a:pPr>
                      <a:r>
                        <a:rPr lang="nl-NL" sz="1600" dirty="0">
                          <a:effectLst/>
                        </a:rPr>
                        <a:t>EN RELIGIEUZE GROEI</a:t>
                      </a:r>
                      <a:endParaRPr lang="nl-BE" sz="1600" dirty="0">
                        <a:effectLst/>
                      </a:endParaRPr>
                    </a:p>
                  </a:txBody>
                  <a:tcPr marL="41565" marR="41565" marT="0" marB="0"/>
                </a:tc>
                <a:tc hMerge="1">
                  <a:txBody>
                    <a:bodyPr/>
                    <a:lstStyle/>
                    <a:p>
                      <a:endParaRPr lang="nl-BE"/>
                    </a:p>
                  </a:txBody>
                  <a:tcPr/>
                </a:tc>
                <a:tc>
                  <a:txBody>
                    <a:bodyPr/>
                    <a:lstStyle/>
                    <a:p>
                      <a:pPr>
                        <a:spcAft>
                          <a:spcPts val="0"/>
                        </a:spcAft>
                      </a:pPr>
                      <a:r>
                        <a:rPr lang="nl-NL" sz="1600" dirty="0">
                          <a:effectLst/>
                        </a:rPr>
                        <a:t> </a:t>
                      </a:r>
                      <a:endParaRPr lang="nl-BE" sz="1600" dirty="0">
                        <a:effectLst/>
                      </a:endParaRPr>
                    </a:p>
                    <a:p>
                      <a:pPr>
                        <a:spcAft>
                          <a:spcPts val="0"/>
                        </a:spcAft>
                      </a:pPr>
                      <a:r>
                        <a:rPr lang="nl-NL" sz="1600" dirty="0">
                          <a:effectLst/>
                        </a:rPr>
                        <a:t>ervaringen en</a:t>
                      </a:r>
                      <a:endParaRPr lang="nl-BE" sz="1600" dirty="0">
                        <a:effectLst/>
                      </a:endParaRPr>
                    </a:p>
                    <a:p>
                      <a:pPr>
                        <a:spcAft>
                          <a:spcPts val="0"/>
                        </a:spcAft>
                      </a:pPr>
                      <a:r>
                        <a:rPr lang="nl-NL" sz="1600" dirty="0">
                          <a:effectLst/>
                        </a:rPr>
                        <a:t>belevingen van </a:t>
                      </a:r>
                      <a:endParaRPr lang="nl-BE" sz="1600" dirty="0">
                        <a:effectLst/>
                      </a:endParaRPr>
                    </a:p>
                    <a:p>
                      <a:pPr>
                        <a:spcAft>
                          <a:spcPts val="0"/>
                        </a:spcAft>
                      </a:pPr>
                      <a:r>
                        <a:rPr lang="nl-NL" sz="1600" dirty="0">
                          <a:effectLst/>
                        </a:rPr>
                        <a:t>kleuters</a:t>
                      </a:r>
                      <a:endParaRPr lang="nl-BE" sz="1600" dirty="0">
                        <a:effectLst/>
                        <a:latin typeface="Times New Roman"/>
                        <a:ea typeface="Times New Roman"/>
                      </a:endParaRPr>
                    </a:p>
                  </a:txBody>
                  <a:tcPr marL="41565" marR="41565" marT="0" marB="0"/>
                </a:tc>
                <a:tc>
                  <a:txBody>
                    <a:bodyPr/>
                    <a:lstStyle/>
                    <a:p>
                      <a:pPr>
                        <a:spcAft>
                          <a:spcPts val="0"/>
                        </a:spcAft>
                      </a:pPr>
                      <a:r>
                        <a:rPr lang="nl-NL" sz="1600" dirty="0">
                          <a:effectLst/>
                        </a:rPr>
                        <a:t> </a:t>
                      </a:r>
                      <a:endParaRPr lang="nl-BE" sz="1600" dirty="0">
                        <a:effectLst/>
                      </a:endParaRPr>
                    </a:p>
                    <a:p>
                      <a:pPr>
                        <a:spcAft>
                          <a:spcPts val="0"/>
                        </a:spcAft>
                      </a:pPr>
                      <a:r>
                        <a:rPr lang="nl-NL" sz="1600" dirty="0">
                          <a:effectLst/>
                        </a:rPr>
                        <a:t>geloofsverhalen,</a:t>
                      </a:r>
                      <a:endParaRPr lang="nl-BE" sz="1600" dirty="0">
                        <a:effectLst/>
                      </a:endParaRPr>
                    </a:p>
                    <a:p>
                      <a:pPr>
                        <a:spcAft>
                          <a:spcPts val="0"/>
                        </a:spcAft>
                      </a:pPr>
                      <a:r>
                        <a:rPr lang="nl-NL" sz="1600" dirty="0">
                          <a:effectLst/>
                        </a:rPr>
                        <a:t>geloofsbeelden,</a:t>
                      </a:r>
                      <a:endParaRPr lang="nl-BE" sz="1600" dirty="0">
                        <a:effectLst/>
                      </a:endParaRPr>
                    </a:p>
                    <a:p>
                      <a:pPr>
                        <a:spcAft>
                          <a:spcPts val="0"/>
                        </a:spcAft>
                      </a:pPr>
                      <a:r>
                        <a:rPr lang="nl-NL" sz="1600" dirty="0">
                          <a:effectLst/>
                        </a:rPr>
                        <a:t>godsbeelden,</a:t>
                      </a:r>
                      <a:endParaRPr lang="nl-BE" sz="1600" dirty="0">
                        <a:effectLst/>
                      </a:endParaRPr>
                    </a:p>
                    <a:p>
                      <a:pPr>
                        <a:spcAft>
                          <a:spcPts val="0"/>
                        </a:spcAft>
                      </a:pPr>
                      <a:r>
                        <a:rPr lang="nl-NL" sz="1600" dirty="0">
                          <a:effectLst/>
                        </a:rPr>
                        <a:t>Jezusbeelden</a:t>
                      </a:r>
                      <a:endParaRPr lang="nl-BE" sz="1600" dirty="0">
                        <a:effectLst/>
                        <a:latin typeface="Times New Roman"/>
                        <a:ea typeface="Times New Roman"/>
                      </a:endParaRPr>
                    </a:p>
                  </a:txBody>
                  <a:tcPr marL="41565" marR="41565" marT="0" marB="0"/>
                </a:tc>
                <a:tc>
                  <a:txBody>
                    <a:bodyPr/>
                    <a:lstStyle/>
                    <a:p>
                      <a:pPr>
                        <a:spcAft>
                          <a:spcPts val="0"/>
                        </a:spcAft>
                      </a:pPr>
                      <a:r>
                        <a:rPr lang="nl-NL" sz="1600" dirty="0">
                          <a:effectLst/>
                        </a:rPr>
                        <a:t> </a:t>
                      </a:r>
                      <a:endParaRPr lang="nl-BE" sz="1600" dirty="0">
                        <a:effectLst/>
                      </a:endParaRPr>
                    </a:p>
                    <a:p>
                      <a:pPr>
                        <a:spcAft>
                          <a:spcPts val="0"/>
                        </a:spcAft>
                      </a:pPr>
                      <a:r>
                        <a:rPr lang="nl-NL" sz="1600" dirty="0">
                          <a:effectLst/>
                        </a:rPr>
                        <a:t>klasrituelen,</a:t>
                      </a:r>
                      <a:endParaRPr lang="nl-BE" sz="1600" dirty="0">
                        <a:effectLst/>
                      </a:endParaRPr>
                    </a:p>
                    <a:p>
                      <a:pPr>
                        <a:spcAft>
                          <a:spcPts val="0"/>
                        </a:spcAft>
                      </a:pPr>
                      <a:r>
                        <a:rPr lang="nl-NL" sz="1600" dirty="0">
                          <a:effectLst/>
                        </a:rPr>
                        <a:t>feesten</a:t>
                      </a:r>
                      <a:endParaRPr lang="nl-BE" sz="1600" dirty="0">
                        <a:effectLst/>
                        <a:latin typeface="Times New Roman"/>
                        <a:ea typeface="Times New Roman"/>
                      </a:endParaRPr>
                    </a:p>
                  </a:txBody>
                  <a:tcPr marL="41565" marR="41565" marT="0" marB="0"/>
                </a:tc>
                <a:extLst>
                  <a:ext uri="{0D108BD9-81ED-4DB2-BD59-A6C34878D82A}">
                    <a16:rowId xmlns:a16="http://schemas.microsoft.com/office/drawing/2014/main" val="10000"/>
                  </a:ext>
                </a:extLst>
              </a:tr>
              <a:tr h="432048">
                <a:tc rowSpan="2">
                  <a:txBody>
                    <a:bodyPr/>
                    <a:lstStyle/>
                    <a:p>
                      <a:pPr>
                        <a:spcAft>
                          <a:spcPts val="0"/>
                        </a:spcAft>
                      </a:pPr>
                      <a:endParaRPr lang="nl-BE" sz="1600" dirty="0">
                        <a:effectLst/>
                      </a:endParaRPr>
                    </a:p>
                    <a:p>
                      <a:pPr>
                        <a:spcAft>
                          <a:spcPts val="0"/>
                        </a:spcAft>
                      </a:pPr>
                      <a:r>
                        <a:rPr lang="nl-NL" sz="1600" dirty="0">
                          <a:effectLst/>
                        </a:rPr>
                        <a:t>A. Fundamentele</a:t>
                      </a:r>
                      <a:endParaRPr lang="nl-BE" sz="1600" dirty="0">
                        <a:effectLst/>
                      </a:endParaRPr>
                    </a:p>
                    <a:p>
                      <a:pPr>
                        <a:spcAft>
                          <a:spcPts val="0"/>
                        </a:spcAft>
                      </a:pPr>
                      <a:r>
                        <a:rPr lang="nl-NL" sz="1600" dirty="0">
                          <a:effectLst/>
                        </a:rPr>
                        <a:t>bestaanscondities</a:t>
                      </a:r>
                      <a:endParaRPr lang="nl-BE" sz="1600" dirty="0">
                        <a:effectLst/>
                        <a:latin typeface="Times New Roman"/>
                        <a:ea typeface="Times New Roman"/>
                      </a:endParaRPr>
                    </a:p>
                  </a:txBody>
                  <a:tcPr marL="41565" marR="41565" marT="0" marB="0"/>
                </a:tc>
                <a:tc>
                  <a:txBody>
                    <a:bodyPr/>
                    <a:lstStyle/>
                    <a:p>
                      <a:pPr>
                        <a:spcAft>
                          <a:spcPts val="0"/>
                        </a:spcAft>
                      </a:pPr>
                      <a:r>
                        <a:rPr lang="nl-NL" sz="1600" dirty="0">
                          <a:effectLst/>
                        </a:rPr>
                        <a:t>A.1 basisvertrouwen </a:t>
                      </a:r>
                      <a:endParaRPr lang="nl-BE" sz="1600" dirty="0">
                        <a:effectLst/>
                        <a:latin typeface="Times New Roman"/>
                        <a:ea typeface="Times New Roman"/>
                      </a:endParaRPr>
                    </a:p>
                  </a:txBody>
                  <a:tcPr marL="41565" marR="41565" marT="0" marB="0"/>
                </a:tc>
                <a:tc>
                  <a:txBody>
                    <a:bodyPr/>
                    <a:lstStyle/>
                    <a:p>
                      <a:pPr>
                        <a:spcAft>
                          <a:spcPts val="0"/>
                        </a:spcAft>
                      </a:pPr>
                      <a:r>
                        <a:rPr lang="nl-NL" sz="600" dirty="0">
                          <a:effectLst/>
                        </a:rPr>
                        <a:t> </a:t>
                      </a:r>
                      <a:endParaRPr lang="nl-BE" sz="700" dirty="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extLst>
                  <a:ext uri="{0D108BD9-81ED-4DB2-BD59-A6C34878D82A}">
                    <a16:rowId xmlns:a16="http://schemas.microsoft.com/office/drawing/2014/main" val="10001"/>
                  </a:ext>
                </a:extLst>
              </a:tr>
              <a:tr h="648072">
                <a:tc vMerge="1">
                  <a:txBody>
                    <a:bodyPr/>
                    <a:lstStyle/>
                    <a:p>
                      <a:endParaRPr lang="nl-BE"/>
                    </a:p>
                  </a:txBody>
                  <a:tcPr/>
                </a:tc>
                <a:tc>
                  <a:txBody>
                    <a:bodyPr/>
                    <a:lstStyle/>
                    <a:p>
                      <a:pPr>
                        <a:spcAft>
                          <a:spcPts val="0"/>
                        </a:spcAft>
                      </a:pPr>
                      <a:r>
                        <a:rPr lang="nl-NL" sz="1600" dirty="0">
                          <a:effectLst/>
                        </a:rPr>
                        <a:t>A.2 mogelijkheden</a:t>
                      </a:r>
                      <a:endParaRPr lang="nl-BE" sz="1600" dirty="0">
                        <a:effectLst/>
                      </a:endParaRPr>
                    </a:p>
                    <a:p>
                      <a:pPr>
                        <a:spcAft>
                          <a:spcPts val="0"/>
                        </a:spcAft>
                      </a:pPr>
                      <a:r>
                        <a:rPr lang="nl-NL" sz="1600" dirty="0">
                          <a:effectLst/>
                        </a:rPr>
                        <a:t>en beperkingen</a:t>
                      </a:r>
                      <a:endParaRPr lang="nl-BE" sz="1600" dirty="0">
                        <a:effectLst/>
                      </a:endParaRPr>
                    </a:p>
                  </a:txBody>
                  <a:tcPr marL="41565" marR="41565" marT="0" marB="0"/>
                </a:tc>
                <a:tc>
                  <a:txBody>
                    <a:bodyPr/>
                    <a:lstStyle/>
                    <a:p>
                      <a:pPr>
                        <a:spcAft>
                          <a:spcPts val="0"/>
                        </a:spcAft>
                      </a:pPr>
                      <a:r>
                        <a:rPr lang="nl-NL" sz="600" dirty="0">
                          <a:effectLst/>
                        </a:rPr>
                        <a:t> </a:t>
                      </a:r>
                      <a:endParaRPr lang="nl-BE" sz="700" dirty="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extLst>
                  <a:ext uri="{0D108BD9-81ED-4DB2-BD59-A6C34878D82A}">
                    <a16:rowId xmlns:a16="http://schemas.microsoft.com/office/drawing/2014/main" val="10002"/>
                  </a:ext>
                </a:extLst>
              </a:tr>
              <a:tr h="504056">
                <a:tc rowSpan="4">
                  <a:txBody>
                    <a:bodyPr/>
                    <a:lstStyle/>
                    <a:p>
                      <a:pPr>
                        <a:spcAft>
                          <a:spcPts val="0"/>
                        </a:spcAft>
                      </a:pPr>
                      <a:r>
                        <a:rPr lang="nl-NL" sz="1600" dirty="0">
                          <a:effectLst/>
                        </a:rPr>
                        <a:t> </a:t>
                      </a:r>
                      <a:endParaRPr lang="nl-BE" sz="1600" dirty="0">
                        <a:effectLst/>
                      </a:endParaRPr>
                    </a:p>
                    <a:p>
                      <a:pPr>
                        <a:spcAft>
                          <a:spcPts val="0"/>
                        </a:spcAft>
                      </a:pPr>
                      <a:r>
                        <a:rPr lang="nl-NL" sz="1600" dirty="0">
                          <a:effectLst/>
                        </a:rPr>
                        <a:t>B. Verbondenheid</a:t>
                      </a:r>
                      <a:endParaRPr lang="nl-BE" sz="1600" dirty="0">
                        <a:effectLst/>
                        <a:latin typeface="Times New Roman"/>
                        <a:ea typeface="Times New Roman"/>
                      </a:endParaRPr>
                    </a:p>
                  </a:txBody>
                  <a:tcPr marL="41565" marR="41565" marT="0" marB="0"/>
                </a:tc>
                <a:tc>
                  <a:txBody>
                    <a:bodyPr/>
                    <a:lstStyle/>
                    <a:p>
                      <a:pPr>
                        <a:spcAft>
                          <a:spcPts val="0"/>
                        </a:spcAft>
                      </a:pPr>
                      <a:r>
                        <a:rPr lang="nl-NL" sz="1600" dirty="0">
                          <a:effectLst/>
                        </a:rPr>
                        <a:t>B.1 met zichzelf</a:t>
                      </a:r>
                      <a:endParaRPr lang="nl-BE" sz="1600" dirty="0">
                        <a:effectLst/>
                      </a:endParaRPr>
                    </a:p>
                  </a:txBody>
                  <a:tcPr marL="41565" marR="41565" marT="0" marB="0"/>
                </a:tc>
                <a:tc>
                  <a:txBody>
                    <a:bodyPr/>
                    <a:lstStyle/>
                    <a:p>
                      <a:pPr>
                        <a:spcAft>
                          <a:spcPts val="0"/>
                        </a:spcAft>
                      </a:pPr>
                      <a:r>
                        <a:rPr lang="nl-NL" sz="600" dirty="0">
                          <a:effectLst/>
                        </a:rPr>
                        <a:t> </a:t>
                      </a:r>
                      <a:endParaRPr lang="nl-BE" sz="700" dirty="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extLst>
                  <a:ext uri="{0D108BD9-81ED-4DB2-BD59-A6C34878D82A}">
                    <a16:rowId xmlns:a16="http://schemas.microsoft.com/office/drawing/2014/main" val="10003"/>
                  </a:ext>
                </a:extLst>
              </a:tr>
              <a:tr h="504056">
                <a:tc vMerge="1">
                  <a:txBody>
                    <a:bodyPr/>
                    <a:lstStyle/>
                    <a:p>
                      <a:endParaRPr lang="nl-BE"/>
                    </a:p>
                  </a:txBody>
                  <a:tcPr/>
                </a:tc>
                <a:tc>
                  <a:txBody>
                    <a:bodyPr/>
                    <a:lstStyle/>
                    <a:p>
                      <a:pPr>
                        <a:spcAft>
                          <a:spcPts val="0"/>
                        </a:spcAft>
                      </a:pPr>
                      <a:r>
                        <a:rPr lang="nl-NL" sz="1600" dirty="0">
                          <a:effectLst/>
                        </a:rPr>
                        <a:t>B.2 met anderen </a:t>
                      </a:r>
                      <a:endParaRPr lang="nl-BE" sz="1600" dirty="0">
                        <a:effectLst/>
                        <a:latin typeface="Times New Roman"/>
                        <a:ea typeface="Times New Roman"/>
                      </a:endParaRPr>
                    </a:p>
                  </a:txBody>
                  <a:tcPr marL="41565" marR="41565" marT="0" marB="0"/>
                </a:tc>
                <a:tc>
                  <a:txBody>
                    <a:bodyPr/>
                    <a:lstStyle/>
                    <a:p>
                      <a:pPr>
                        <a:spcAft>
                          <a:spcPts val="0"/>
                        </a:spcAft>
                      </a:pPr>
                      <a:r>
                        <a:rPr lang="nl-NL" sz="600" dirty="0">
                          <a:effectLst/>
                        </a:rPr>
                        <a:t> </a:t>
                      </a:r>
                      <a:endParaRPr lang="nl-BE" sz="700" dirty="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extLst>
                  <a:ext uri="{0D108BD9-81ED-4DB2-BD59-A6C34878D82A}">
                    <a16:rowId xmlns:a16="http://schemas.microsoft.com/office/drawing/2014/main" val="10004"/>
                  </a:ext>
                </a:extLst>
              </a:tr>
              <a:tr h="576064">
                <a:tc vMerge="1">
                  <a:txBody>
                    <a:bodyPr/>
                    <a:lstStyle/>
                    <a:p>
                      <a:endParaRPr lang="nl-BE"/>
                    </a:p>
                  </a:txBody>
                  <a:tcPr/>
                </a:tc>
                <a:tc>
                  <a:txBody>
                    <a:bodyPr/>
                    <a:lstStyle/>
                    <a:p>
                      <a:pPr>
                        <a:spcAft>
                          <a:spcPts val="0"/>
                        </a:spcAft>
                      </a:pPr>
                      <a:r>
                        <a:rPr lang="nl-NL" sz="1600" dirty="0">
                          <a:effectLst/>
                        </a:rPr>
                        <a:t>B.3 met gemeenschappen</a:t>
                      </a:r>
                      <a:endParaRPr lang="nl-BE" sz="1600" dirty="0">
                        <a:effectLst/>
                      </a:endParaRPr>
                    </a:p>
                  </a:txBody>
                  <a:tcPr marL="41565" marR="41565" marT="0" marB="0"/>
                </a:tc>
                <a:tc>
                  <a:txBody>
                    <a:bodyPr/>
                    <a:lstStyle/>
                    <a:p>
                      <a:pPr>
                        <a:spcAft>
                          <a:spcPts val="0"/>
                        </a:spcAft>
                      </a:pPr>
                      <a:r>
                        <a:rPr lang="nl-NL" sz="600" dirty="0">
                          <a:effectLst/>
                        </a:rPr>
                        <a:t> </a:t>
                      </a:r>
                      <a:endParaRPr lang="nl-BE" sz="700" dirty="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extLst>
                  <a:ext uri="{0D108BD9-81ED-4DB2-BD59-A6C34878D82A}">
                    <a16:rowId xmlns:a16="http://schemas.microsoft.com/office/drawing/2014/main" val="10005"/>
                  </a:ext>
                </a:extLst>
              </a:tr>
              <a:tr h="564624">
                <a:tc vMerge="1">
                  <a:txBody>
                    <a:bodyPr/>
                    <a:lstStyle/>
                    <a:p>
                      <a:endParaRPr lang="nl-BE"/>
                    </a:p>
                  </a:txBody>
                  <a:tcPr/>
                </a:tc>
                <a:tc>
                  <a:txBody>
                    <a:bodyPr/>
                    <a:lstStyle/>
                    <a:p>
                      <a:pPr>
                        <a:spcAft>
                          <a:spcPts val="0"/>
                        </a:spcAft>
                      </a:pPr>
                      <a:r>
                        <a:rPr lang="nl-NL" sz="1600" dirty="0">
                          <a:effectLst/>
                        </a:rPr>
                        <a:t>B.4 met natuur en</a:t>
                      </a:r>
                      <a:r>
                        <a:rPr lang="nl-BE" sz="1600" baseline="0" dirty="0">
                          <a:effectLst/>
                        </a:rPr>
                        <a:t> c</a:t>
                      </a:r>
                      <a:r>
                        <a:rPr lang="nl-NL" sz="1600" dirty="0" err="1">
                          <a:effectLst/>
                        </a:rPr>
                        <a:t>ultuur</a:t>
                      </a:r>
                      <a:endParaRPr lang="nl-BE" sz="1600" dirty="0">
                        <a:effectLst/>
                      </a:endParaRPr>
                    </a:p>
                  </a:txBody>
                  <a:tcPr marL="41565" marR="41565" marT="0" marB="0"/>
                </a:tc>
                <a:tc>
                  <a:txBody>
                    <a:bodyPr/>
                    <a:lstStyle/>
                    <a:p>
                      <a:pPr>
                        <a:spcAft>
                          <a:spcPts val="0"/>
                        </a:spcAft>
                      </a:pPr>
                      <a:r>
                        <a:rPr lang="nl-NL" sz="600" dirty="0">
                          <a:effectLst/>
                        </a:rPr>
                        <a:t> </a:t>
                      </a:r>
                      <a:endParaRPr lang="nl-BE" sz="700" dirty="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extLst>
                  <a:ext uri="{0D108BD9-81ED-4DB2-BD59-A6C34878D82A}">
                    <a16:rowId xmlns:a16="http://schemas.microsoft.com/office/drawing/2014/main" val="10006"/>
                  </a:ext>
                </a:extLst>
              </a:tr>
              <a:tr h="875536">
                <a:tc gridSpan="2">
                  <a:txBody>
                    <a:bodyPr/>
                    <a:lstStyle/>
                    <a:p>
                      <a:pPr>
                        <a:spcAft>
                          <a:spcPts val="0"/>
                        </a:spcAft>
                      </a:pPr>
                      <a:r>
                        <a:rPr lang="nl-NL" sz="1600" dirty="0">
                          <a:effectLst/>
                        </a:rPr>
                        <a:t> </a:t>
                      </a:r>
                      <a:endParaRPr lang="nl-BE" sz="1600" dirty="0">
                        <a:effectLst/>
                      </a:endParaRPr>
                    </a:p>
                    <a:p>
                      <a:pPr>
                        <a:spcAft>
                          <a:spcPts val="0"/>
                        </a:spcAft>
                      </a:pPr>
                      <a:r>
                        <a:rPr lang="nl-NL" sz="1600" dirty="0">
                          <a:effectLst/>
                        </a:rPr>
                        <a:t>C. Groeien in gevoeligheid</a:t>
                      </a:r>
                      <a:endParaRPr lang="nl-BE" sz="1600" dirty="0">
                        <a:effectLst/>
                      </a:endParaRPr>
                    </a:p>
                    <a:p>
                      <a:pPr>
                        <a:spcAft>
                          <a:spcPts val="0"/>
                        </a:spcAft>
                      </a:pPr>
                      <a:r>
                        <a:rPr lang="nl-NL" sz="1600" dirty="0">
                          <a:effectLst/>
                        </a:rPr>
                        <a:t>voor goed en kwaad</a:t>
                      </a:r>
                      <a:endParaRPr lang="nl-BE" sz="1600" dirty="0">
                        <a:effectLst/>
                      </a:endParaRPr>
                    </a:p>
                    <a:p>
                      <a:pPr>
                        <a:spcAft>
                          <a:spcPts val="0"/>
                        </a:spcAft>
                      </a:pPr>
                      <a:r>
                        <a:rPr lang="nl-NL" sz="1600" dirty="0">
                          <a:effectLst/>
                        </a:rPr>
                        <a:t> </a:t>
                      </a:r>
                      <a:endParaRPr lang="nl-BE" sz="1600" dirty="0">
                        <a:effectLst/>
                        <a:latin typeface="Times New Roman"/>
                        <a:ea typeface="Times New Roman"/>
                      </a:endParaRPr>
                    </a:p>
                  </a:txBody>
                  <a:tcPr marL="41565" marR="41565" marT="0" marB="0"/>
                </a:tc>
                <a:tc hMerge="1">
                  <a:txBody>
                    <a:bodyPr/>
                    <a:lstStyle/>
                    <a:p>
                      <a:endParaRPr lang="nl-BE"/>
                    </a:p>
                  </a:txBody>
                  <a:tcPr/>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extLst>
                  <a:ext uri="{0D108BD9-81ED-4DB2-BD59-A6C34878D82A}">
                    <a16:rowId xmlns:a16="http://schemas.microsoft.com/office/drawing/2014/main" val="10007"/>
                  </a:ext>
                </a:extLst>
              </a:tr>
              <a:tr h="764272">
                <a:tc gridSpan="2">
                  <a:txBody>
                    <a:bodyPr/>
                    <a:lstStyle/>
                    <a:p>
                      <a:pPr>
                        <a:spcAft>
                          <a:spcPts val="0"/>
                        </a:spcAft>
                      </a:pPr>
                      <a:r>
                        <a:rPr lang="nl-NL" sz="600" dirty="0">
                          <a:effectLst/>
                        </a:rPr>
                        <a:t> </a:t>
                      </a:r>
                      <a:endParaRPr lang="nl-BE" sz="700" dirty="0">
                        <a:effectLst/>
                      </a:endParaRPr>
                    </a:p>
                    <a:p>
                      <a:pPr>
                        <a:spcAft>
                          <a:spcPts val="0"/>
                        </a:spcAft>
                      </a:pPr>
                      <a:r>
                        <a:rPr lang="nl-NL" sz="1600" dirty="0">
                          <a:effectLst/>
                        </a:rPr>
                        <a:t>D. Verkennen van geloofstaal en</a:t>
                      </a:r>
                      <a:endParaRPr lang="nl-BE" sz="1600" dirty="0">
                        <a:effectLst/>
                      </a:endParaRPr>
                    </a:p>
                    <a:p>
                      <a:pPr marR="337185">
                        <a:spcAft>
                          <a:spcPts val="0"/>
                        </a:spcAft>
                      </a:pPr>
                      <a:r>
                        <a:rPr lang="nl-NL" sz="1600" dirty="0">
                          <a:effectLst/>
                        </a:rPr>
                        <a:t>groeien in symboolgevoeligheid</a:t>
                      </a:r>
                      <a:endParaRPr lang="nl-BE" sz="1600" dirty="0">
                        <a:effectLst/>
                      </a:endParaRPr>
                    </a:p>
                    <a:p>
                      <a:pPr>
                        <a:spcAft>
                          <a:spcPts val="0"/>
                        </a:spcAft>
                      </a:pPr>
                      <a:r>
                        <a:rPr lang="nl-NL" sz="1600" dirty="0">
                          <a:effectLst/>
                        </a:rPr>
                        <a:t> </a:t>
                      </a:r>
                      <a:endParaRPr lang="nl-BE" sz="1600" dirty="0">
                        <a:effectLst/>
                      </a:endParaRPr>
                    </a:p>
                    <a:p>
                      <a:pPr>
                        <a:spcAft>
                          <a:spcPts val="0"/>
                        </a:spcAft>
                      </a:pPr>
                      <a:r>
                        <a:rPr lang="nl-NL" sz="600" dirty="0">
                          <a:effectLst/>
                        </a:rPr>
                        <a:t> </a:t>
                      </a:r>
                      <a:endParaRPr lang="nl-BE" sz="700" dirty="0">
                        <a:effectLst/>
                        <a:latin typeface="Times New Roman"/>
                        <a:ea typeface="Times New Roman"/>
                      </a:endParaRPr>
                    </a:p>
                  </a:txBody>
                  <a:tcPr marL="41565" marR="41565" marT="0" marB="0"/>
                </a:tc>
                <a:tc hMerge="1">
                  <a:txBody>
                    <a:bodyPr/>
                    <a:lstStyle/>
                    <a:p>
                      <a:endParaRPr lang="nl-BE"/>
                    </a:p>
                  </a:txBody>
                  <a:tcPr/>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tc>
                  <a:txBody>
                    <a:bodyPr/>
                    <a:lstStyle/>
                    <a:p>
                      <a:pPr>
                        <a:spcAft>
                          <a:spcPts val="0"/>
                        </a:spcAft>
                      </a:pPr>
                      <a:r>
                        <a:rPr lang="nl-NL" sz="600">
                          <a:effectLst/>
                        </a:rPr>
                        <a:t> </a:t>
                      </a:r>
                      <a:endParaRPr lang="nl-BE" sz="700">
                        <a:effectLst/>
                        <a:latin typeface="Times New Roman"/>
                        <a:ea typeface="Times New Roman"/>
                      </a:endParaRPr>
                    </a:p>
                  </a:txBody>
                  <a:tcPr marL="41565" marR="41565" marT="0" marB="0"/>
                </a:tc>
                <a:tc>
                  <a:txBody>
                    <a:bodyPr/>
                    <a:lstStyle/>
                    <a:p>
                      <a:pPr>
                        <a:spcAft>
                          <a:spcPts val="0"/>
                        </a:spcAft>
                      </a:pPr>
                      <a:r>
                        <a:rPr lang="nl-NL" sz="600" dirty="0">
                          <a:effectLst/>
                        </a:rPr>
                        <a:t> </a:t>
                      </a:r>
                      <a:endParaRPr lang="nl-BE" sz="700" dirty="0">
                        <a:effectLst/>
                        <a:latin typeface="Times New Roman"/>
                        <a:ea typeface="Times New Roman"/>
                      </a:endParaRPr>
                    </a:p>
                  </a:txBody>
                  <a:tcPr marL="41565" marR="41565"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87608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F19F5183-A742-D059-7AC4-C0F1E010F440}"/>
              </a:ext>
            </a:extLst>
          </p:cNvPr>
          <p:cNvPicPr>
            <a:picLocks noGrp="1" noChangeAspect="1"/>
          </p:cNvPicPr>
          <p:nvPr>
            <p:ph idx="1"/>
          </p:nvPr>
        </p:nvPicPr>
        <p:blipFill rotWithShape="1">
          <a:blip r:embed="rId2"/>
          <a:srcRect t="12402" r="16075" b="14325"/>
          <a:stretch/>
        </p:blipFill>
        <p:spPr>
          <a:xfrm>
            <a:off x="50268" y="247426"/>
            <a:ext cx="12091464" cy="5938221"/>
          </a:xfrm>
        </p:spPr>
      </p:pic>
    </p:spTree>
    <p:extLst>
      <p:ext uri="{BB962C8B-B14F-4D97-AF65-F5344CB8AC3E}">
        <p14:creationId xmlns:p14="http://schemas.microsoft.com/office/powerpoint/2010/main" val="2588797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764B822-47A8-461B-C1AA-4D95D0A581D4}"/>
              </a:ext>
            </a:extLst>
          </p:cNvPr>
          <p:cNvSpPr>
            <a:spLocks noGrp="1"/>
          </p:cNvSpPr>
          <p:nvPr>
            <p:ph idx="1"/>
          </p:nvPr>
        </p:nvSpPr>
        <p:spPr>
          <a:xfrm>
            <a:off x="1097280" y="1845733"/>
            <a:ext cx="4998720" cy="4513200"/>
          </a:xfrm>
        </p:spPr>
        <p:txBody>
          <a:bodyPr>
            <a:normAutofit fontScale="92500" lnSpcReduction="10000"/>
          </a:bodyPr>
          <a:lstStyle/>
          <a:p>
            <a:r>
              <a:rPr lang="nl-NL" dirty="0">
                <a:solidFill>
                  <a:schemeClr val="tx1"/>
                </a:solidFill>
              </a:rPr>
              <a:t>Nestwarmte</a:t>
            </a:r>
          </a:p>
          <a:p>
            <a:r>
              <a:rPr lang="nl-NL" dirty="0">
                <a:solidFill>
                  <a:schemeClr val="tx1"/>
                </a:solidFill>
              </a:rPr>
              <a:t>Je geborgen voelen</a:t>
            </a:r>
          </a:p>
          <a:p>
            <a:r>
              <a:rPr lang="nl-NL" dirty="0">
                <a:solidFill>
                  <a:schemeClr val="tx1"/>
                </a:solidFill>
              </a:rPr>
              <a:t>Zich aanvaard voelen</a:t>
            </a:r>
          </a:p>
          <a:p>
            <a:r>
              <a:rPr lang="nl-NL" dirty="0">
                <a:solidFill>
                  <a:schemeClr val="tx1"/>
                </a:solidFill>
              </a:rPr>
              <a:t>Weten/ voelen dat je er mag zijn (zoals je bent)</a:t>
            </a:r>
          </a:p>
          <a:p>
            <a:r>
              <a:rPr lang="nl-NL" dirty="0">
                <a:solidFill>
                  <a:schemeClr val="tx1"/>
                </a:solidFill>
              </a:rPr>
              <a:t>Welkom zijn</a:t>
            </a:r>
          </a:p>
          <a:p>
            <a:r>
              <a:rPr lang="nl-NL" dirty="0">
                <a:solidFill>
                  <a:schemeClr val="tx1"/>
                </a:solidFill>
              </a:rPr>
              <a:t>Graag gezien worden</a:t>
            </a:r>
          </a:p>
          <a:p>
            <a:r>
              <a:rPr lang="nl-NL" dirty="0">
                <a:solidFill>
                  <a:schemeClr val="tx1"/>
                </a:solidFill>
              </a:rPr>
              <a:t>Ergens thuis zijn</a:t>
            </a:r>
          </a:p>
          <a:p>
            <a:r>
              <a:rPr lang="nl-NL" dirty="0">
                <a:solidFill>
                  <a:schemeClr val="tx1"/>
                </a:solidFill>
              </a:rPr>
              <a:t>Veiligheid ervaren</a:t>
            </a:r>
          </a:p>
          <a:p>
            <a:r>
              <a:rPr lang="nl-NL" dirty="0">
                <a:solidFill>
                  <a:schemeClr val="tx1"/>
                </a:solidFill>
              </a:rPr>
              <a:t>Vertrouwen in de buitenwereld</a:t>
            </a:r>
            <a:endParaRPr lang="nl-BE" dirty="0">
              <a:solidFill>
                <a:schemeClr val="tx1"/>
              </a:solidFill>
            </a:endParaRPr>
          </a:p>
        </p:txBody>
      </p:sp>
      <p:sp>
        <p:nvSpPr>
          <p:cNvPr id="2" name="Titel 1">
            <a:extLst>
              <a:ext uri="{FF2B5EF4-FFF2-40B4-BE49-F238E27FC236}">
                <a16:creationId xmlns:a16="http://schemas.microsoft.com/office/drawing/2014/main" id="{CE74772F-E068-74FF-41F2-47E8CBC73483}"/>
              </a:ext>
            </a:extLst>
          </p:cNvPr>
          <p:cNvSpPr>
            <a:spLocks noGrp="1"/>
          </p:cNvSpPr>
          <p:nvPr>
            <p:ph type="title"/>
          </p:nvPr>
        </p:nvSpPr>
        <p:spPr/>
        <p:txBody>
          <a:bodyPr/>
          <a:lstStyle/>
          <a:p>
            <a:r>
              <a:rPr lang="nl-NL" dirty="0">
                <a:solidFill>
                  <a:schemeClr val="tx1"/>
                </a:solidFill>
              </a:rPr>
              <a:t>Vertrouwen en wantrouwen (basisvertrouwen)</a:t>
            </a:r>
            <a:endParaRPr lang="nl-BE" dirty="0">
              <a:solidFill>
                <a:schemeClr val="tx1"/>
              </a:solidFill>
            </a:endParaRPr>
          </a:p>
        </p:txBody>
      </p:sp>
      <p:pic>
        <p:nvPicPr>
          <p:cNvPr id="9218" name="Picture 2" descr="Gratis foto's van Zwaan">
            <a:extLst>
              <a:ext uri="{FF2B5EF4-FFF2-40B4-BE49-F238E27FC236}">
                <a16:creationId xmlns:a16="http://schemas.microsoft.com/office/drawing/2014/main" id="{DCA3C336-CF5B-3F77-1498-0AE761B537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38" r="7772"/>
          <a:stretch/>
        </p:blipFill>
        <p:spPr bwMode="auto">
          <a:xfrm>
            <a:off x="6264630" y="1737361"/>
            <a:ext cx="5927370" cy="4596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060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D13C5-8231-007F-32FD-836EEF080FB1}"/>
              </a:ext>
            </a:extLst>
          </p:cNvPr>
          <p:cNvSpPr>
            <a:spLocks noGrp="1"/>
          </p:cNvSpPr>
          <p:nvPr>
            <p:ph type="title"/>
          </p:nvPr>
        </p:nvSpPr>
        <p:spPr/>
        <p:txBody>
          <a:bodyPr/>
          <a:lstStyle/>
          <a:p>
            <a:r>
              <a:rPr lang="nl-NL" dirty="0"/>
              <a:t>OA Slapen gaan</a:t>
            </a:r>
            <a:endParaRPr lang="nl-BE" dirty="0"/>
          </a:p>
        </p:txBody>
      </p:sp>
      <p:pic>
        <p:nvPicPr>
          <p:cNvPr id="5" name="Afbeelding 4">
            <a:extLst>
              <a:ext uri="{FF2B5EF4-FFF2-40B4-BE49-F238E27FC236}">
                <a16:creationId xmlns:a16="http://schemas.microsoft.com/office/drawing/2014/main" id="{29EB1FF4-6825-3EE2-BD93-560F80F8FDA5}"/>
              </a:ext>
            </a:extLst>
          </p:cNvPr>
          <p:cNvPicPr>
            <a:picLocks noChangeAspect="1"/>
          </p:cNvPicPr>
          <p:nvPr/>
        </p:nvPicPr>
        <p:blipFill rotWithShape="1">
          <a:blip r:embed="rId2"/>
          <a:srcRect l="18706" t="56471" r="66029" b="16706"/>
          <a:stretch/>
        </p:blipFill>
        <p:spPr>
          <a:xfrm>
            <a:off x="419547" y="1737360"/>
            <a:ext cx="1861073" cy="1839559"/>
          </a:xfrm>
          <a:prstGeom prst="rect">
            <a:avLst/>
          </a:prstGeom>
        </p:spPr>
      </p:pic>
      <p:pic>
        <p:nvPicPr>
          <p:cNvPr id="7" name="Afbeelding 6">
            <a:extLst>
              <a:ext uri="{FF2B5EF4-FFF2-40B4-BE49-F238E27FC236}">
                <a16:creationId xmlns:a16="http://schemas.microsoft.com/office/drawing/2014/main" id="{7B8DACD6-76BB-6F0B-CEF0-B6EEA0DF59DE}"/>
              </a:ext>
            </a:extLst>
          </p:cNvPr>
          <p:cNvPicPr>
            <a:picLocks noChangeAspect="1"/>
          </p:cNvPicPr>
          <p:nvPr/>
        </p:nvPicPr>
        <p:blipFill rotWithShape="1">
          <a:blip r:embed="rId2"/>
          <a:srcRect l="18706" t="28549" r="65941" b="51372"/>
          <a:stretch/>
        </p:blipFill>
        <p:spPr>
          <a:xfrm>
            <a:off x="1247885" y="3514167"/>
            <a:ext cx="3119719" cy="2294964"/>
          </a:xfrm>
          <a:prstGeom prst="rect">
            <a:avLst/>
          </a:prstGeom>
        </p:spPr>
      </p:pic>
      <p:pic>
        <p:nvPicPr>
          <p:cNvPr id="9" name="Afbeelding 8">
            <a:extLst>
              <a:ext uri="{FF2B5EF4-FFF2-40B4-BE49-F238E27FC236}">
                <a16:creationId xmlns:a16="http://schemas.microsoft.com/office/drawing/2014/main" id="{A7ADA3E4-C793-577D-1BE9-6C51CF179AD9}"/>
              </a:ext>
            </a:extLst>
          </p:cNvPr>
          <p:cNvPicPr>
            <a:picLocks noChangeAspect="1"/>
          </p:cNvPicPr>
          <p:nvPr/>
        </p:nvPicPr>
        <p:blipFill rotWithShape="1">
          <a:blip r:embed="rId2"/>
          <a:srcRect l="50000" t="12236" r="34000" b="69411"/>
          <a:stretch/>
        </p:blipFill>
        <p:spPr>
          <a:xfrm>
            <a:off x="4767430" y="1914860"/>
            <a:ext cx="2851054" cy="1839559"/>
          </a:xfrm>
          <a:prstGeom prst="rect">
            <a:avLst/>
          </a:prstGeom>
        </p:spPr>
      </p:pic>
      <p:pic>
        <p:nvPicPr>
          <p:cNvPr id="11" name="Afbeelding 10">
            <a:extLst>
              <a:ext uri="{FF2B5EF4-FFF2-40B4-BE49-F238E27FC236}">
                <a16:creationId xmlns:a16="http://schemas.microsoft.com/office/drawing/2014/main" id="{3562396F-E903-2AF5-A664-6A263398AA8F}"/>
              </a:ext>
            </a:extLst>
          </p:cNvPr>
          <p:cNvPicPr>
            <a:picLocks noChangeAspect="1"/>
          </p:cNvPicPr>
          <p:nvPr/>
        </p:nvPicPr>
        <p:blipFill rotWithShape="1">
          <a:blip r:embed="rId3"/>
          <a:srcRect l="34676" t="23530" r="50059" b="56706"/>
          <a:stretch/>
        </p:blipFill>
        <p:spPr>
          <a:xfrm>
            <a:off x="7487321" y="3861994"/>
            <a:ext cx="2422349" cy="1764255"/>
          </a:xfrm>
          <a:prstGeom prst="rect">
            <a:avLst/>
          </a:prstGeom>
        </p:spPr>
      </p:pic>
      <p:pic>
        <p:nvPicPr>
          <p:cNvPr id="13" name="Afbeelding 12">
            <a:extLst>
              <a:ext uri="{FF2B5EF4-FFF2-40B4-BE49-F238E27FC236}">
                <a16:creationId xmlns:a16="http://schemas.microsoft.com/office/drawing/2014/main" id="{5009867F-4AE5-98F6-4F03-5C8F94743DB2}"/>
              </a:ext>
            </a:extLst>
          </p:cNvPr>
          <p:cNvPicPr>
            <a:picLocks noChangeAspect="1"/>
          </p:cNvPicPr>
          <p:nvPr/>
        </p:nvPicPr>
        <p:blipFill rotWithShape="1">
          <a:blip r:embed="rId4"/>
          <a:srcRect l="34324" t="30588" r="50000" b="50000"/>
          <a:stretch/>
        </p:blipFill>
        <p:spPr>
          <a:xfrm>
            <a:off x="7742857" y="1071730"/>
            <a:ext cx="1911276" cy="1331260"/>
          </a:xfrm>
          <a:prstGeom prst="rect">
            <a:avLst/>
          </a:prstGeom>
        </p:spPr>
      </p:pic>
      <p:pic>
        <p:nvPicPr>
          <p:cNvPr id="15" name="Afbeelding 14">
            <a:extLst>
              <a:ext uri="{FF2B5EF4-FFF2-40B4-BE49-F238E27FC236}">
                <a16:creationId xmlns:a16="http://schemas.microsoft.com/office/drawing/2014/main" id="{613D265A-3D5C-BC50-9599-2824BDD0E455}"/>
              </a:ext>
            </a:extLst>
          </p:cNvPr>
          <p:cNvPicPr>
            <a:picLocks noChangeAspect="1"/>
          </p:cNvPicPr>
          <p:nvPr/>
        </p:nvPicPr>
        <p:blipFill rotWithShape="1">
          <a:blip r:embed="rId5"/>
          <a:srcRect l="3030" t="32157" r="81294" b="47843"/>
          <a:stretch/>
        </p:blipFill>
        <p:spPr>
          <a:xfrm>
            <a:off x="9988477" y="2743199"/>
            <a:ext cx="1911276" cy="1371601"/>
          </a:xfrm>
          <a:prstGeom prst="rect">
            <a:avLst/>
          </a:prstGeom>
        </p:spPr>
      </p:pic>
      <p:sp>
        <p:nvSpPr>
          <p:cNvPr id="16" name="Tekstvak 15">
            <a:extLst>
              <a:ext uri="{FF2B5EF4-FFF2-40B4-BE49-F238E27FC236}">
                <a16:creationId xmlns:a16="http://schemas.microsoft.com/office/drawing/2014/main" id="{168C527D-B2FF-2A1D-4D54-FBEA1602C571}"/>
              </a:ext>
            </a:extLst>
          </p:cNvPr>
          <p:cNvSpPr txBox="1"/>
          <p:nvPr/>
        </p:nvSpPr>
        <p:spPr>
          <a:xfrm>
            <a:off x="5195942" y="3687339"/>
            <a:ext cx="2086985" cy="338554"/>
          </a:xfrm>
          <a:prstGeom prst="rect">
            <a:avLst/>
          </a:prstGeom>
          <a:noFill/>
        </p:spPr>
        <p:txBody>
          <a:bodyPr wrap="square" rtlCol="0">
            <a:spAutoFit/>
          </a:bodyPr>
          <a:lstStyle/>
          <a:p>
            <a:r>
              <a:rPr lang="nl-NL" sz="1600" dirty="0"/>
              <a:t>dag- en nachtkalender</a:t>
            </a:r>
            <a:endParaRPr lang="nl-BE" sz="1600" dirty="0"/>
          </a:p>
        </p:txBody>
      </p:sp>
      <p:sp>
        <p:nvSpPr>
          <p:cNvPr id="17" name="Tekstvak 16">
            <a:extLst>
              <a:ext uri="{FF2B5EF4-FFF2-40B4-BE49-F238E27FC236}">
                <a16:creationId xmlns:a16="http://schemas.microsoft.com/office/drawing/2014/main" id="{D3FFFB21-5DAD-FBB3-5CF7-71D6183BE361}"/>
              </a:ext>
            </a:extLst>
          </p:cNvPr>
          <p:cNvSpPr txBox="1"/>
          <p:nvPr/>
        </p:nvSpPr>
        <p:spPr>
          <a:xfrm>
            <a:off x="7882704" y="2318585"/>
            <a:ext cx="2086985" cy="338554"/>
          </a:xfrm>
          <a:prstGeom prst="rect">
            <a:avLst/>
          </a:prstGeom>
          <a:noFill/>
        </p:spPr>
        <p:txBody>
          <a:bodyPr wrap="square" rtlCol="0">
            <a:spAutoFit/>
          </a:bodyPr>
          <a:lstStyle/>
          <a:p>
            <a:r>
              <a:rPr lang="nl-NL" sz="1600" dirty="0"/>
              <a:t>knuffels puzzelen</a:t>
            </a:r>
            <a:endParaRPr lang="nl-BE" sz="1600" dirty="0"/>
          </a:p>
        </p:txBody>
      </p:sp>
      <p:sp>
        <p:nvSpPr>
          <p:cNvPr id="18" name="Tekstvak 17">
            <a:extLst>
              <a:ext uri="{FF2B5EF4-FFF2-40B4-BE49-F238E27FC236}">
                <a16:creationId xmlns:a16="http://schemas.microsoft.com/office/drawing/2014/main" id="{11667F95-A09C-C55F-0120-6E8202C02CF0}"/>
              </a:ext>
            </a:extLst>
          </p:cNvPr>
          <p:cNvSpPr txBox="1"/>
          <p:nvPr/>
        </p:nvSpPr>
        <p:spPr>
          <a:xfrm>
            <a:off x="10105015" y="4114800"/>
            <a:ext cx="2086985" cy="338554"/>
          </a:xfrm>
          <a:prstGeom prst="rect">
            <a:avLst/>
          </a:prstGeom>
          <a:noFill/>
        </p:spPr>
        <p:txBody>
          <a:bodyPr wrap="square" rtlCol="0">
            <a:spAutoFit/>
          </a:bodyPr>
          <a:lstStyle/>
          <a:p>
            <a:r>
              <a:rPr lang="nl-NL" sz="1600" dirty="0"/>
              <a:t>nachtlampjes maken</a:t>
            </a:r>
            <a:endParaRPr lang="nl-BE" sz="1600" dirty="0"/>
          </a:p>
        </p:txBody>
      </p:sp>
      <p:sp>
        <p:nvSpPr>
          <p:cNvPr id="19" name="Tekstvak 18">
            <a:extLst>
              <a:ext uri="{FF2B5EF4-FFF2-40B4-BE49-F238E27FC236}">
                <a16:creationId xmlns:a16="http://schemas.microsoft.com/office/drawing/2014/main" id="{F9FFBAFA-1ADA-EF25-3128-23398D32A478}"/>
              </a:ext>
            </a:extLst>
          </p:cNvPr>
          <p:cNvSpPr txBox="1"/>
          <p:nvPr/>
        </p:nvSpPr>
        <p:spPr>
          <a:xfrm>
            <a:off x="7164593" y="5616993"/>
            <a:ext cx="3302598" cy="338554"/>
          </a:xfrm>
          <a:prstGeom prst="rect">
            <a:avLst/>
          </a:prstGeom>
          <a:noFill/>
        </p:spPr>
        <p:txBody>
          <a:bodyPr wrap="square" rtlCol="0">
            <a:spAutoFit/>
          </a:bodyPr>
          <a:lstStyle/>
          <a:p>
            <a:r>
              <a:rPr lang="nl-NL" sz="1600" dirty="0"/>
              <a:t>je vriendje herkennen in het donker</a:t>
            </a:r>
            <a:endParaRPr lang="nl-BE" sz="1600" dirty="0"/>
          </a:p>
        </p:txBody>
      </p:sp>
      <p:sp>
        <p:nvSpPr>
          <p:cNvPr id="20" name="Tekstvak 19">
            <a:extLst>
              <a:ext uri="{FF2B5EF4-FFF2-40B4-BE49-F238E27FC236}">
                <a16:creationId xmlns:a16="http://schemas.microsoft.com/office/drawing/2014/main" id="{D4E194F6-B3F0-9C54-E80B-D4D6CDE31472}"/>
              </a:ext>
            </a:extLst>
          </p:cNvPr>
          <p:cNvSpPr txBox="1"/>
          <p:nvPr/>
        </p:nvSpPr>
        <p:spPr>
          <a:xfrm>
            <a:off x="2033193" y="5809131"/>
            <a:ext cx="3302598" cy="338554"/>
          </a:xfrm>
          <a:prstGeom prst="rect">
            <a:avLst/>
          </a:prstGeom>
          <a:noFill/>
        </p:spPr>
        <p:txBody>
          <a:bodyPr wrap="square" rtlCol="0">
            <a:spAutoFit/>
          </a:bodyPr>
          <a:lstStyle/>
          <a:p>
            <a:r>
              <a:rPr lang="nl-NL" sz="1600" dirty="0"/>
              <a:t>pyjama's maken</a:t>
            </a:r>
            <a:endParaRPr lang="nl-BE" sz="1600" dirty="0"/>
          </a:p>
        </p:txBody>
      </p:sp>
      <p:sp>
        <p:nvSpPr>
          <p:cNvPr id="21" name="Tekstvak 20">
            <a:extLst>
              <a:ext uri="{FF2B5EF4-FFF2-40B4-BE49-F238E27FC236}">
                <a16:creationId xmlns:a16="http://schemas.microsoft.com/office/drawing/2014/main" id="{18ECBE78-585D-0023-9C30-0C781340EEBD}"/>
              </a:ext>
            </a:extLst>
          </p:cNvPr>
          <p:cNvSpPr txBox="1"/>
          <p:nvPr/>
        </p:nvSpPr>
        <p:spPr>
          <a:xfrm>
            <a:off x="2302134" y="1840591"/>
            <a:ext cx="3302598" cy="338554"/>
          </a:xfrm>
          <a:prstGeom prst="rect">
            <a:avLst/>
          </a:prstGeom>
          <a:noFill/>
        </p:spPr>
        <p:txBody>
          <a:bodyPr wrap="square" rtlCol="0">
            <a:spAutoFit/>
          </a:bodyPr>
          <a:lstStyle/>
          <a:p>
            <a:r>
              <a:rPr lang="nl-NL" sz="1600" dirty="0"/>
              <a:t>werken met schaduwen</a:t>
            </a:r>
            <a:endParaRPr lang="nl-BE" sz="1600" dirty="0"/>
          </a:p>
        </p:txBody>
      </p:sp>
    </p:spTree>
    <p:extLst>
      <p:ext uri="{BB962C8B-B14F-4D97-AF65-F5344CB8AC3E}">
        <p14:creationId xmlns:p14="http://schemas.microsoft.com/office/powerpoint/2010/main" val="1331866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D13C5-8231-007F-32FD-836EEF080FB1}"/>
              </a:ext>
            </a:extLst>
          </p:cNvPr>
          <p:cNvSpPr>
            <a:spLocks noGrp="1"/>
          </p:cNvSpPr>
          <p:nvPr>
            <p:ph type="title"/>
          </p:nvPr>
        </p:nvSpPr>
        <p:spPr/>
        <p:txBody>
          <a:bodyPr/>
          <a:lstStyle/>
          <a:p>
            <a:r>
              <a:rPr lang="nl-NL" dirty="0"/>
              <a:t>OA Slapen gaan</a:t>
            </a:r>
            <a:endParaRPr lang="nl-BE" dirty="0"/>
          </a:p>
        </p:txBody>
      </p:sp>
      <p:sp>
        <p:nvSpPr>
          <p:cNvPr id="3" name="Tijdelijke aanduiding voor inhoud 2">
            <a:extLst>
              <a:ext uri="{FF2B5EF4-FFF2-40B4-BE49-F238E27FC236}">
                <a16:creationId xmlns:a16="http://schemas.microsoft.com/office/drawing/2014/main" id="{16197C6E-F62C-01C7-2035-C46BBC8E1D9C}"/>
              </a:ext>
            </a:extLst>
          </p:cNvPr>
          <p:cNvSpPr>
            <a:spLocks noGrp="1"/>
          </p:cNvSpPr>
          <p:nvPr>
            <p:ph idx="1"/>
          </p:nvPr>
        </p:nvSpPr>
        <p:spPr>
          <a:xfrm>
            <a:off x="1097280" y="1845734"/>
            <a:ext cx="3905026" cy="4023360"/>
          </a:xfrm>
        </p:spPr>
        <p:txBody>
          <a:bodyPr/>
          <a:lstStyle/>
          <a:p>
            <a:r>
              <a:rPr lang="nl-NL" dirty="0">
                <a:solidFill>
                  <a:schemeClr val="tx1"/>
                </a:solidFill>
              </a:rPr>
              <a:t>Welke gevoelsmatige ervaring hoort hierbij?</a:t>
            </a:r>
          </a:p>
          <a:p>
            <a:endParaRPr lang="nl-NL" dirty="0">
              <a:solidFill>
                <a:schemeClr val="tx1"/>
              </a:solidFill>
            </a:endParaRPr>
          </a:p>
          <a:p>
            <a:r>
              <a:rPr lang="nl-NL" dirty="0">
                <a:solidFill>
                  <a:schemeClr val="tx1"/>
                </a:solidFill>
              </a:rPr>
              <a:t>=&gt; bang zijn in het donker, nood aan veiligheid</a:t>
            </a:r>
            <a:endParaRPr lang="nl-BE" dirty="0">
              <a:solidFill>
                <a:schemeClr val="tx1"/>
              </a:solidFill>
            </a:endParaRPr>
          </a:p>
        </p:txBody>
      </p:sp>
      <p:pic>
        <p:nvPicPr>
          <p:cNvPr id="16386" name="Picture 2" descr="Wat moet je doen als een kind bang is? - Verken je geest">
            <a:extLst>
              <a:ext uri="{FF2B5EF4-FFF2-40B4-BE49-F238E27FC236}">
                <a16:creationId xmlns:a16="http://schemas.microsoft.com/office/drawing/2014/main" id="{2D5ED47E-6552-EB3F-BF6E-B37395FD9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7333" y="1737360"/>
            <a:ext cx="6894667" cy="4591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648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D13C5-8231-007F-32FD-836EEF080FB1}"/>
              </a:ext>
            </a:extLst>
          </p:cNvPr>
          <p:cNvSpPr>
            <a:spLocks noGrp="1"/>
          </p:cNvSpPr>
          <p:nvPr>
            <p:ph type="title"/>
          </p:nvPr>
        </p:nvSpPr>
        <p:spPr/>
        <p:txBody>
          <a:bodyPr/>
          <a:lstStyle/>
          <a:p>
            <a:r>
              <a:rPr lang="nl-NL" dirty="0"/>
              <a:t>OA Slapen gaan</a:t>
            </a:r>
            <a:endParaRPr lang="nl-BE" dirty="0"/>
          </a:p>
        </p:txBody>
      </p:sp>
      <p:sp>
        <p:nvSpPr>
          <p:cNvPr id="3" name="Tijdelijke aanduiding voor inhoud 2">
            <a:extLst>
              <a:ext uri="{FF2B5EF4-FFF2-40B4-BE49-F238E27FC236}">
                <a16:creationId xmlns:a16="http://schemas.microsoft.com/office/drawing/2014/main" id="{16197C6E-F62C-01C7-2035-C46BBC8E1D9C}"/>
              </a:ext>
            </a:extLst>
          </p:cNvPr>
          <p:cNvSpPr>
            <a:spLocks noGrp="1"/>
          </p:cNvSpPr>
          <p:nvPr>
            <p:ph idx="1"/>
          </p:nvPr>
        </p:nvSpPr>
        <p:spPr>
          <a:xfrm>
            <a:off x="1097280" y="1845734"/>
            <a:ext cx="5550946" cy="4023360"/>
          </a:xfrm>
        </p:spPr>
        <p:txBody>
          <a:bodyPr>
            <a:normAutofit fontScale="70000" lnSpcReduction="20000"/>
          </a:bodyPr>
          <a:lstStyle/>
          <a:p>
            <a:r>
              <a:rPr lang="nl-NL" b="0" i="0" dirty="0">
                <a:solidFill>
                  <a:srgbClr val="03031A"/>
                </a:solidFill>
                <a:effectLst/>
                <a:latin typeface="Calibri" panose="020F0502020204030204" pitchFamily="34" charset="0"/>
                <a:cs typeface="Calibri" panose="020F0502020204030204" pitchFamily="34" charset="0"/>
              </a:rPr>
              <a:t>Ervaringen en belevingen: </a:t>
            </a:r>
          </a:p>
          <a:p>
            <a:endParaRPr lang="nl-NL" dirty="0">
              <a:solidFill>
                <a:srgbClr val="03031A"/>
              </a:solidFill>
              <a:latin typeface="Calibri" panose="020F0502020204030204" pitchFamily="34" charset="0"/>
              <a:cs typeface="Calibri" panose="020F0502020204030204" pitchFamily="34" charset="0"/>
            </a:endParaRPr>
          </a:p>
          <a:p>
            <a:r>
              <a:rPr lang="nl-NL" b="0" i="0" dirty="0">
                <a:solidFill>
                  <a:srgbClr val="03031A"/>
                </a:solidFill>
                <a:effectLst/>
                <a:latin typeface="Calibri" panose="020F0502020204030204" pitchFamily="34" charset="0"/>
                <a:cs typeface="Calibri" panose="020F0502020204030204" pitchFamily="34" charset="0"/>
              </a:rPr>
              <a:t>Het prentenboek ‘Welterusten … Kleine Beer’ wordt </a:t>
            </a:r>
            <a:r>
              <a:rPr lang="nl-NL" dirty="0">
                <a:solidFill>
                  <a:srgbClr val="03031A"/>
                </a:solidFill>
                <a:latin typeface="Calibri" panose="020F0502020204030204" pitchFamily="34" charset="0"/>
                <a:cs typeface="Calibri" panose="020F0502020204030204" pitchFamily="34" charset="0"/>
              </a:rPr>
              <a:t>voorgelezen. </a:t>
            </a:r>
            <a:r>
              <a:rPr lang="nl-NL" b="0" i="0" dirty="0">
                <a:solidFill>
                  <a:srgbClr val="03031A"/>
                </a:solidFill>
                <a:effectLst/>
                <a:latin typeface="Calibri" panose="020F0502020204030204" pitchFamily="34" charset="0"/>
                <a:cs typeface="Calibri" panose="020F0502020204030204" pitchFamily="34" charset="0"/>
              </a:rPr>
              <a:t>Kleine Beer kan niet slapen. Hij is bang voor het donker. Grote Beer brengt steeds een groter lichtje naar Kleine Beer. Uiteindelijk neemt hij zelfs de maan voor hem mee, en alle fonkelende sterren. </a:t>
            </a:r>
          </a:p>
          <a:p>
            <a:endParaRPr lang="nl-NL" dirty="0">
              <a:solidFill>
                <a:srgbClr val="03031A"/>
              </a:solidFill>
              <a:latin typeface="Calibri" panose="020F0502020204030204" pitchFamily="34" charset="0"/>
              <a:cs typeface="Calibri" panose="020F0502020204030204" pitchFamily="34" charset="0"/>
            </a:endParaRPr>
          </a:p>
          <a:p>
            <a:r>
              <a:rPr lang="nl-NL" dirty="0">
                <a:solidFill>
                  <a:srgbClr val="03031A"/>
                </a:solidFill>
                <a:latin typeface="Calibri" panose="020F0502020204030204" pitchFamily="34" charset="0"/>
                <a:cs typeface="Calibri" panose="020F0502020204030204" pitchFamily="34" charset="0"/>
              </a:rPr>
              <a:t>Het verhaal wordt in de klas nagespeeld. Kleine Beer wordt te slapen gelegd en er worden steeds grotere lichtjes naar hem gebracht. Door de klemtoon te leggen op het geruststellen van Kleine Beer komt deze component sterker tot zijn recht.</a:t>
            </a:r>
            <a:endParaRPr lang="nl-BE" dirty="0">
              <a:latin typeface="Calibri" panose="020F0502020204030204" pitchFamily="34" charset="0"/>
              <a:cs typeface="Calibri" panose="020F0502020204030204" pitchFamily="34" charset="0"/>
            </a:endParaRPr>
          </a:p>
        </p:txBody>
      </p:sp>
      <p:pic>
        <p:nvPicPr>
          <p:cNvPr id="14338" name="Picture 2">
            <a:extLst>
              <a:ext uri="{FF2B5EF4-FFF2-40B4-BE49-F238E27FC236}">
                <a16:creationId xmlns:a16="http://schemas.microsoft.com/office/drawing/2014/main" id="{385C4DAA-AD73-AB33-EB99-99ED90E40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760" y="0"/>
            <a:ext cx="5325240" cy="6409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0447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829</Words>
  <Application>Microsoft Macintosh PowerPoint</Application>
  <PresentationFormat>Breedbeeld</PresentationFormat>
  <Paragraphs>158</Paragraphs>
  <Slides>20</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20</vt:i4>
      </vt:variant>
    </vt:vector>
  </HeadingPairs>
  <TitlesOfParts>
    <vt:vector size="25" baseType="lpstr">
      <vt:lpstr>Arial</vt:lpstr>
      <vt:lpstr>Calibri</vt:lpstr>
      <vt:lpstr>Calibri Light</vt:lpstr>
      <vt:lpstr>Times New Roman</vt:lpstr>
      <vt:lpstr>Kantoorthema</vt:lpstr>
      <vt:lpstr>RKG en een ‘moeilijk’ OA</vt:lpstr>
      <vt:lpstr>Tip: Kijk naar de menselijke ervaringen rond het onderwerp van je OA en verbindt ze met een van de componenten.</vt:lpstr>
      <vt:lpstr>PowerPoint-presentatie</vt:lpstr>
      <vt:lpstr>PowerPoint-presentatie</vt:lpstr>
      <vt:lpstr>PowerPoint-presentatie</vt:lpstr>
      <vt:lpstr>Vertrouwen en wantrouwen (basisvertrouwen)</vt:lpstr>
      <vt:lpstr>OA Slapen gaan</vt:lpstr>
      <vt:lpstr>OA Slapen gaan</vt:lpstr>
      <vt:lpstr>OA Slapen gaan</vt:lpstr>
      <vt:lpstr>OA Slapen gaan</vt:lpstr>
      <vt:lpstr>OA Slapen gaan</vt:lpstr>
      <vt:lpstr>OA: Verkeer </vt:lpstr>
      <vt:lpstr>OA: Verkeer</vt:lpstr>
      <vt:lpstr>OA: Verkeer</vt:lpstr>
      <vt:lpstr>OA Paraplu’s</vt:lpstr>
      <vt:lpstr>OA: Papaplu’s</vt:lpstr>
      <vt:lpstr>OA: Papaplu’s</vt:lpstr>
      <vt:lpstr>OA: Papaplu’s</vt:lpstr>
      <vt:lpstr>OA: Papaplu’s</vt:lpstr>
      <vt:lpstr>OA: Papaplu’s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RKG en een ‘moeilijk’ OA</dc:title>
  <dc:creator>Rik Snijkers</dc:creator>
  <cp:lastModifiedBy>Rik Snijkers</cp:lastModifiedBy>
  <cp:revision>1</cp:revision>
  <dcterms:created xsi:type="dcterms:W3CDTF">2023-02-02T08:46:44Z</dcterms:created>
  <dcterms:modified xsi:type="dcterms:W3CDTF">2023-02-02T08:49:51Z</dcterms:modified>
</cp:coreProperties>
</file>