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517" r:id="rId3"/>
    <p:sldId id="257" r:id="rId4"/>
    <p:sldId id="258" r:id="rId5"/>
    <p:sldId id="259" r:id="rId6"/>
    <p:sldId id="260" r:id="rId7"/>
    <p:sldId id="52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523" r:id="rId35"/>
    <p:sldId id="289" r:id="rId36"/>
    <p:sldId id="518" r:id="rId37"/>
    <p:sldId id="519" r:id="rId38"/>
    <p:sldId id="520" r:id="rId39"/>
    <p:sldId id="525" r:id="rId40"/>
    <p:sldId id="526" r:id="rId41"/>
    <p:sldId id="524" r:id="rId42"/>
    <p:sldId id="522"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574"/>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3/10/22</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7284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3/10/22</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391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3/10/22</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7819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3/10/22</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595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3/10/22</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8723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3/10/22</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556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3/10/22</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6056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3/10/22</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5763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3/10/22</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2364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3/10/22</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59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3/10/22</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5667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3/10/22</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‹nr.›</a:t>
            </a:fld>
            <a:endParaRPr lang="en-US" b="1" dirty="0"/>
          </a:p>
        </p:txBody>
      </p:sp>
    </p:spTree>
    <p:extLst>
      <p:ext uri="{BB962C8B-B14F-4D97-AF65-F5344CB8AC3E}">
        <p14:creationId xmlns:p14="http://schemas.microsoft.com/office/powerpoint/2010/main" val="28871455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youtube.com/watch?v=x2-MCPa_3rU"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youtube.com/watch?v=TEVlDb43v-4&amp;feature=related"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reativecommons.org/licenses/by-nc-sa/4.0/deed.n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Kleurrijke lijnen die stervormige vormen maken">
            <a:extLst>
              <a:ext uri="{FF2B5EF4-FFF2-40B4-BE49-F238E27FC236}">
                <a16:creationId xmlns:a16="http://schemas.microsoft.com/office/drawing/2014/main" id="{1752C3CE-FA07-4EF8-A093-3A4641E8AA27}"/>
              </a:ext>
            </a:extLst>
          </p:cNvPr>
          <p:cNvPicPr>
            <a:picLocks noChangeAspect="1"/>
          </p:cNvPicPr>
          <p:nvPr/>
        </p:nvPicPr>
        <p:blipFill rotWithShape="1">
          <a:blip r:embed="rId2"/>
          <a:srcRect l="8121" r="21127" b="-3"/>
          <a:stretch/>
        </p:blipFill>
        <p:spPr>
          <a:xfrm>
            <a:off x="6536411" y="254456"/>
            <a:ext cx="4203526" cy="4203526"/>
          </a:xfrm>
          <a:custGeom>
            <a:avLst/>
            <a:gdLst/>
            <a:ahLst/>
            <a:cxnLst/>
            <a:rect l="l" t="t" r="r" b="b"/>
            <a:pathLst>
              <a:path w="2813056" h="2813056">
                <a:moveTo>
                  <a:pt x="1406528" y="0"/>
                </a:moveTo>
                <a:cubicBezTo>
                  <a:pt x="2183332" y="0"/>
                  <a:pt x="2813056" y="629724"/>
                  <a:pt x="2813056" y="1406528"/>
                </a:cubicBezTo>
                <a:cubicBezTo>
                  <a:pt x="2813056" y="2183332"/>
                  <a:pt x="2183332" y="2813056"/>
                  <a:pt x="1406528" y="2813056"/>
                </a:cubicBezTo>
                <a:cubicBezTo>
                  <a:pt x="629724" y="2813056"/>
                  <a:pt x="0" y="2183332"/>
                  <a:pt x="0" y="1406528"/>
                </a:cubicBezTo>
                <a:cubicBezTo>
                  <a:pt x="0" y="629724"/>
                  <a:pt x="629724" y="0"/>
                  <a:pt x="1406528" y="0"/>
                </a:cubicBezTo>
                <a:close/>
              </a:path>
            </a:pathLst>
          </a:custGeom>
        </p:spPr>
      </p:pic>
      <p:sp>
        <p:nvSpPr>
          <p:cNvPr id="16" name="Oval 15">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369A2E-99B1-4A2B-9343-957A6C1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0778" y="1131641"/>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DA909C-BC27-D34B-A9E2-F7D229AF287A}"/>
              </a:ext>
            </a:extLst>
          </p:cNvPr>
          <p:cNvSpPr>
            <a:spLocks noGrp="1"/>
          </p:cNvSpPr>
          <p:nvPr>
            <p:ph type="ctrTitle"/>
          </p:nvPr>
        </p:nvSpPr>
        <p:spPr>
          <a:xfrm>
            <a:off x="2545517" y="2193085"/>
            <a:ext cx="3624471" cy="2577893"/>
          </a:xfrm>
        </p:spPr>
        <p:txBody>
          <a:bodyPr>
            <a:normAutofit fontScale="90000"/>
          </a:bodyPr>
          <a:lstStyle/>
          <a:p>
            <a:r>
              <a:rPr lang="nl-BE" dirty="0"/>
              <a:t>Tijd om op te staan</a:t>
            </a:r>
          </a:p>
        </p:txBody>
      </p:sp>
      <p:sp>
        <p:nvSpPr>
          <p:cNvPr id="3" name="Ondertitel 2">
            <a:extLst>
              <a:ext uri="{FF2B5EF4-FFF2-40B4-BE49-F238E27FC236}">
                <a16:creationId xmlns:a16="http://schemas.microsoft.com/office/drawing/2014/main" id="{40171575-C52A-204C-AE0B-85650556335A}"/>
              </a:ext>
            </a:extLst>
          </p:cNvPr>
          <p:cNvSpPr>
            <a:spLocks noGrp="1"/>
          </p:cNvSpPr>
          <p:nvPr>
            <p:ph type="subTitle" idx="1"/>
          </p:nvPr>
        </p:nvSpPr>
        <p:spPr>
          <a:xfrm>
            <a:off x="2691411" y="4917084"/>
            <a:ext cx="3478577" cy="757574"/>
          </a:xfrm>
        </p:spPr>
        <p:txBody>
          <a:bodyPr>
            <a:normAutofit/>
          </a:bodyPr>
          <a:lstStyle/>
          <a:p>
            <a:r>
              <a:rPr lang="nl-BE" dirty="0"/>
              <a:t>paasverhalen</a:t>
            </a:r>
          </a:p>
        </p:txBody>
      </p:sp>
      <p:sp>
        <p:nvSpPr>
          <p:cNvPr id="2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B3D7D008-0B6D-4161-BEDA-6AF6A03B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339FE9-6931-4B68-8E22-6539BB608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rgbClr val="FFFFFF"/>
          </a:solidFill>
        </p:grpSpPr>
        <p:sp>
          <p:nvSpPr>
            <p:cNvPr id="27" name="Freeform: Shape 26">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30" name="Group 29">
            <a:extLst>
              <a:ext uri="{FF2B5EF4-FFF2-40B4-BE49-F238E27FC236}">
                <a16:creationId xmlns:a16="http://schemas.microsoft.com/office/drawing/2014/main" id="{D0218489-E03B-4E4F-9ADA-EC579122A1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tx1"/>
          </a:solidFill>
        </p:grpSpPr>
        <p:sp>
          <p:nvSpPr>
            <p:cNvPr id="31" name="Freeform: Shape 30">
              <a:extLst>
                <a:ext uri="{FF2B5EF4-FFF2-40B4-BE49-F238E27FC236}">
                  <a16:creationId xmlns:a16="http://schemas.microsoft.com/office/drawing/2014/main" id="{D36F491E-9A40-46C5-BD55-356F1502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0EC201AA-621E-4837-A31C-D061443F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3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8320" y="4140693"/>
            <a:ext cx="1054466" cy="469689"/>
            <a:chOff x="9841624" y="4115729"/>
            <a:chExt cx="602169" cy="268223"/>
          </a:xfrm>
          <a:solidFill>
            <a:schemeClr val="tx1"/>
          </a:solidFill>
        </p:grpSpPr>
        <p:sp>
          <p:nvSpPr>
            <p:cNvPr id="35" name="Freeform: Shape 3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1" name="Oval 4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6AA707BA-98B0-47C5-B34A-63D60A01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85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kerkelijk jaar 017">
            <a:extLst>
              <a:ext uri="{FF2B5EF4-FFF2-40B4-BE49-F238E27FC236}">
                <a16:creationId xmlns:a16="http://schemas.microsoft.com/office/drawing/2014/main" id="{9908061C-4654-5041-9F0C-BF3DCB90C4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076" r="1" b="15846"/>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8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kerkelijk jaar 018">
            <a:extLst>
              <a:ext uri="{FF2B5EF4-FFF2-40B4-BE49-F238E27FC236}">
                <a16:creationId xmlns:a16="http://schemas.microsoft.com/office/drawing/2014/main" id="{667A354A-53C9-9848-993E-31B3B791C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98" r="-1" b="25814"/>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0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E3DC09-52EE-5144-853E-20984E9B8F1C}"/>
              </a:ext>
            </a:extLst>
          </p:cNvPr>
          <p:cNvPicPr>
            <a:picLocks noChangeAspect="1"/>
          </p:cNvPicPr>
          <p:nvPr/>
        </p:nvPicPr>
        <p:blipFill>
          <a:blip r:embed="rId2"/>
          <a:stretch>
            <a:fillRect/>
          </a:stretch>
        </p:blipFill>
        <p:spPr>
          <a:xfrm>
            <a:off x="3071664" y="68628"/>
            <a:ext cx="5976664" cy="6640737"/>
          </a:xfrm>
          <a:prstGeom prst="rect">
            <a:avLst/>
          </a:prstGeom>
        </p:spPr>
      </p:pic>
    </p:spTree>
    <p:extLst>
      <p:ext uri="{BB962C8B-B14F-4D97-AF65-F5344CB8AC3E}">
        <p14:creationId xmlns:p14="http://schemas.microsoft.com/office/powerpoint/2010/main" val="117154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CDE74F-7849-9D49-91CE-A0B4E9070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88267" y="230142"/>
            <a:ext cx="5080000" cy="623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8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0B2C172-B28E-884E-ADD7-7A3752AD9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68463" y="549276"/>
            <a:ext cx="8388350" cy="628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0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beeldingen pasen 011">
            <a:extLst>
              <a:ext uri="{FF2B5EF4-FFF2-40B4-BE49-F238E27FC236}">
                <a16:creationId xmlns:a16="http://schemas.microsoft.com/office/drawing/2014/main" id="{2BF936E6-264C-9D44-B879-FAE7D37B5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8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beeldingen pasen 012">
            <a:extLst>
              <a:ext uri="{FF2B5EF4-FFF2-40B4-BE49-F238E27FC236}">
                <a16:creationId xmlns:a16="http://schemas.microsoft.com/office/drawing/2014/main" id="{72762B8C-1331-6945-9965-C17BFBA13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6" y="0"/>
            <a:ext cx="5141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3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erkelijk jaar 016">
            <a:extLst>
              <a:ext uri="{FF2B5EF4-FFF2-40B4-BE49-F238E27FC236}">
                <a16:creationId xmlns:a16="http://schemas.microsoft.com/office/drawing/2014/main" id="{BC1765C2-0B08-B14C-9F95-48C79F049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0" y="0"/>
            <a:ext cx="5145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08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spoir">
            <a:extLst>
              <a:ext uri="{FF2B5EF4-FFF2-40B4-BE49-F238E27FC236}">
                <a16:creationId xmlns:a16="http://schemas.microsoft.com/office/drawing/2014/main" id="{9106D577-A2DB-D845-B43C-4D09716C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733" y="218300"/>
            <a:ext cx="7027334" cy="646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65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jdelijke aanduiding voor inhoud 4" descr="image001">
            <a:extLst>
              <a:ext uri="{FF2B5EF4-FFF2-40B4-BE49-F238E27FC236}">
                <a16:creationId xmlns:a16="http://schemas.microsoft.com/office/drawing/2014/main" id="{D1BAFD5E-96B1-B24B-9641-EFE944DADA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55" r="-1" b="3619"/>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3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 name="Freeform: Shape 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2DA1274F-9232-42BF-B9FE-B95EA14CF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BE5AF1D6-62CC-4988-9174-993F112DC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9" name="Freeform: Shape 28">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1" name="Freeform: Shape 30">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Freeform: Shape 32">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Rectangle 34">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2B320E-B577-CF43-98F2-A5134977FE8E}"/>
              </a:ext>
            </a:extLst>
          </p:cNvPr>
          <p:cNvSpPr>
            <a:spLocks noGrp="1"/>
          </p:cNvSpPr>
          <p:nvPr>
            <p:ph type="title"/>
          </p:nvPr>
        </p:nvSpPr>
        <p:spPr>
          <a:xfrm>
            <a:off x="2886765" y="1159934"/>
            <a:ext cx="6418471" cy="3028072"/>
          </a:xfrm>
        </p:spPr>
        <p:txBody>
          <a:bodyPr vert="horz" lIns="91440" tIns="45720" rIns="91440" bIns="45720" rtlCol="0" anchor="b">
            <a:normAutofit/>
          </a:bodyPr>
          <a:lstStyle/>
          <a:p>
            <a:pPr algn="ctr"/>
            <a:r>
              <a:rPr lang="en-US" sz="5100" b="1" cap="all" spc="1500">
                <a:ea typeface="Source Sans Pro SemiBold" panose="020B0603030403020204" pitchFamily="34" charset="0"/>
              </a:rPr>
              <a:t>Het verhaal nog eens laten klinken!</a:t>
            </a:r>
          </a:p>
        </p:txBody>
      </p:sp>
      <p:sp>
        <p:nvSpPr>
          <p:cNvPr id="3" name="Tijdelijke aanduiding voor inhoud 2">
            <a:extLst>
              <a:ext uri="{FF2B5EF4-FFF2-40B4-BE49-F238E27FC236}">
                <a16:creationId xmlns:a16="http://schemas.microsoft.com/office/drawing/2014/main" id="{2DF3E0ED-69B9-7F45-9A6D-319C276E0C08}"/>
              </a:ext>
            </a:extLst>
          </p:cNvPr>
          <p:cNvSpPr>
            <a:spLocks noGrp="1"/>
          </p:cNvSpPr>
          <p:nvPr>
            <p:ph idx="1"/>
          </p:nvPr>
        </p:nvSpPr>
        <p:spPr>
          <a:xfrm>
            <a:off x="2886765" y="4280081"/>
            <a:ext cx="6418471" cy="1566152"/>
          </a:xfrm>
        </p:spPr>
        <p:txBody>
          <a:bodyPr vert="horz" lIns="91440" tIns="45720" rIns="91440" bIns="45720" rtlCol="0">
            <a:normAutofit/>
          </a:bodyPr>
          <a:lstStyle/>
          <a:p>
            <a:pPr marL="0" indent="0" algn="ctr">
              <a:buNone/>
            </a:pPr>
            <a:endParaRPr lang="en-US" sz="2400" cap="all" spc="400" dirty="0"/>
          </a:p>
        </p:txBody>
      </p:sp>
      <p:sp>
        <p:nvSpPr>
          <p:cNvPr id="41" name="Oval 40">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54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7DCE565-F8EC-F545-B168-6CA822EFF8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8197" y="267237"/>
            <a:ext cx="4507605" cy="6323525"/>
          </a:xfrm>
          <a:prstGeom prst="rect">
            <a:avLst/>
          </a:prstGeom>
          <a:noFill/>
        </p:spPr>
      </p:pic>
    </p:spTree>
    <p:extLst>
      <p:ext uri="{BB962C8B-B14F-4D97-AF65-F5344CB8AC3E}">
        <p14:creationId xmlns:p14="http://schemas.microsoft.com/office/powerpoint/2010/main" val="116665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EB01383-77E5-B348-BEF7-BB4C92A8CF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89409" y="215721"/>
            <a:ext cx="4507606" cy="6426558"/>
          </a:xfrm>
          <a:prstGeom prst="rect">
            <a:avLst/>
          </a:prstGeom>
          <a:noFill/>
        </p:spPr>
      </p:pic>
    </p:spTree>
    <p:extLst>
      <p:ext uri="{BB962C8B-B14F-4D97-AF65-F5344CB8AC3E}">
        <p14:creationId xmlns:p14="http://schemas.microsoft.com/office/powerpoint/2010/main" val="148448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A6FBBC11-83AA-014E-BAF7-20514F3EF44C}"/>
              </a:ext>
            </a:extLst>
          </p:cNvPr>
          <p:cNvPicPr/>
          <p:nvPr/>
        </p:nvPicPr>
        <p:blipFill rotWithShape="1">
          <a:blip r:embed="rId2">
            <a:extLst>
              <a:ext uri="{28A0092B-C50C-407E-A947-70E740481C1C}">
                <a14:useLocalDpi xmlns:a14="http://schemas.microsoft.com/office/drawing/2010/main" val="0"/>
              </a:ext>
            </a:extLst>
          </a:blip>
          <a:srcRect t="29119" r="-1" b="14630"/>
          <a:stretch/>
        </p:blipFill>
        <p:spPr bwMode="auto">
          <a:xfrm>
            <a:off x="838200" y="233807"/>
            <a:ext cx="10468866" cy="5888737"/>
          </a:xfrm>
          <a:prstGeom prst="rect">
            <a:avLst/>
          </a:prstGeom>
          <a:noFill/>
          <a:ln w="28575">
            <a:solidFill>
              <a:schemeClr val="tx1"/>
            </a:solidFill>
          </a:ln>
        </p:spPr>
      </p:pic>
    </p:spTree>
    <p:extLst>
      <p:ext uri="{BB962C8B-B14F-4D97-AF65-F5344CB8AC3E}">
        <p14:creationId xmlns:p14="http://schemas.microsoft.com/office/powerpoint/2010/main" val="121527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6BC5D3B-3D4C-CB4C-88CE-A4D98F6E0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133" y="14267"/>
            <a:ext cx="6040644" cy="650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00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3DFC2BF-80EC-C344-B3A8-73FDD7BF0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2" y="184944"/>
            <a:ext cx="5756275"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83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63B87D91-FADF-1244-8B25-52F724BC9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2" y="91409"/>
            <a:ext cx="4719637" cy="655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47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jdelijke aanduiding voor inhoud 3">
            <a:extLst>
              <a:ext uri="{FF2B5EF4-FFF2-40B4-BE49-F238E27FC236}">
                <a16:creationId xmlns:a16="http://schemas.microsoft.com/office/drawing/2014/main" id="{1C12E87F-0ACB-9C48-A576-C95421E316C7}"/>
              </a:ext>
            </a:extLst>
          </p:cNvPr>
          <p:cNvPicPr>
            <a:picLocks/>
          </p:cNvPicPr>
          <p:nvPr/>
        </p:nvPicPr>
        <p:blipFill rotWithShape="1">
          <a:blip r:embed="rId2">
            <a:extLst>
              <a:ext uri="{28A0092B-C50C-407E-A947-70E740481C1C}">
                <a14:useLocalDpi xmlns:a14="http://schemas.microsoft.com/office/drawing/2010/main" val="0"/>
              </a:ext>
            </a:extLst>
          </a:blip>
          <a:srcRect r="-1" b="16345"/>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7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5">
            <a:extLst>
              <a:ext uri="{FF2B5EF4-FFF2-40B4-BE49-F238E27FC236}">
                <a16:creationId xmlns:a16="http://schemas.microsoft.com/office/drawing/2014/main" id="{2CD98F14-9331-F149-AEE7-32A41F6F73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56" r="36711" b="1"/>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8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jdelijke aanduiding voor inhoud 3">
            <a:extLst>
              <a:ext uri="{FF2B5EF4-FFF2-40B4-BE49-F238E27FC236}">
                <a16:creationId xmlns:a16="http://schemas.microsoft.com/office/drawing/2014/main" id="{3C82EB47-807A-7B42-ADC3-9491D166CB8C}"/>
              </a:ext>
            </a:extLst>
          </p:cNvPr>
          <p:cNvPicPr>
            <a:picLocks/>
          </p:cNvPicPr>
          <p:nvPr/>
        </p:nvPicPr>
        <p:blipFill rotWithShape="1">
          <a:blip r:embed="rId2">
            <a:extLst>
              <a:ext uri="{28A0092B-C50C-407E-A947-70E740481C1C}">
                <a14:useLocalDpi xmlns:a14="http://schemas.microsoft.com/office/drawing/2010/main" val="0"/>
              </a:ext>
            </a:extLst>
          </a:blip>
          <a:srcRect l="444"/>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2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jdelijke aanduiding voor inhoud 3">
            <a:extLst>
              <a:ext uri="{FF2B5EF4-FFF2-40B4-BE49-F238E27FC236}">
                <a16:creationId xmlns:a16="http://schemas.microsoft.com/office/drawing/2014/main" id="{47B664E1-BB5C-974F-82F5-04F455B29C8B}"/>
              </a:ext>
            </a:extLst>
          </p:cNvPr>
          <p:cNvPicPr>
            <a:picLocks/>
          </p:cNvPicPr>
          <p:nvPr/>
        </p:nvPicPr>
        <p:blipFill rotWithShape="1">
          <a:blip r:embed="rId2">
            <a:extLst>
              <a:ext uri="{28A0092B-C50C-407E-A947-70E740481C1C}">
                <a14:useLocalDpi xmlns:a14="http://schemas.microsoft.com/office/drawing/2010/main" val="0"/>
              </a:ext>
            </a:extLst>
          </a:blip>
          <a:srcRect t="6250" r="-1" b="-1"/>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2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0B3AA6-C646-524A-99A9-4EE5F456B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32616" y="857249"/>
            <a:ext cx="6858002"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5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E0A243D3-07B4-6940-974A-873714F5C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87" y="98129"/>
            <a:ext cx="4511145" cy="66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0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4">
            <a:extLst>
              <a:ext uri="{FF2B5EF4-FFF2-40B4-BE49-F238E27FC236}">
                <a16:creationId xmlns:a16="http://schemas.microsoft.com/office/drawing/2014/main" id="{B1FB339E-EADA-FE48-8185-1218E0529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48" r="-1" b="14652"/>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2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C1E63832-8A2C-D143-9F2D-EFE83AEE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342900"/>
            <a:ext cx="5756275"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391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4">
            <a:extLst>
              <a:ext uri="{FF2B5EF4-FFF2-40B4-BE49-F238E27FC236}">
                <a16:creationId xmlns:a16="http://schemas.microsoft.com/office/drawing/2014/main" id="{D5E42FCB-99AC-E047-AF97-8A0B8BA87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92" r="-1" b="26097"/>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2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el 1">
            <a:extLst>
              <a:ext uri="{FF2B5EF4-FFF2-40B4-BE49-F238E27FC236}">
                <a16:creationId xmlns:a16="http://schemas.microsoft.com/office/drawing/2014/main" id="{4E28B424-1BC4-F248-AB15-3F237A02EED0}"/>
              </a:ext>
            </a:extLst>
          </p:cNvPr>
          <p:cNvSpPr>
            <a:spLocks noGrp="1"/>
          </p:cNvSpPr>
          <p:nvPr>
            <p:ph type="title"/>
          </p:nvPr>
        </p:nvSpPr>
        <p:spPr>
          <a:xfrm>
            <a:off x="1102368" y="3306515"/>
            <a:ext cx="3826286" cy="3215373"/>
          </a:xfrm>
        </p:spPr>
        <p:txBody>
          <a:bodyPr>
            <a:normAutofit/>
          </a:bodyPr>
          <a:lstStyle/>
          <a:p>
            <a:pPr algn="ctr"/>
            <a:r>
              <a:rPr lang="nl-BE" dirty="0"/>
              <a:t>beelddidactiek</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jdelijke aanduiding voor inhoud 2">
            <a:extLst>
              <a:ext uri="{FF2B5EF4-FFF2-40B4-BE49-F238E27FC236}">
                <a16:creationId xmlns:a16="http://schemas.microsoft.com/office/drawing/2014/main" id="{834FC1C2-4C68-5E45-B722-F8AEDB1BC347}"/>
              </a:ext>
            </a:extLst>
          </p:cNvPr>
          <p:cNvSpPr>
            <a:spLocks noGrp="1"/>
          </p:cNvSpPr>
          <p:nvPr>
            <p:ph idx="1"/>
          </p:nvPr>
        </p:nvSpPr>
        <p:spPr>
          <a:xfrm>
            <a:off x="4928654" y="336112"/>
            <a:ext cx="5499967" cy="5099488"/>
          </a:xfrm>
        </p:spPr>
        <p:txBody>
          <a:bodyPr>
            <a:normAutofit/>
          </a:bodyPr>
          <a:lstStyle/>
          <a:p>
            <a:r>
              <a:rPr lang="nl-BE" sz="3200" dirty="0"/>
              <a:t>Wat zie je?</a:t>
            </a:r>
          </a:p>
          <a:p>
            <a:pPr marL="0" indent="0">
              <a:buNone/>
            </a:pPr>
            <a:endParaRPr lang="nl-BE" sz="3200" dirty="0"/>
          </a:p>
          <a:p>
            <a:r>
              <a:rPr lang="nl-BE" sz="3200" dirty="0"/>
              <a:t>Wat raakt je?</a:t>
            </a:r>
          </a:p>
          <a:p>
            <a:pPr marL="0" indent="0">
              <a:buNone/>
            </a:pPr>
            <a:endParaRPr lang="nl-BE" sz="3200" dirty="0"/>
          </a:p>
          <a:p>
            <a:r>
              <a:rPr lang="nl-BE" sz="3200" dirty="0"/>
              <a:t>Wat kan het betekenen?</a:t>
            </a:r>
          </a:p>
          <a:p>
            <a:pPr marL="0" indent="0">
              <a:buNone/>
            </a:pPr>
            <a:endParaRPr lang="nl-BE" sz="3200" dirty="0"/>
          </a:p>
          <a:p>
            <a:r>
              <a:rPr lang="nl-BE" sz="3200" dirty="0"/>
              <a:t>Wat leer je </a:t>
            </a:r>
            <a:r>
              <a:rPr lang="nl-BE" sz="3200"/>
              <a:t>over Pasen - </a:t>
            </a:r>
            <a:r>
              <a:rPr lang="nl-BE" sz="3200" dirty="0"/>
              <a:t>tijd om op te staan?</a:t>
            </a: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9487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 name="Freeform: Shape 8">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1" name="Freeform: Shape 20">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Rechthoek 2">
            <a:extLst>
              <a:ext uri="{FF2B5EF4-FFF2-40B4-BE49-F238E27FC236}">
                <a16:creationId xmlns:a16="http://schemas.microsoft.com/office/drawing/2014/main" id="{41F8A5CC-DDD9-604D-8A18-E724AB643E74}"/>
              </a:ext>
            </a:extLst>
          </p:cNvPr>
          <p:cNvSpPr/>
          <p:nvPr/>
        </p:nvSpPr>
        <p:spPr>
          <a:xfrm>
            <a:off x="2232252" y="2125737"/>
            <a:ext cx="4463623" cy="40444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Fragment uit de film ‘Forrest Gump</a:t>
            </a:r>
            <a:r>
              <a:rPr lang="en-US">
                <a:hlinkClick r:id="rId2">
                  <a:extLst>
                    <a:ext uri="{A12FA001-AC4F-418D-AE19-62706E023703}">
                      <ahyp:hlinkClr xmlns:ahyp="http://schemas.microsoft.com/office/drawing/2018/hyperlinkcolor" val="tx"/>
                    </a:ext>
                  </a:extLst>
                </a:hlinkClick>
              </a:rPr>
              <a:t>’ </a:t>
            </a:r>
          </a:p>
          <a:p>
            <a:pPr indent="-228600">
              <a:lnSpc>
                <a:spcPct val="90000"/>
              </a:lnSpc>
              <a:spcAft>
                <a:spcPts val="600"/>
              </a:spcAft>
              <a:buFont typeface="Arial" panose="020B0604020202020204" pitchFamily="34" charset="0"/>
              <a:buChar char="•"/>
            </a:pPr>
            <a:r>
              <a:rPr lang="en-US" u="sng">
                <a:hlinkClick r:id="rId2">
                  <a:extLst>
                    <a:ext uri="{A12FA001-AC4F-418D-AE19-62706E023703}">
                      <ahyp:hlinkClr xmlns:ahyp="http://schemas.microsoft.com/office/drawing/2018/hyperlinkcolor" val="tx"/>
                    </a:ext>
                  </a:extLst>
                </a:hlinkClick>
              </a:rPr>
              <a:t>http://www.youtube.com/watch?v=x2-MCPa_3rU</a:t>
            </a:r>
            <a:endParaRPr lang="en-US"/>
          </a:p>
        </p:txBody>
      </p:sp>
      <p:sp>
        <p:nvSpPr>
          <p:cNvPr id="25" name="Freeform: Shape 24">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7" name="Freeform: Shape 26">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Shape 28">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Afbeelding 1">
            <a:extLst>
              <a:ext uri="{FF2B5EF4-FFF2-40B4-BE49-F238E27FC236}">
                <a16:creationId xmlns:a16="http://schemas.microsoft.com/office/drawing/2014/main" id="{AEC11303-F3AA-7641-85BF-3F9C108B6420}"/>
              </a:ext>
            </a:extLst>
          </p:cNvPr>
          <p:cNvPicPr>
            <a:picLocks noChangeAspect="1"/>
          </p:cNvPicPr>
          <p:nvPr/>
        </p:nvPicPr>
        <p:blipFill rotWithShape="1">
          <a:blip r:embed="rId3"/>
          <a:srcRect l="24678" r="33822"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1"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2" name="Freeform: Shape 31">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7092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8" name="Freeform: Shape 7">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4" name="Oval 13">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Freeform: Shape 27">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echthoek 1">
            <a:extLst>
              <a:ext uri="{FF2B5EF4-FFF2-40B4-BE49-F238E27FC236}">
                <a16:creationId xmlns:a16="http://schemas.microsoft.com/office/drawing/2014/main" id="{642C29C7-FB55-7A4B-BDFE-FDDCB9590C6D}"/>
              </a:ext>
            </a:extLst>
          </p:cNvPr>
          <p:cNvSpPr/>
          <p:nvPr/>
        </p:nvSpPr>
        <p:spPr>
          <a:xfrm>
            <a:off x="4192224" y="474133"/>
            <a:ext cx="6411208" cy="5024459"/>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sz="3200" dirty="0"/>
              <a:t>Wat </a:t>
            </a:r>
            <a:r>
              <a:rPr lang="en-US" sz="3200" dirty="0" err="1"/>
              <a:t>zie</a:t>
            </a:r>
            <a:r>
              <a:rPr lang="en-US" sz="3200" dirty="0"/>
              <a:t> je? </a:t>
            </a:r>
            <a:r>
              <a:rPr lang="en-US" sz="3200" dirty="0" err="1"/>
              <a:t>Beschrijf</a:t>
            </a:r>
            <a:r>
              <a:rPr lang="en-US" sz="3200" dirty="0"/>
              <a:t> wat je </a:t>
            </a:r>
            <a:r>
              <a:rPr lang="en-US" sz="3200" dirty="0" err="1"/>
              <a:t>ziet</a:t>
            </a:r>
            <a:r>
              <a:rPr lang="en-US" sz="3200" dirty="0"/>
              <a:t> (</a:t>
            </a:r>
            <a:r>
              <a:rPr lang="en-US" sz="3200" dirty="0" err="1"/>
              <a:t>nog</a:t>
            </a:r>
            <a:r>
              <a:rPr lang="en-US" sz="3200" dirty="0"/>
              <a:t> </a:t>
            </a:r>
            <a:r>
              <a:rPr lang="en-US" sz="3200" dirty="0" err="1"/>
              <a:t>niet</a:t>
            </a:r>
            <a:r>
              <a:rPr lang="en-US" sz="3200" dirty="0"/>
              <a:t> </a:t>
            </a:r>
            <a:r>
              <a:rPr lang="en-US" sz="3200" dirty="0" err="1"/>
              <a:t>interpreteren</a:t>
            </a:r>
            <a:r>
              <a:rPr lang="en-US" sz="3200" dirty="0"/>
              <a:t>)</a:t>
            </a:r>
            <a:br>
              <a:rPr lang="en-US" sz="3200" dirty="0"/>
            </a:br>
            <a:endParaRPr lang="en-US" sz="3200" dirty="0"/>
          </a:p>
          <a:p>
            <a:pPr marL="342900" indent="-228600">
              <a:lnSpc>
                <a:spcPct val="90000"/>
              </a:lnSpc>
              <a:spcAft>
                <a:spcPts val="600"/>
              </a:spcAft>
              <a:buFont typeface="Arial" panose="020B0604020202020204" pitchFamily="34" charset="0"/>
              <a:buChar char="•"/>
            </a:pPr>
            <a:r>
              <a:rPr lang="en-US" sz="3200" dirty="0"/>
              <a:t>Wat </a:t>
            </a:r>
            <a:r>
              <a:rPr lang="en-US" sz="3200" dirty="0" err="1"/>
              <a:t>betekent</a:t>
            </a:r>
            <a:r>
              <a:rPr lang="en-US" sz="3200" dirty="0"/>
              <a:t> </a:t>
            </a:r>
            <a:r>
              <a:rPr lang="en-US" sz="3200" dirty="0" err="1"/>
              <a:t>dit</a:t>
            </a:r>
            <a:r>
              <a:rPr lang="en-US" sz="3200" dirty="0"/>
              <a:t>? Wat </a:t>
            </a:r>
            <a:r>
              <a:rPr lang="en-US" sz="3200" dirty="0" err="1"/>
              <a:t>ervaart</a:t>
            </a:r>
            <a:r>
              <a:rPr lang="en-US" sz="3200" dirty="0"/>
              <a:t> Forrest Gump?</a:t>
            </a:r>
            <a:br>
              <a:rPr lang="en-US" sz="3200" dirty="0"/>
            </a:br>
            <a:r>
              <a:rPr lang="en-US" sz="3200" dirty="0"/>
              <a:t> </a:t>
            </a:r>
          </a:p>
          <a:p>
            <a:pPr marL="342900" indent="-228600">
              <a:lnSpc>
                <a:spcPct val="90000"/>
              </a:lnSpc>
              <a:spcAft>
                <a:spcPts val="600"/>
              </a:spcAft>
              <a:buFont typeface="Arial" panose="020B0604020202020204" pitchFamily="34" charset="0"/>
              <a:buChar char="•"/>
            </a:pPr>
            <a:r>
              <a:rPr lang="en-US" sz="3200" dirty="0"/>
              <a:t>Wat </a:t>
            </a:r>
            <a:r>
              <a:rPr lang="en-US" sz="3200" dirty="0" err="1"/>
              <a:t>gaat</a:t>
            </a:r>
            <a:r>
              <a:rPr lang="en-US" sz="3200" dirty="0"/>
              <a:t> er in hem om, </a:t>
            </a:r>
            <a:r>
              <a:rPr lang="en-US" sz="3200" dirty="0" err="1"/>
              <a:t>ervaringen</a:t>
            </a:r>
            <a:r>
              <a:rPr lang="en-US" sz="3200" dirty="0"/>
              <a:t>, </a:t>
            </a:r>
            <a:r>
              <a:rPr lang="en-US" sz="3200" dirty="0" err="1"/>
              <a:t>gevoelens</a:t>
            </a:r>
            <a:r>
              <a:rPr lang="en-US" sz="3200" dirty="0"/>
              <a:t>?</a:t>
            </a:r>
            <a:br>
              <a:rPr lang="en-US" sz="3200" dirty="0"/>
            </a:br>
            <a:endParaRPr lang="en-US" sz="3200" dirty="0"/>
          </a:p>
          <a:p>
            <a:pPr marL="342900" indent="-228600">
              <a:lnSpc>
                <a:spcPct val="90000"/>
              </a:lnSpc>
              <a:spcAft>
                <a:spcPts val="600"/>
              </a:spcAft>
              <a:buFont typeface="Arial" panose="020B0604020202020204" pitchFamily="34" charset="0"/>
              <a:buChar char="•"/>
            </a:pPr>
            <a:r>
              <a:rPr lang="en-US" sz="3200" dirty="0" err="1"/>
              <a:t>Heeft</a:t>
            </a:r>
            <a:r>
              <a:rPr lang="en-US" sz="3200" dirty="0"/>
              <a:t> </a:t>
            </a:r>
            <a:r>
              <a:rPr lang="en-US" sz="3200" dirty="0" err="1"/>
              <a:t>dit</a:t>
            </a:r>
            <a:r>
              <a:rPr lang="en-US" sz="3200" dirty="0"/>
              <a:t> fragment </a:t>
            </a:r>
            <a:r>
              <a:rPr lang="en-US" sz="3200" dirty="0" err="1"/>
              <a:t>iets</a:t>
            </a:r>
            <a:r>
              <a:rPr lang="en-US" sz="3200" dirty="0"/>
              <a:t> </a:t>
            </a:r>
            <a:r>
              <a:rPr lang="en-US" sz="3200" dirty="0" err="1"/>
              <a:t>te</a:t>
            </a:r>
            <a:r>
              <a:rPr lang="en-US" sz="3200" dirty="0"/>
              <a:t> </a:t>
            </a:r>
            <a:r>
              <a:rPr lang="en-US" sz="3200" dirty="0" err="1"/>
              <a:t>maken</a:t>
            </a:r>
            <a:r>
              <a:rPr lang="en-US" sz="3200" dirty="0"/>
              <a:t> met </a:t>
            </a:r>
            <a:r>
              <a:rPr lang="en-US" sz="3200" dirty="0" err="1"/>
              <a:t>verrijzenis</a:t>
            </a:r>
            <a:r>
              <a:rPr lang="en-US" sz="3200" dirty="0"/>
              <a:t>, </a:t>
            </a:r>
            <a:r>
              <a:rPr lang="en-US" sz="3200" dirty="0" err="1"/>
              <a:t>tijd</a:t>
            </a:r>
            <a:r>
              <a:rPr lang="en-US" sz="3200" dirty="0"/>
              <a:t> om op </a:t>
            </a:r>
            <a:r>
              <a:rPr lang="en-US" sz="3200" dirty="0" err="1"/>
              <a:t>te</a:t>
            </a:r>
            <a:r>
              <a:rPr lang="en-US" sz="3200" dirty="0"/>
              <a:t> </a:t>
            </a:r>
            <a:r>
              <a:rPr lang="en-US" sz="3200" dirty="0" err="1"/>
              <a:t>staan</a:t>
            </a:r>
            <a:r>
              <a:rPr lang="en-US" sz="3200" dirty="0"/>
              <a:t>? </a:t>
            </a:r>
          </a:p>
        </p:txBody>
      </p:sp>
      <p:grpSp>
        <p:nvGrpSpPr>
          <p:cNvPr id="3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1" name="Freeform: Shape 3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4653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 name="Freeform: Shape 8">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1" name="Freeform: Shape 20">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Rechthoek 2">
            <a:extLst>
              <a:ext uri="{FF2B5EF4-FFF2-40B4-BE49-F238E27FC236}">
                <a16:creationId xmlns:a16="http://schemas.microsoft.com/office/drawing/2014/main" id="{F95C99F5-69C2-A84F-974F-B2201AE33D84}"/>
              </a:ext>
            </a:extLst>
          </p:cNvPr>
          <p:cNvSpPr/>
          <p:nvPr/>
        </p:nvSpPr>
        <p:spPr>
          <a:xfrm>
            <a:off x="487558" y="3133344"/>
            <a:ext cx="6208317" cy="30368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Fragment </a:t>
            </a:r>
            <a:r>
              <a:rPr lang="en-US" sz="2400" dirty="0" err="1"/>
              <a:t>uit</a:t>
            </a:r>
            <a:r>
              <a:rPr lang="en-US" sz="2400" dirty="0"/>
              <a:t> de film ‘‘</a:t>
            </a:r>
            <a:r>
              <a:rPr lang="en-US" sz="2400" i="1" dirty="0"/>
              <a:t>La double vie de </a:t>
            </a:r>
            <a:r>
              <a:rPr lang="en-US" sz="2400" i="1" dirty="0" err="1"/>
              <a:t>Véronique</a:t>
            </a:r>
            <a:r>
              <a:rPr lang="en-US" sz="2400" i="1" dirty="0"/>
              <a:t>’</a:t>
            </a:r>
            <a:r>
              <a:rPr lang="en-US" sz="2400" dirty="0"/>
              <a:t>  (Kieslowski)</a:t>
            </a:r>
          </a:p>
          <a:p>
            <a:pPr indent="-228600">
              <a:lnSpc>
                <a:spcPct val="90000"/>
              </a:lnSpc>
              <a:spcAft>
                <a:spcPts val="600"/>
              </a:spcAft>
              <a:buFont typeface="Arial" panose="020B0604020202020204" pitchFamily="34" charset="0"/>
              <a:buChar char="•"/>
            </a:pPr>
            <a:r>
              <a:rPr lang="en-US" sz="2400" dirty="0"/>
              <a:t>(</a:t>
            </a:r>
            <a:r>
              <a:rPr lang="en-US" sz="2400" u="sng" dirty="0">
                <a:hlinkClick r:id="rId2">
                  <a:extLst>
                    <a:ext uri="{A12FA001-AC4F-418D-AE19-62706E023703}">
                      <ahyp:hlinkClr xmlns:ahyp="http://schemas.microsoft.com/office/drawing/2018/hyperlinkcolor" val="tx"/>
                    </a:ext>
                  </a:extLst>
                </a:hlinkClick>
              </a:rPr>
              <a:t>http://www.youtube.com/watch?v=TEVlDb43v-4&amp;feature=related</a:t>
            </a:r>
            <a:r>
              <a:rPr lang="en-US" sz="2400" dirty="0"/>
              <a:t>)</a:t>
            </a:r>
          </a:p>
          <a:p>
            <a:pPr>
              <a:lnSpc>
                <a:spcPct val="90000"/>
              </a:lnSpc>
              <a:spcAft>
                <a:spcPts val="600"/>
              </a:spcAft>
            </a:pPr>
            <a:endParaRPr lang="en-US" sz="2400" dirty="0"/>
          </a:p>
        </p:txBody>
      </p:sp>
      <p:sp>
        <p:nvSpPr>
          <p:cNvPr id="25" name="Freeform: Shape 24">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7" name="Freeform: Shape 26">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Shape 28">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Afbeelding 1" descr="Afbeelding met persoon&#10;&#10;Automatisch gegenereerde beschrijving">
            <a:extLst>
              <a:ext uri="{FF2B5EF4-FFF2-40B4-BE49-F238E27FC236}">
                <a16:creationId xmlns:a16="http://schemas.microsoft.com/office/drawing/2014/main" id="{C2E91E69-9347-9249-ACEA-DD8E59A7849C}"/>
              </a:ext>
            </a:extLst>
          </p:cNvPr>
          <p:cNvPicPr>
            <a:picLocks noChangeAspect="1"/>
          </p:cNvPicPr>
          <p:nvPr/>
        </p:nvPicPr>
        <p:blipFill rotWithShape="1">
          <a:blip r:embed="rId3"/>
          <a:srcRect l="16334" r="23117" b="1"/>
          <a:stretch/>
        </p:blipFill>
        <p:spPr>
          <a:xfrm>
            <a:off x="6096000" y="177046"/>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1"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2" name="Freeform: Shape 31">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1612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90A3C9-1DCD-8A48-851D-DCA1283503D1}"/>
              </a:ext>
            </a:extLst>
          </p:cNvPr>
          <p:cNvSpPr/>
          <p:nvPr/>
        </p:nvSpPr>
        <p:spPr>
          <a:xfrm>
            <a:off x="1853184" y="731520"/>
            <a:ext cx="7242048" cy="4524315"/>
          </a:xfrm>
          <a:prstGeom prst="rect">
            <a:avLst/>
          </a:prstGeom>
        </p:spPr>
        <p:txBody>
          <a:bodyPr wrap="square">
            <a:spAutoFit/>
          </a:bodyPr>
          <a:lstStyle/>
          <a:p>
            <a:pPr marL="342900" indent="-342900">
              <a:buFont typeface="Arial" panose="020B0604020202020204" pitchFamily="34" charset="0"/>
              <a:buChar char="•"/>
            </a:pPr>
            <a:r>
              <a:rPr lang="nl-BE" sz="3200" dirty="0"/>
              <a:t>Wat zie je? Beschrijf wat je ziet (nog niet interpreteren)</a:t>
            </a:r>
          </a:p>
          <a:p>
            <a:endParaRPr lang="nl-BE" sz="3200" dirty="0"/>
          </a:p>
          <a:p>
            <a:pPr marL="342900" indent="-342900">
              <a:buFont typeface="Arial" panose="020B0604020202020204" pitchFamily="34" charset="0"/>
              <a:buChar char="•"/>
            </a:pPr>
            <a:r>
              <a:rPr lang="nl-BE" sz="3200" dirty="0"/>
              <a:t>Betekenis?</a:t>
            </a:r>
          </a:p>
          <a:p>
            <a:endParaRPr lang="nl-BE" sz="3200" dirty="0"/>
          </a:p>
          <a:p>
            <a:pPr marL="342900" indent="-342900">
              <a:buFont typeface="Arial" panose="020B0604020202020204" pitchFamily="34" charset="0"/>
              <a:buChar char="•"/>
            </a:pPr>
            <a:r>
              <a:rPr lang="nl-NL" sz="3200" dirty="0"/>
              <a:t>Leg uit: </a:t>
            </a:r>
            <a:r>
              <a:rPr lang="nl-NL" sz="3200" i="1" dirty="0"/>
              <a:t>‘En dan gebruikt </a:t>
            </a:r>
            <a:r>
              <a:rPr lang="nl-NL" sz="3200" i="1" dirty="0" err="1"/>
              <a:t>Kieslowski</a:t>
            </a:r>
            <a:r>
              <a:rPr lang="nl-NL" sz="3200" i="1" dirty="0"/>
              <a:t> een klassiek symbool van verrijzenis: de vlinder die verrijst uit de cocon.’</a:t>
            </a:r>
            <a:r>
              <a:rPr lang="nl-BE" sz="3200" i="1" dirty="0"/>
              <a:t>  Wat zegt dit over ‘Tijd om op te staan’?</a:t>
            </a:r>
          </a:p>
        </p:txBody>
      </p:sp>
    </p:spTree>
    <p:extLst>
      <p:ext uri="{BB962C8B-B14F-4D97-AF65-F5344CB8AC3E}">
        <p14:creationId xmlns:p14="http://schemas.microsoft.com/office/powerpoint/2010/main" val="3472655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85FA3-53B3-5E48-9D99-43E8E474A639}"/>
              </a:ext>
            </a:extLst>
          </p:cNvPr>
          <p:cNvSpPr>
            <a:spLocks noGrp="1"/>
          </p:cNvSpPr>
          <p:nvPr>
            <p:ph type="title"/>
          </p:nvPr>
        </p:nvSpPr>
        <p:spPr>
          <a:xfrm>
            <a:off x="838200" y="365126"/>
            <a:ext cx="10515600" cy="1023408"/>
          </a:xfrm>
        </p:spPr>
        <p:txBody>
          <a:bodyPr/>
          <a:lstStyle/>
          <a:p>
            <a:r>
              <a:rPr lang="nl-BE" dirty="0"/>
              <a:t>bevrijdingspoëzie</a:t>
            </a:r>
          </a:p>
        </p:txBody>
      </p:sp>
      <p:sp>
        <p:nvSpPr>
          <p:cNvPr id="3" name="Tijdelijke aanduiding voor inhoud 2">
            <a:extLst>
              <a:ext uri="{FF2B5EF4-FFF2-40B4-BE49-F238E27FC236}">
                <a16:creationId xmlns:a16="http://schemas.microsoft.com/office/drawing/2014/main" id="{EA081936-22BD-CF4A-B4E2-9E408B636DD2}"/>
              </a:ext>
            </a:extLst>
          </p:cNvPr>
          <p:cNvSpPr>
            <a:spLocks noGrp="1"/>
          </p:cNvSpPr>
          <p:nvPr>
            <p:ph idx="1"/>
          </p:nvPr>
        </p:nvSpPr>
        <p:spPr>
          <a:xfrm>
            <a:off x="670560" y="1133856"/>
            <a:ext cx="10683240" cy="5859611"/>
          </a:xfrm>
        </p:spPr>
        <p:txBody>
          <a:bodyPr/>
          <a:lstStyle/>
          <a:p>
            <a:r>
              <a:rPr lang="nl-BE" sz="3200" dirty="0"/>
              <a:t>Bevrijd kijken!</a:t>
            </a:r>
          </a:p>
          <a:p>
            <a:pPr lvl="0"/>
            <a:r>
              <a:rPr lang="nl-BE" sz="3200" dirty="0"/>
              <a:t>Kopieer  het bijbelverhaal (bevrijd het uit een kinderbijbel  ;)</a:t>
            </a:r>
          </a:p>
          <a:p>
            <a:pPr lvl="0"/>
            <a:r>
              <a:rPr lang="nl-BE" sz="3200" dirty="0"/>
              <a:t>Werk vanuit het gekozen haakje.</a:t>
            </a:r>
          </a:p>
          <a:p>
            <a:pPr lvl="0"/>
            <a:r>
              <a:rPr lang="nl-BE" sz="3200" dirty="0"/>
              <a:t>Als afronding: hoe kan je nu betekenis geven aan het verhaal vanuit het gekozen haakje?</a:t>
            </a:r>
          </a:p>
          <a:p>
            <a:pPr lvl="1"/>
            <a:r>
              <a:rPr lang="nl-BE" sz="3200" dirty="0"/>
              <a:t>Maak met woorden uit het verhaal een betekenisvolle zin die voor jou iets zegt over het haakje.</a:t>
            </a:r>
          </a:p>
          <a:p>
            <a:pPr lvl="1"/>
            <a:r>
              <a:rPr lang="nl-BE" sz="3200" dirty="0"/>
              <a:t>De woorden die je kiest moeten niet van boven naar onder gekozen worden. Zo kan je als tweede woord bijvoorbeeld een woord hebben dat helemaal beneden staat en als derde woord weer een woord van bovenaan in het verhaal.</a:t>
            </a:r>
          </a:p>
          <a:p>
            <a:endParaRPr lang="nl-BE" dirty="0"/>
          </a:p>
        </p:txBody>
      </p:sp>
    </p:spTree>
    <p:extLst>
      <p:ext uri="{BB962C8B-B14F-4D97-AF65-F5344CB8AC3E}">
        <p14:creationId xmlns:p14="http://schemas.microsoft.com/office/powerpoint/2010/main" val="148374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14EBEB9-1681-7B40-8938-A61916F23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62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85C35-77D6-A841-8C48-68CFFDDED3E2}"/>
              </a:ext>
            </a:extLst>
          </p:cNvPr>
          <p:cNvSpPr>
            <a:spLocks noGrp="1"/>
          </p:cNvSpPr>
          <p:nvPr>
            <p:ph type="title"/>
          </p:nvPr>
        </p:nvSpPr>
        <p:spPr>
          <a:xfrm>
            <a:off x="838200" y="365126"/>
            <a:ext cx="10515600" cy="481542"/>
          </a:xfrm>
        </p:spPr>
        <p:txBody>
          <a:bodyPr/>
          <a:lstStyle/>
          <a:p>
            <a:endParaRPr lang="nl-BE" dirty="0"/>
          </a:p>
        </p:txBody>
      </p:sp>
      <p:sp>
        <p:nvSpPr>
          <p:cNvPr id="3" name="Tijdelijke aanduiding voor inhoud 2">
            <a:extLst>
              <a:ext uri="{FF2B5EF4-FFF2-40B4-BE49-F238E27FC236}">
                <a16:creationId xmlns:a16="http://schemas.microsoft.com/office/drawing/2014/main" id="{B12BC56C-3C4B-1442-B383-BA9E405A9FF2}"/>
              </a:ext>
            </a:extLst>
          </p:cNvPr>
          <p:cNvSpPr>
            <a:spLocks noGrp="1"/>
          </p:cNvSpPr>
          <p:nvPr>
            <p:ph idx="1"/>
          </p:nvPr>
        </p:nvSpPr>
        <p:spPr>
          <a:xfrm>
            <a:off x="731520" y="1185332"/>
            <a:ext cx="10622280" cy="5307541"/>
          </a:xfrm>
        </p:spPr>
        <p:txBody>
          <a:bodyPr/>
          <a:lstStyle/>
          <a:p>
            <a:pPr lvl="1"/>
            <a:r>
              <a:rPr lang="nl-BE" sz="3200" dirty="0"/>
              <a:t>Bevrijd de woorden: verbind de woorden zodat uw zin ‘in beeld komt’.</a:t>
            </a:r>
          </a:p>
          <a:p>
            <a:pPr lvl="1"/>
            <a:r>
              <a:rPr lang="nl-BE" sz="3200" dirty="0"/>
              <a:t>Kleur de rest van de tekst weg. Hierbij kan je één of meerdere kleuren kiezen die aansluiten bij wat je ervaart bij deze zin. </a:t>
            </a:r>
          </a:p>
          <a:p>
            <a:pPr lvl="0"/>
            <a:r>
              <a:rPr lang="nl-BE" sz="3200" dirty="0"/>
              <a:t>Welke zinnen zijn er allemaal naar voor gekomen?</a:t>
            </a:r>
            <a:br>
              <a:rPr lang="nl-BE" sz="3200" dirty="0"/>
            </a:br>
            <a:r>
              <a:rPr lang="nl-BE" sz="3200" dirty="0"/>
              <a:t>Laat ze door de leerlingen rustig lezen met zachte muziek op de achtergrond. Nu heb je een nieuw bijbelverhaal rond het haakje.</a:t>
            </a:r>
            <a:br>
              <a:rPr lang="nl-BE" sz="3200" dirty="0"/>
            </a:br>
            <a:r>
              <a:rPr lang="nl-BE" sz="3200" dirty="0"/>
              <a:t>Zo zie je, de bijbel is een onvoltooide symfonie van die alle tijden verbindt!</a:t>
            </a:r>
          </a:p>
          <a:p>
            <a:endParaRPr lang="nl-BE" dirty="0"/>
          </a:p>
        </p:txBody>
      </p:sp>
    </p:spTree>
    <p:extLst>
      <p:ext uri="{BB962C8B-B14F-4D97-AF65-F5344CB8AC3E}">
        <p14:creationId xmlns:p14="http://schemas.microsoft.com/office/powerpoint/2010/main" val="3086757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04C4AA-428E-9C42-8DB7-1EB528D9A39E}"/>
              </a:ext>
            </a:extLst>
          </p:cNvPr>
          <p:cNvSpPr>
            <a:spLocks noChangeArrowheads="1"/>
          </p:cNvSpPr>
          <p:nvPr/>
        </p:nvSpPr>
        <p:spPr bwMode="auto">
          <a:xfrm>
            <a:off x="2794000" y="-66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a:ln>
                  <a:noFill/>
                </a:ln>
                <a:solidFill>
                  <a:srgbClr val="474747"/>
                </a:solidFill>
                <a:effectLst/>
                <a:latin typeface="Helvetica Neue" panose="02000503000000020004" pitchFamily="2" charset="0"/>
                <a:ea typeface="Times New Roman" panose="02020603050405020304" pitchFamily="18" charset="0"/>
                <a:cs typeface="Times New Roman" panose="02020603050405020304" pitchFamily="18" charset="0"/>
              </a:rPr>
              <a:t>Een voorbeeld (wel niet met een bijbelverhaal)</a:t>
            </a:r>
            <a:endParaRPr kumimoji="0" lang="nl-BE" altLang="nl-BE"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BE" altLang="nl-BE" sz="1000" b="0" i="0" u="none" strike="noStrike" cap="none" normalizeH="0" baseline="0">
                <a:ln>
                  <a:noFill/>
                </a:ln>
                <a:solidFill>
                  <a:srgbClr val="474747"/>
                </a:solidFill>
                <a:effectLst/>
                <a:latin typeface="Georgia" panose="02040502050405020303" pitchFamily="18" charset="0"/>
                <a:ea typeface="Times New Roman" panose="02020603050405020304" pitchFamily="18" charset="0"/>
                <a:cs typeface="Times New Roman" panose="02020603050405020304" pitchFamily="18" charset="0"/>
              </a:rPr>
            </a:br>
            <a:endParaRPr kumimoji="0" lang="nl-BE" altLang="nl-BE" sz="1800" b="0" i="0" u="none" strike="noStrike" cap="none" normalizeH="0" baseline="0">
              <a:ln>
                <a:noFill/>
              </a:ln>
              <a:solidFill>
                <a:schemeClr val="tx1"/>
              </a:solidFill>
              <a:effectLst/>
              <a:latin typeface="Arial" panose="020B0604020202020204" pitchFamily="34" charset="0"/>
            </a:endParaRPr>
          </a:p>
        </p:txBody>
      </p:sp>
      <p:pic>
        <p:nvPicPr>
          <p:cNvPr id="1025" name="Afbeelding 1" descr="Naar hartelust - stiftgedicht: JudyElf, CC by-nc-sa">
            <a:hlinkClick r:id="rId2"/>
            <a:extLst>
              <a:ext uri="{FF2B5EF4-FFF2-40B4-BE49-F238E27FC236}">
                <a16:creationId xmlns:a16="http://schemas.microsoft.com/office/drawing/2014/main" id="{65045CCD-DB63-C54A-8796-59E8EF475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0837"/>
            <a:ext cx="5295900" cy="706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E7CDA44-5E7D-CC40-BC9F-A8616CFB3A44}"/>
              </a:ext>
            </a:extLst>
          </p:cNvPr>
          <p:cNvSpPr>
            <a:spLocks noChangeArrowheads="1"/>
          </p:cNvSpPr>
          <p:nvPr/>
        </p:nvSpPr>
        <p:spPr bwMode="auto">
          <a:xfrm>
            <a:off x="3251200" y="7467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Tree>
    <p:extLst>
      <p:ext uri="{BB962C8B-B14F-4D97-AF65-F5344CB8AC3E}">
        <p14:creationId xmlns:p14="http://schemas.microsoft.com/office/powerpoint/2010/main" val="60702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7DFBF2-49F6-42E9-A0A3-263E1B29E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6" name="Freeform: Shape 25">
            <a:extLst>
              <a:ext uri="{FF2B5EF4-FFF2-40B4-BE49-F238E27FC236}">
                <a16:creationId xmlns:a16="http://schemas.microsoft.com/office/drawing/2014/main" id="{C084923C-448A-46B2-AFC6-DA8BCDAAA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8" name="Freeform: Shape 27">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30" name="Freeform: Shape 29">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useBgFill="1">
        <p:nvSpPr>
          <p:cNvPr id="32" name="Rectangle 3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DB6317-F442-7942-B8DA-57E878988DE3}"/>
              </a:ext>
            </a:extLst>
          </p:cNvPr>
          <p:cNvSpPr>
            <a:spLocks noGrp="1"/>
          </p:cNvSpPr>
          <p:nvPr>
            <p:ph type="title"/>
          </p:nvPr>
        </p:nvSpPr>
        <p:spPr>
          <a:xfrm>
            <a:off x="2042579" y="1006404"/>
            <a:ext cx="4184101" cy="2577893"/>
          </a:xfrm>
        </p:spPr>
        <p:txBody>
          <a:bodyPr vert="horz" lIns="91440" tIns="45720" rIns="91440" bIns="45720" rtlCol="0" anchor="b">
            <a:normAutofit/>
          </a:bodyPr>
          <a:lstStyle/>
          <a:p>
            <a:pPr algn="ctr"/>
            <a:r>
              <a:rPr lang="en-US" sz="6000" b="1" cap="all" spc="1500">
                <a:ea typeface="Source Sans Pro SemiBold" panose="020B0603030403020204" pitchFamily="34" charset="0"/>
              </a:rPr>
              <a:t>Wat blijft haken?</a:t>
            </a:r>
          </a:p>
        </p:txBody>
      </p:sp>
      <p:sp>
        <p:nvSpPr>
          <p:cNvPr id="34" name="Oval 3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8D5FEEA0-2150-4CF8-BFBE-E1CE7B1A2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41" name="Freeform: Shape 4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pic>
        <p:nvPicPr>
          <p:cNvPr id="4" name="Picture 2" descr="D:\Documenten\Mijn afbeeldingen\opgewekt\opgewekt 001.jpg">
            <a:extLst>
              <a:ext uri="{FF2B5EF4-FFF2-40B4-BE49-F238E27FC236}">
                <a16:creationId xmlns:a16="http://schemas.microsoft.com/office/drawing/2014/main" id="{19F61C81-BED9-B045-AB59-48F355B2F2E6}"/>
              </a:ext>
            </a:extLst>
          </p:cNvPr>
          <p:cNvPicPr>
            <a:picLocks noGrp="1" noChangeAspect="1" noChangeArrowheads="1"/>
          </p:cNvPicPr>
          <p:nvPr>
            <p:ph idx="1"/>
          </p:nvPr>
        </p:nvPicPr>
        <p:blipFill rotWithShape="1">
          <a:blip r:embed="rId2" cstate="print"/>
          <a:srcRect l="13927" r="20623" b="-2"/>
          <a:stretch/>
        </p:blipFill>
        <p:spPr bwMode="auto">
          <a:xfrm>
            <a:off x="7196471" y="2580962"/>
            <a:ext cx="3743478" cy="3217333"/>
          </a:xfrm>
          <a:prstGeom prst="rect">
            <a:avLst/>
          </a:prstGeom>
          <a:noFill/>
        </p:spPr>
      </p:pic>
      <p:sp>
        <p:nvSpPr>
          <p:cNvPr id="4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9" name="Graphic 212">
            <a:extLst>
              <a:ext uri="{FF2B5EF4-FFF2-40B4-BE49-F238E27FC236}">
                <a16:creationId xmlns:a16="http://schemas.microsoft.com/office/drawing/2014/main" id="{35BEC8E5-2B02-4F67-8747-30EB3C1BA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1" name="Oval 50">
            <a:extLst>
              <a:ext uri="{FF2B5EF4-FFF2-40B4-BE49-F238E27FC236}">
                <a16:creationId xmlns:a16="http://schemas.microsoft.com/office/drawing/2014/main" id="{DA3820AF-2A30-4E60-818E-56DDA937A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68787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D4E7629-8199-5641-8F53-6F8C99307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0"/>
            <a:ext cx="471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CAD7418-DD3C-9F44-B12F-4E0605A8E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147567"/>
            <a:ext cx="6613980" cy="671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27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el 1">
            <a:extLst>
              <a:ext uri="{FF2B5EF4-FFF2-40B4-BE49-F238E27FC236}">
                <a16:creationId xmlns:a16="http://schemas.microsoft.com/office/drawing/2014/main" id="{8DD2A2A0-060B-8F4E-AC9C-E0AABB2E3C53}"/>
              </a:ext>
            </a:extLst>
          </p:cNvPr>
          <p:cNvSpPr>
            <a:spLocks noGrp="1"/>
          </p:cNvSpPr>
          <p:nvPr>
            <p:ph type="title"/>
          </p:nvPr>
        </p:nvSpPr>
        <p:spPr>
          <a:xfrm>
            <a:off x="1102368" y="3306515"/>
            <a:ext cx="3826286" cy="3215373"/>
          </a:xfrm>
        </p:spPr>
        <p:txBody>
          <a:bodyPr>
            <a:normAutofit/>
          </a:bodyPr>
          <a:lstStyle/>
          <a:p>
            <a:pPr algn="ctr"/>
            <a:endParaRPr lang="nl-BE"/>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jdelijke aanduiding voor inhoud 2">
            <a:extLst>
              <a:ext uri="{FF2B5EF4-FFF2-40B4-BE49-F238E27FC236}">
                <a16:creationId xmlns:a16="http://schemas.microsoft.com/office/drawing/2014/main" id="{A586F7CA-0A6A-FA4B-BFAA-948BD84C951C}"/>
              </a:ext>
            </a:extLst>
          </p:cNvPr>
          <p:cNvSpPr>
            <a:spLocks noGrp="1"/>
          </p:cNvSpPr>
          <p:nvPr>
            <p:ph idx="1"/>
          </p:nvPr>
        </p:nvSpPr>
        <p:spPr>
          <a:xfrm>
            <a:off x="5211448" y="706508"/>
            <a:ext cx="5217173" cy="4351338"/>
          </a:xfrm>
        </p:spPr>
        <p:txBody>
          <a:bodyPr>
            <a:normAutofit/>
          </a:bodyPr>
          <a:lstStyle/>
          <a:p>
            <a:r>
              <a:rPr lang="nl-BE" sz="3600" dirty="0"/>
              <a:t>Waarom zou je met dit verhaal aan de slag gaan?</a:t>
            </a:r>
          </a:p>
          <a:p>
            <a:pPr marL="0" indent="0">
              <a:buNone/>
            </a:pPr>
            <a:endParaRPr lang="nl-BE" sz="3600" dirty="0"/>
          </a:p>
          <a:p>
            <a:r>
              <a:rPr lang="nl-BE" sz="3600" dirty="0"/>
              <a:t>Waarom zou je met dit verhaal niet aan de slag gaan?</a:t>
            </a: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0664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0A479-B614-F446-A54A-5AB4B290C1B7}"/>
              </a:ext>
            </a:extLst>
          </p:cNvPr>
          <p:cNvSpPr>
            <a:spLocks noGrp="1"/>
          </p:cNvSpPr>
          <p:nvPr>
            <p:ph type="title"/>
          </p:nvPr>
        </p:nvSpPr>
        <p:spPr>
          <a:xfrm>
            <a:off x="838200" y="365125"/>
            <a:ext cx="10515600" cy="1805051"/>
          </a:xfrm>
        </p:spPr>
        <p:txBody>
          <a:bodyPr>
            <a:normAutofit fontScale="90000"/>
          </a:bodyPr>
          <a:lstStyle/>
          <a:p>
            <a:r>
              <a:rPr lang="nl-BE" dirty="0"/>
              <a:t>Beelden om iets te laten oplichten over</a:t>
            </a:r>
            <a:br>
              <a:rPr lang="nl-BE" dirty="0"/>
            </a:br>
            <a:r>
              <a:rPr lang="nl-BE" dirty="0"/>
              <a:t> ‘tijd om op te staan’?!</a:t>
            </a:r>
            <a:br>
              <a:rPr lang="nl-BE" dirty="0"/>
            </a:br>
            <a:endParaRPr lang="nl-BE" dirty="0"/>
          </a:p>
        </p:txBody>
      </p:sp>
      <p:sp>
        <p:nvSpPr>
          <p:cNvPr id="3" name="Tijdelijke aanduiding voor inhoud 2">
            <a:extLst>
              <a:ext uri="{FF2B5EF4-FFF2-40B4-BE49-F238E27FC236}">
                <a16:creationId xmlns:a16="http://schemas.microsoft.com/office/drawing/2014/main" id="{2F5DBDA2-E639-B841-8B62-08F69A3CB579}"/>
              </a:ext>
            </a:extLst>
          </p:cNvPr>
          <p:cNvSpPr>
            <a:spLocks noGrp="1"/>
          </p:cNvSpPr>
          <p:nvPr>
            <p:ph idx="1"/>
          </p:nvPr>
        </p:nvSpPr>
        <p:spPr>
          <a:xfrm>
            <a:off x="670560" y="1755647"/>
            <a:ext cx="10683240" cy="4983819"/>
          </a:xfrm>
        </p:spPr>
        <p:txBody>
          <a:bodyPr>
            <a:normAutofit/>
          </a:bodyPr>
          <a:lstStyle/>
          <a:p>
            <a:pPr marL="0" lvl="0" indent="0">
              <a:buNone/>
            </a:pPr>
            <a:r>
              <a:rPr lang="nl-NL" sz="2400" dirty="0">
                <a:ea typeface="Times New Roman" panose="02020603050405020304" pitchFamily="18" charset="0"/>
                <a:cs typeface="Arial" panose="020B0604020202020204" pitchFamily="34" charset="0"/>
              </a:rPr>
              <a:t>Overloop de verschillende beelden. </a:t>
            </a:r>
            <a:endParaRPr lang="nl-NL" sz="2400" dirty="0"/>
          </a:p>
          <a:p>
            <a:pPr lvl="0" fontAlgn="auto">
              <a:lnSpc>
                <a:spcPct val="100000"/>
              </a:lnSpc>
              <a:spcBef>
                <a:spcPts val="0"/>
              </a:spcBef>
              <a:spcAft>
                <a:spcPts val="0"/>
              </a:spcAft>
              <a:buClrTx/>
            </a:pPr>
            <a:r>
              <a:rPr lang="nl-NL" dirty="0">
                <a:solidFill>
                  <a:prstClr val="black"/>
                </a:solidFill>
              </a:rPr>
              <a:t>Beschrijf telkens kort wat je ziet en over welk Bijbels verhaal (of verhalen) de afbeelding gaat.</a:t>
            </a:r>
          </a:p>
          <a:p>
            <a:r>
              <a:rPr lang="nl-NL" dirty="0"/>
              <a:t>Welke 2 beelden gebruik je zeker niet? Motiveer waarom.</a:t>
            </a:r>
            <a:br>
              <a:rPr lang="nl-NL" dirty="0"/>
            </a:br>
            <a:endParaRPr lang="nl-NL" dirty="0"/>
          </a:p>
          <a:p>
            <a:r>
              <a:rPr lang="nl-NL" dirty="0"/>
              <a:t>Welke 2 beelden zijn zinvol om met kinderen op zoek te gaan naar uitzichten van ‘Tijd om op te staan’. Motiveer waarom.</a:t>
            </a:r>
            <a:br>
              <a:rPr lang="nl-NL" dirty="0"/>
            </a:br>
            <a:endParaRPr lang="nl-NL" dirty="0"/>
          </a:p>
          <a:p>
            <a:r>
              <a:rPr lang="nl-NL" dirty="0"/>
              <a:t>Formuleer criteria voor zinvolle beelden die je kan gebruiken in de klas om uitzichten van Pasen te ontdekken.</a:t>
            </a:r>
          </a:p>
          <a:p>
            <a:endParaRPr lang="nl-BE" dirty="0"/>
          </a:p>
        </p:txBody>
      </p:sp>
    </p:spTree>
    <p:extLst>
      <p:ext uri="{BB962C8B-B14F-4D97-AF65-F5344CB8AC3E}">
        <p14:creationId xmlns:p14="http://schemas.microsoft.com/office/powerpoint/2010/main" val="66939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kerkelijk jaar 015">
            <a:extLst>
              <a:ext uri="{FF2B5EF4-FFF2-40B4-BE49-F238E27FC236}">
                <a16:creationId xmlns:a16="http://schemas.microsoft.com/office/drawing/2014/main" id="{51F950BB-F92E-B649-9605-0B3A15CBC7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8115"/>
          <a:stretch/>
        </p:blipFill>
        <p:spPr bwMode="auto">
          <a:xfrm>
            <a:off x="838200" y="233807"/>
            <a:ext cx="10468866" cy="58887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46198"/>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otalTime>292</TotalTime>
  <Words>518</Words>
  <Application>Microsoft Macintosh PowerPoint</Application>
  <PresentationFormat>Breedbeeld</PresentationFormat>
  <Paragraphs>46</Paragraphs>
  <Slides>42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Arial</vt:lpstr>
      <vt:lpstr>Georgia</vt:lpstr>
      <vt:lpstr>Helvetica Neue</vt:lpstr>
      <vt:lpstr>Source Sans Pro</vt:lpstr>
      <vt:lpstr>FunkyShapesDarkVTI</vt:lpstr>
      <vt:lpstr>Tijd om op te staan</vt:lpstr>
      <vt:lpstr>Het verhaal nog eens laten klinken!</vt:lpstr>
      <vt:lpstr>PowerPoint-presentatie</vt:lpstr>
      <vt:lpstr>PowerPoint-presentatie</vt:lpstr>
      <vt:lpstr>PowerPoint-presentatie</vt:lpstr>
      <vt:lpstr>PowerPoint-presentatie</vt:lpstr>
      <vt:lpstr>PowerPoint-presentatie</vt:lpstr>
      <vt:lpstr>Beelden om iets te laten oplichten over  ‘tijd om op te staan’?!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beelddidactiek</vt:lpstr>
      <vt:lpstr>PowerPoint-presentatie</vt:lpstr>
      <vt:lpstr>PowerPoint-presentatie</vt:lpstr>
      <vt:lpstr>PowerPoint-presentatie</vt:lpstr>
      <vt:lpstr>PowerPoint-presentatie</vt:lpstr>
      <vt:lpstr>bevrijdingspoëzie</vt:lpstr>
      <vt:lpstr>PowerPoint-presentatie</vt:lpstr>
      <vt:lpstr>PowerPoint-presentatie</vt:lpstr>
      <vt:lpstr>Wat blijft haken?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paasverhalen</dc:title>
  <dc:creator>Sandra Maertens</dc:creator>
  <cp:lastModifiedBy>Rik Snijkers</cp:lastModifiedBy>
  <cp:revision>34</cp:revision>
  <dcterms:created xsi:type="dcterms:W3CDTF">2021-03-17T15:14:44Z</dcterms:created>
  <dcterms:modified xsi:type="dcterms:W3CDTF">2022-03-10T10:06:45Z</dcterms:modified>
</cp:coreProperties>
</file>