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486" r:id="rId6"/>
    <p:sldId id="484" r:id="rId7"/>
    <p:sldId id="273" r:id="rId8"/>
    <p:sldId id="261" r:id="rId9"/>
    <p:sldId id="304" r:id="rId10"/>
    <p:sldId id="279" r:id="rId11"/>
    <p:sldId id="263" r:id="rId12"/>
    <p:sldId id="305" r:id="rId13"/>
    <p:sldId id="306" r:id="rId14"/>
    <p:sldId id="307" r:id="rId15"/>
    <p:sldId id="268" r:id="rId16"/>
    <p:sldId id="308" r:id="rId17"/>
    <p:sldId id="309" r:id="rId18"/>
    <p:sldId id="310" r:id="rId19"/>
    <p:sldId id="311" r:id="rId20"/>
    <p:sldId id="312"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630"/>
    <a:srgbClr val="EB10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3"/>
    <p:restoredTop sz="94694"/>
  </p:normalViewPr>
  <p:slideViewPr>
    <p:cSldViewPr snapToGrid="0">
      <p:cViewPr varScale="1">
        <p:scale>
          <a:sx n="109" d="100"/>
          <a:sy n="109" d="100"/>
        </p:scale>
        <p:origin x="236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66BE6-B7E5-4A3D-8870-DED4BA279080}" type="datetimeFigureOut">
              <a:t>3/02/2025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F9479-C2A9-4A2D-8C2E-2D9A727869C9}" type="slidenum">
              <a:t>‹nr.›</a:t>
            </a:fld>
            <a:endParaRPr lang="en-US"/>
          </a:p>
        </p:txBody>
      </p:sp>
    </p:spTree>
    <p:extLst>
      <p:ext uri="{BB962C8B-B14F-4D97-AF65-F5344CB8AC3E}">
        <p14:creationId xmlns:p14="http://schemas.microsoft.com/office/powerpoint/2010/main" val="151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roederlijkdelen.sharepoint.com/:w:/s/BDcampagne/EcqMPbkm-VpAiZp-IhRhMrUBP2ePeIVCE6nfPVXz16m4oQ?e=fYaX3y"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adlet.com/StudioGlobo/samen_oogsten_we_succ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ea typeface="Calibri"/>
                <a:cs typeface="Calibri"/>
              </a:rPr>
              <a:t>Draaiboek</a:t>
            </a:r>
            <a:r>
              <a:rPr lang="en-US">
                <a:ea typeface="Calibri"/>
                <a:cs typeface="Calibri"/>
              </a:rPr>
              <a:t> </a:t>
            </a:r>
            <a:r>
              <a:rPr lang="en-US" err="1">
                <a:ea typeface="Calibri"/>
                <a:cs typeface="Calibri"/>
              </a:rPr>
              <a:t>vind</a:t>
            </a:r>
            <a:r>
              <a:rPr lang="en-US">
                <a:ea typeface="Calibri"/>
                <a:cs typeface="Calibri"/>
              </a:rPr>
              <a:t> je </a:t>
            </a:r>
            <a:r>
              <a:rPr lang="en-US" err="1">
                <a:ea typeface="Calibri"/>
                <a:cs typeface="Calibri"/>
              </a:rPr>
              <a:t>hier</a:t>
            </a:r>
            <a:r>
              <a:rPr lang="en-US">
                <a:ea typeface="Calibri"/>
                <a:cs typeface="Calibri"/>
              </a:rPr>
              <a:t>: </a:t>
            </a:r>
            <a:r>
              <a:rPr lang="en-US">
                <a:hlinkClick r:id="rId3"/>
              </a:rPr>
              <a:t>Draaiboek digitale infosessie.docx</a:t>
            </a:r>
            <a:endParaRPr lang="en-US">
              <a:ea typeface="Calibri"/>
              <a:cs typeface="Calibri"/>
            </a:endParaRPr>
          </a:p>
        </p:txBody>
      </p:sp>
      <p:sp>
        <p:nvSpPr>
          <p:cNvPr id="4" name="Tijdelijke aanduiding voor dianummer 3"/>
          <p:cNvSpPr>
            <a:spLocks noGrp="1"/>
          </p:cNvSpPr>
          <p:nvPr>
            <p:ph type="sldNum" sz="quarter" idx="5"/>
          </p:nvPr>
        </p:nvSpPr>
        <p:spPr/>
        <p:txBody>
          <a:bodyPr/>
          <a:lstStyle/>
          <a:p>
            <a:fld id="{3F1F9479-C2A9-4A2D-8C2E-2D9A727869C9}" type="slidenum">
              <a:rPr lang="nl-NL"/>
              <a:t>1</a:t>
            </a:fld>
            <a:endParaRPr lang="nl-NL"/>
          </a:p>
        </p:txBody>
      </p:sp>
    </p:spTree>
    <p:extLst>
      <p:ext uri="{BB962C8B-B14F-4D97-AF65-F5344CB8AC3E}">
        <p14:creationId xmlns:p14="http://schemas.microsoft.com/office/powerpoint/2010/main" val="2477342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1554C-8CA7-59C1-B637-853BBE7123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3A75D5-37FB-CAD3-4BA9-DA8144B4ABF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930FD70-369C-986D-6744-363BF88EEEBE}"/>
              </a:ext>
            </a:extLst>
          </p:cNvPr>
          <p:cNvSpPr>
            <a:spLocks noGrp="1"/>
          </p:cNvSpPr>
          <p:nvPr>
            <p:ph type="body" idx="1"/>
          </p:nvPr>
        </p:nvSpPr>
        <p:spPr/>
        <p:txBody>
          <a:bodyPr/>
          <a:lstStyle/>
          <a:p>
            <a:r>
              <a:rPr lang="nl-BE"/>
              <a:t>Het online spel openen en spelen indien tijd genoeg.</a:t>
            </a:r>
          </a:p>
          <a:p>
            <a:r>
              <a:rPr lang="nl-BE"/>
              <a:t>https://learningapps.org/37439220 </a:t>
            </a:r>
          </a:p>
        </p:txBody>
      </p:sp>
      <p:sp>
        <p:nvSpPr>
          <p:cNvPr id="4" name="Tijdelijke aanduiding voor dianummer 3">
            <a:extLst>
              <a:ext uri="{FF2B5EF4-FFF2-40B4-BE49-F238E27FC236}">
                <a16:creationId xmlns:a16="http://schemas.microsoft.com/office/drawing/2014/main" id="{ADA9FB08-71DB-610F-EBC3-7FAEAF08B62B}"/>
              </a:ext>
            </a:extLst>
          </p:cNvPr>
          <p:cNvSpPr>
            <a:spLocks noGrp="1"/>
          </p:cNvSpPr>
          <p:nvPr>
            <p:ph type="sldNum" sz="quarter" idx="5"/>
          </p:nvPr>
        </p:nvSpPr>
        <p:spPr/>
        <p:txBody>
          <a:bodyPr/>
          <a:lstStyle/>
          <a:p>
            <a:fld id="{0E2FEBA0-2ECC-43B4-8826-55BA22402CE5}" type="slidenum">
              <a:rPr lang="nl-BE" smtClean="0"/>
              <a:t>14</a:t>
            </a:fld>
            <a:endParaRPr lang="nl-BE"/>
          </a:p>
        </p:txBody>
      </p:sp>
    </p:spTree>
    <p:extLst>
      <p:ext uri="{BB962C8B-B14F-4D97-AF65-F5344CB8AC3E}">
        <p14:creationId xmlns:p14="http://schemas.microsoft.com/office/powerpoint/2010/main" val="1354467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151FC-2E89-57C2-34F1-D31F6842C6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195AAEB-E813-F1D0-794F-F554AC25F4D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D412FF9-6944-3BC0-F073-B3C157730415}"/>
              </a:ext>
            </a:extLst>
          </p:cNvPr>
          <p:cNvSpPr>
            <a:spLocks noGrp="1"/>
          </p:cNvSpPr>
          <p:nvPr>
            <p:ph type="body" idx="1"/>
          </p:nvPr>
        </p:nvSpPr>
        <p:spPr/>
        <p:txBody>
          <a:bodyPr/>
          <a:lstStyle/>
          <a:p>
            <a:r>
              <a:rPr lang="nl-BE"/>
              <a:t>. </a:t>
            </a:r>
          </a:p>
        </p:txBody>
      </p:sp>
      <p:sp>
        <p:nvSpPr>
          <p:cNvPr id="4" name="Tijdelijke aanduiding voor dianummer 3">
            <a:extLst>
              <a:ext uri="{FF2B5EF4-FFF2-40B4-BE49-F238E27FC236}">
                <a16:creationId xmlns:a16="http://schemas.microsoft.com/office/drawing/2014/main" id="{3E95D51E-C8B6-1D1A-1C7E-AB559E2B1380}"/>
              </a:ext>
            </a:extLst>
          </p:cNvPr>
          <p:cNvSpPr>
            <a:spLocks noGrp="1"/>
          </p:cNvSpPr>
          <p:nvPr>
            <p:ph type="sldNum" sz="quarter" idx="5"/>
          </p:nvPr>
        </p:nvSpPr>
        <p:spPr/>
        <p:txBody>
          <a:bodyPr/>
          <a:lstStyle/>
          <a:p>
            <a:fld id="{0E2FEBA0-2ECC-43B4-8826-55BA22402CE5}" type="slidenum">
              <a:rPr lang="nl-BE" smtClean="0"/>
              <a:t>15</a:t>
            </a:fld>
            <a:endParaRPr lang="nl-BE"/>
          </a:p>
        </p:txBody>
      </p:sp>
    </p:spTree>
    <p:extLst>
      <p:ext uri="{BB962C8B-B14F-4D97-AF65-F5344CB8AC3E}">
        <p14:creationId xmlns:p14="http://schemas.microsoft.com/office/powerpoint/2010/main" val="1703889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51027-0018-128F-C5BD-F6ACB6EA68C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51CB35-30B3-3E86-54F4-6AC58DC73C9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95BF27C-24E6-A30F-C18A-B81B83C5CA11}"/>
              </a:ext>
            </a:extLst>
          </p:cNvPr>
          <p:cNvSpPr>
            <a:spLocks noGrp="1"/>
          </p:cNvSpPr>
          <p:nvPr>
            <p:ph type="body" idx="1"/>
          </p:nvPr>
        </p:nvSpPr>
        <p:spPr/>
        <p:txBody>
          <a:bodyPr/>
          <a:lstStyle/>
          <a:p>
            <a:r>
              <a:rPr lang="nl-BE"/>
              <a:t>Voor de outdoor </a:t>
            </a:r>
            <a:r>
              <a:rPr lang="nl-BE" err="1"/>
              <a:t>learning</a:t>
            </a:r>
            <a:r>
              <a:rPr lang="nl-BE"/>
              <a:t> ga je naar buiten en laat je je leerlingen een beeld maken met de materialen die ze vinden in de natuur.  Op de </a:t>
            </a:r>
            <a:r>
              <a:rPr lang="nl-BE" err="1"/>
              <a:t>Padlet</a:t>
            </a:r>
            <a:r>
              <a:rPr lang="nl-BE"/>
              <a:t> vind je </a:t>
            </a:r>
            <a:r>
              <a:rPr lang="nl-BE" err="1"/>
              <a:t>inspriatie</a:t>
            </a:r>
            <a:r>
              <a:rPr lang="nl-BE"/>
              <a:t>. Voor het make van het stopmotionfilmpje kan je de app/website ‘Stopmotion Studio’ gebruiken. Voor het stripverhaal kunnen de leerlingen gebruik maken van de sjablonen die op de </a:t>
            </a:r>
            <a:r>
              <a:rPr lang="nl-BE" err="1"/>
              <a:t>Padlet</a:t>
            </a:r>
            <a:r>
              <a:rPr lang="nl-BE"/>
              <a:t> staan.</a:t>
            </a:r>
          </a:p>
          <a:p>
            <a:endParaRPr lang="nl-BE"/>
          </a:p>
          <a:p>
            <a:r>
              <a:rPr lang="nl-BE"/>
              <a:t>De leerlingen kiezen hun favoriete moment van de dag en gaan dit in beeld brengen. Je kan hier gaan differentiëren? Je kan zelf één manier kiezen of je leerlingen de optie geven om te kiezen afhankelijk van hun talenten. .Je kan bij het 5</a:t>
            </a:r>
            <a:r>
              <a:rPr lang="nl-BE" baseline="30000"/>
              <a:t>e</a:t>
            </a:r>
            <a:r>
              <a:rPr lang="nl-BE"/>
              <a:t> of 6</a:t>
            </a:r>
            <a:r>
              <a:rPr lang="nl-BE" baseline="30000"/>
              <a:t>e</a:t>
            </a:r>
            <a:r>
              <a:rPr lang="nl-BE"/>
              <a:t> leerjaar meerdere momenten kiezen. Bij het stripverhaal kan je sommige leerlingen uitdagen om hun verhaal in het Frans te schrijven. Ze kunnen hiervoor een vertaaltool, zoals </a:t>
            </a:r>
            <a:r>
              <a:rPr lang="nl-BE" err="1"/>
              <a:t>DeepL</a:t>
            </a:r>
            <a:r>
              <a:rPr lang="nl-BE"/>
              <a:t> voor gebruiken. </a:t>
            </a:r>
          </a:p>
        </p:txBody>
      </p:sp>
      <p:sp>
        <p:nvSpPr>
          <p:cNvPr id="4" name="Tijdelijke aanduiding voor dianummer 3">
            <a:extLst>
              <a:ext uri="{FF2B5EF4-FFF2-40B4-BE49-F238E27FC236}">
                <a16:creationId xmlns:a16="http://schemas.microsoft.com/office/drawing/2014/main" id="{3A8DA6A6-4611-5FB6-8C11-2DB9EB64DCF3}"/>
              </a:ext>
            </a:extLst>
          </p:cNvPr>
          <p:cNvSpPr>
            <a:spLocks noGrp="1"/>
          </p:cNvSpPr>
          <p:nvPr>
            <p:ph type="sldNum" sz="quarter" idx="5"/>
          </p:nvPr>
        </p:nvSpPr>
        <p:spPr/>
        <p:txBody>
          <a:bodyPr/>
          <a:lstStyle/>
          <a:p>
            <a:fld id="{0E2FEBA0-2ECC-43B4-8826-55BA22402CE5}" type="slidenum">
              <a:rPr lang="nl-BE" smtClean="0"/>
              <a:t>16</a:t>
            </a:fld>
            <a:endParaRPr lang="nl-BE"/>
          </a:p>
        </p:txBody>
      </p:sp>
    </p:spTree>
    <p:extLst>
      <p:ext uri="{BB962C8B-B14F-4D97-AF65-F5344CB8AC3E}">
        <p14:creationId xmlns:p14="http://schemas.microsoft.com/office/powerpoint/2010/main" val="324733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E9C0C-1A7D-8F7B-B98A-576FA3455D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AFAE225-36B8-029F-5A2D-C12CC8717F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A2BC440-6271-77DD-6F9F-43016BB7A0F9}"/>
              </a:ext>
            </a:extLst>
          </p:cNvPr>
          <p:cNvSpPr>
            <a:spLocks noGrp="1"/>
          </p:cNvSpPr>
          <p:nvPr>
            <p:ph type="body" idx="1"/>
          </p:nvPr>
        </p:nvSpPr>
        <p:spPr/>
        <p:txBody>
          <a:bodyPr/>
          <a:lstStyle/>
          <a:p>
            <a:r>
              <a:rPr lang="nl-BE"/>
              <a:t>Op de </a:t>
            </a:r>
            <a:r>
              <a:rPr lang="nl-BE" err="1"/>
              <a:t>Padlet</a:t>
            </a:r>
            <a:r>
              <a:rPr lang="nl-BE"/>
              <a:t> is er een link naar een andere </a:t>
            </a:r>
            <a:r>
              <a:rPr lang="nl-BE" err="1"/>
              <a:t>Padlet</a:t>
            </a:r>
            <a:r>
              <a:rPr lang="nl-BE"/>
              <a:t> waar de leerlingen hun werk kunnen uploaden. Op deze manier kunnen we het werk van de leerlingen tonen aan Gloria en kunnen andere scholen ook geïnspireerd raken. </a:t>
            </a:r>
          </a:p>
        </p:txBody>
      </p:sp>
      <p:sp>
        <p:nvSpPr>
          <p:cNvPr id="4" name="Tijdelijke aanduiding voor dianummer 3">
            <a:extLst>
              <a:ext uri="{FF2B5EF4-FFF2-40B4-BE49-F238E27FC236}">
                <a16:creationId xmlns:a16="http://schemas.microsoft.com/office/drawing/2014/main" id="{80CE03EB-BEB1-580F-5562-6E7C56ADC8BA}"/>
              </a:ext>
            </a:extLst>
          </p:cNvPr>
          <p:cNvSpPr>
            <a:spLocks noGrp="1"/>
          </p:cNvSpPr>
          <p:nvPr>
            <p:ph type="sldNum" sz="quarter" idx="5"/>
          </p:nvPr>
        </p:nvSpPr>
        <p:spPr/>
        <p:txBody>
          <a:bodyPr/>
          <a:lstStyle/>
          <a:p>
            <a:fld id="{0E2FEBA0-2ECC-43B4-8826-55BA22402CE5}" type="slidenum">
              <a:rPr lang="nl-BE" smtClean="0"/>
              <a:t>17</a:t>
            </a:fld>
            <a:endParaRPr lang="nl-BE"/>
          </a:p>
        </p:txBody>
      </p:sp>
    </p:spTree>
    <p:extLst>
      <p:ext uri="{BB962C8B-B14F-4D97-AF65-F5344CB8AC3E}">
        <p14:creationId xmlns:p14="http://schemas.microsoft.com/office/powerpoint/2010/main" val="140450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5</a:t>
            </a:fld>
            <a:endParaRPr lang="nl-BE"/>
          </a:p>
        </p:txBody>
      </p:sp>
    </p:spTree>
    <p:extLst>
      <p:ext uri="{BB962C8B-B14F-4D97-AF65-F5344CB8AC3E}">
        <p14:creationId xmlns:p14="http://schemas.microsoft.com/office/powerpoint/2010/main" val="3085055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Bomen hebben we nodig om te leven. Hun vruchten zijn ons voedsel, ze geven zuurstof, sommige bomen hebben geneeskrachtige eigenschappen,  we gebruiken het hout voor onze meubels, voor papier, etc.</a:t>
            </a:r>
          </a:p>
          <a:p>
            <a:endParaRPr lang="nl-BE"/>
          </a:p>
          <a:p>
            <a:r>
              <a:rPr lang="nl-BE"/>
              <a:t>De boom bestaat uit allemaal handen. Dit verwijst naar de titel van de campagne: ‘Samen oogsten we succes’.</a:t>
            </a:r>
          </a:p>
          <a:p>
            <a:r>
              <a:rPr lang="nl-BE"/>
              <a:t>We zijn samen verantwoordelijk om zorg te dragen voor de natuur.</a:t>
            </a:r>
          </a:p>
          <a:p>
            <a:endParaRPr lang="nl-BE"/>
          </a:p>
          <a:p>
            <a:r>
              <a:rPr lang="nl-BE"/>
              <a:t>Het verwijst ook naar het project dat Broederlijk Delen gestart is in het college van </a:t>
            </a:r>
            <a:r>
              <a:rPr lang="nl-BE" err="1"/>
              <a:t>Bassemyam</a:t>
            </a:r>
            <a:r>
              <a:rPr lang="nl-BE"/>
              <a:t>. Het is gestart als een zaadje en uitgegroeid tot een heuse boom dat nu zijn vruchten afwerpt. Het project is net als bomen duurzaam.</a:t>
            </a:r>
          </a:p>
          <a:p>
            <a:endParaRPr lang="nl-BE"/>
          </a:p>
          <a:p>
            <a:r>
              <a:rPr lang="nl-BE"/>
              <a:t>De boom heeft ook een link met Burkina Faso: belangrijke beslissingen worden daar onder bomen gemaakt, bomen zoals de baobabboom zijn kenmerkend voor het landschap. </a:t>
            </a:r>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6</a:t>
            </a:fld>
            <a:endParaRPr lang="nl-BE"/>
          </a:p>
        </p:txBody>
      </p:sp>
    </p:spTree>
    <p:extLst>
      <p:ext uri="{BB962C8B-B14F-4D97-AF65-F5344CB8AC3E}">
        <p14:creationId xmlns:p14="http://schemas.microsoft.com/office/powerpoint/2010/main" val="1501086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6395E-A47A-5398-0B65-62983F2550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F729842-753A-529C-721F-2153E4C8E2B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1FC2084-1AEB-0A79-B07D-814737FC05A5}"/>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0A0C030C-DD64-06FA-966A-F515FC8A6F9F}"/>
              </a:ext>
            </a:extLst>
          </p:cNvPr>
          <p:cNvSpPr>
            <a:spLocks noGrp="1"/>
          </p:cNvSpPr>
          <p:nvPr>
            <p:ph type="sldNum" sz="quarter" idx="5"/>
          </p:nvPr>
        </p:nvSpPr>
        <p:spPr/>
        <p:txBody>
          <a:bodyPr/>
          <a:lstStyle/>
          <a:p>
            <a:fld id="{0E2FEBA0-2ECC-43B4-8826-55BA22402CE5}" type="slidenum">
              <a:rPr lang="nl-BE" smtClean="0"/>
              <a:t>7</a:t>
            </a:fld>
            <a:endParaRPr lang="nl-BE"/>
          </a:p>
        </p:txBody>
      </p:sp>
    </p:spTree>
    <p:extLst>
      <p:ext uri="{BB962C8B-B14F-4D97-AF65-F5344CB8AC3E}">
        <p14:creationId xmlns:p14="http://schemas.microsoft.com/office/powerpoint/2010/main" val="4023227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t>
            </a:r>
            <a:r>
              <a:rPr lang="nl-BE">
                <a:hlinkClick r:id="rId3"/>
              </a:rPr>
              <a:t>https://padlet.com/StudioGlobo/samen_oogsten_we_succes</a:t>
            </a:r>
            <a:r>
              <a:rPr lang="nl-BE"/>
              <a:t> </a:t>
            </a:r>
            <a:endParaRPr lang="en-US"/>
          </a:p>
          <a:p>
            <a:r>
              <a:rPr lang="nl-BE"/>
              <a:t>Op de </a:t>
            </a:r>
            <a:r>
              <a:rPr lang="nl-BE" err="1"/>
              <a:t>Padlet</a:t>
            </a:r>
            <a:r>
              <a:rPr lang="nl-BE"/>
              <a:t> vind je de filmpjes, de videoclip, de bijlages, lesblaadjes, forum om acties te delen, groepsverdelingsmethodieken en correctiesleutels.  De ET en leerplandoelen zul je hier ook op vinden. </a:t>
            </a:r>
          </a:p>
          <a:p>
            <a:r>
              <a:rPr lang="nl-BE"/>
              <a:t>De </a:t>
            </a:r>
            <a:r>
              <a:rPr lang="nl-BE" err="1"/>
              <a:t>padlet</a:t>
            </a:r>
            <a:r>
              <a:rPr lang="nl-BE"/>
              <a:t> tonen en eens op een filmpje klikken.</a:t>
            </a:r>
          </a:p>
          <a:p>
            <a:r>
              <a:rPr lang="nl-BE"/>
              <a:t>De handleidingen en leerlingenboekjes uitdelen als inkijkexemplaar. </a:t>
            </a:r>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8</a:t>
            </a:fld>
            <a:endParaRPr lang="nl-BE"/>
          </a:p>
        </p:txBody>
      </p:sp>
    </p:spTree>
    <p:extLst>
      <p:ext uri="{BB962C8B-B14F-4D97-AF65-F5344CB8AC3E}">
        <p14:creationId xmlns:p14="http://schemas.microsoft.com/office/powerpoint/2010/main" val="936982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16AF6-4CB9-13E2-C6E8-8B057AA73AD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664019C-4817-9B9F-7A80-FA6601EF736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02EE2C-32BB-64CA-917E-CF8A208E5419}"/>
              </a:ext>
            </a:extLst>
          </p:cNvPr>
          <p:cNvSpPr>
            <a:spLocks noGrp="1"/>
          </p:cNvSpPr>
          <p:nvPr>
            <p:ph type="body" idx="1"/>
          </p:nvPr>
        </p:nvSpPr>
        <p:spPr/>
        <p:txBody>
          <a:bodyPr/>
          <a:lstStyle/>
          <a:p>
            <a:endParaRPr lang="nl-BE">
              <a:ea typeface="Calibri"/>
              <a:cs typeface="Calibri"/>
            </a:endParaRPr>
          </a:p>
        </p:txBody>
      </p:sp>
      <p:sp>
        <p:nvSpPr>
          <p:cNvPr id="4" name="Tijdelijke aanduiding voor dianummer 3">
            <a:extLst>
              <a:ext uri="{FF2B5EF4-FFF2-40B4-BE49-F238E27FC236}">
                <a16:creationId xmlns:a16="http://schemas.microsoft.com/office/drawing/2014/main" id="{50994372-E56E-F4B0-BEF6-DE86F02F8E8E}"/>
              </a:ext>
            </a:extLst>
          </p:cNvPr>
          <p:cNvSpPr>
            <a:spLocks noGrp="1"/>
          </p:cNvSpPr>
          <p:nvPr>
            <p:ph type="sldNum" sz="quarter" idx="5"/>
          </p:nvPr>
        </p:nvSpPr>
        <p:spPr/>
        <p:txBody>
          <a:bodyPr/>
          <a:lstStyle/>
          <a:p>
            <a:fld id="{0E2FEBA0-2ECC-43B4-8826-55BA22402CE5}" type="slidenum">
              <a:rPr lang="nl-BE" smtClean="0"/>
              <a:t>9</a:t>
            </a:fld>
            <a:endParaRPr lang="nl-BE"/>
          </a:p>
        </p:txBody>
      </p:sp>
    </p:spTree>
    <p:extLst>
      <p:ext uri="{BB962C8B-B14F-4D97-AF65-F5344CB8AC3E}">
        <p14:creationId xmlns:p14="http://schemas.microsoft.com/office/powerpoint/2010/main" val="1626205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DE45C-B401-A8E6-48E9-963D15CB69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8A01150-46AB-0286-E9C0-52FA8473CD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F49ACDF-5521-9034-75CA-992F592ABCA5}"/>
              </a:ext>
            </a:extLst>
          </p:cNvPr>
          <p:cNvSpPr>
            <a:spLocks noGrp="1"/>
          </p:cNvSpPr>
          <p:nvPr>
            <p:ph type="body" idx="1"/>
          </p:nvPr>
        </p:nvSpPr>
        <p:spPr/>
        <p:txBody>
          <a:bodyPr/>
          <a:lstStyle/>
          <a:p>
            <a:r>
              <a:rPr lang="nl-BE"/>
              <a:t>De quiz tonen op de </a:t>
            </a:r>
            <a:r>
              <a:rPr lang="nl-BE" err="1"/>
              <a:t>Padlet</a:t>
            </a:r>
            <a:r>
              <a:rPr lang="nl-BE"/>
              <a:t>.</a:t>
            </a:r>
          </a:p>
          <a:p>
            <a:r>
              <a:rPr lang="nl-BE"/>
              <a:t>Samen met de leerkrachten de quiz maken.</a:t>
            </a:r>
          </a:p>
          <a:p>
            <a:r>
              <a:rPr lang="nl-BE"/>
              <a:t>https://learningapps.org/37454650 </a:t>
            </a:r>
          </a:p>
          <a:p>
            <a:endParaRPr lang="nl-BE"/>
          </a:p>
          <a:p>
            <a:r>
              <a:rPr lang="nl-BE"/>
              <a:t>Bewegingsquiz</a:t>
            </a:r>
          </a:p>
          <a:p>
            <a:r>
              <a:rPr lang="nl-BE"/>
              <a:t>A: handen omhoog in de lucht (pijl)</a:t>
            </a:r>
          </a:p>
          <a:p>
            <a:r>
              <a:rPr lang="nl-BE"/>
              <a:t>B: handen opzij (kruis)</a:t>
            </a:r>
          </a:p>
          <a:p>
            <a:r>
              <a:rPr lang="nl-BE"/>
              <a:t>C: bolletje maken met je lichaam</a:t>
            </a:r>
          </a:p>
        </p:txBody>
      </p:sp>
      <p:sp>
        <p:nvSpPr>
          <p:cNvPr id="4" name="Tijdelijke aanduiding voor dianummer 3">
            <a:extLst>
              <a:ext uri="{FF2B5EF4-FFF2-40B4-BE49-F238E27FC236}">
                <a16:creationId xmlns:a16="http://schemas.microsoft.com/office/drawing/2014/main" id="{294F8FD4-933C-4428-1B69-E2164452BC0F}"/>
              </a:ext>
            </a:extLst>
          </p:cNvPr>
          <p:cNvSpPr>
            <a:spLocks noGrp="1"/>
          </p:cNvSpPr>
          <p:nvPr>
            <p:ph type="sldNum" sz="quarter" idx="5"/>
          </p:nvPr>
        </p:nvSpPr>
        <p:spPr/>
        <p:txBody>
          <a:bodyPr/>
          <a:lstStyle/>
          <a:p>
            <a:fld id="{0E2FEBA0-2ECC-43B4-8826-55BA22402CE5}" type="slidenum">
              <a:rPr lang="nl-BE" smtClean="0"/>
              <a:t>11</a:t>
            </a:fld>
            <a:endParaRPr lang="nl-BE"/>
          </a:p>
        </p:txBody>
      </p:sp>
    </p:spTree>
    <p:extLst>
      <p:ext uri="{BB962C8B-B14F-4D97-AF65-F5344CB8AC3E}">
        <p14:creationId xmlns:p14="http://schemas.microsoft.com/office/powerpoint/2010/main" val="1369297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B11FD-7490-DBC2-69A4-515FFA893F1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030E901-0BDD-6090-24D1-B5F05B3DB21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B4FBED0-DA4C-07BA-6182-31F44ABF160B}"/>
              </a:ext>
            </a:extLst>
          </p:cNvPr>
          <p:cNvSpPr>
            <a:spLocks noGrp="1"/>
          </p:cNvSpPr>
          <p:nvPr>
            <p:ph type="body" idx="1"/>
          </p:nvPr>
        </p:nvSpPr>
        <p:spPr/>
        <p:txBody>
          <a:bodyPr/>
          <a:lstStyle/>
          <a:p>
            <a:r>
              <a:rPr lang="nl-BE"/>
              <a:t>We hebben bij de kennismaking de identiteitsbingo gespeeld.</a:t>
            </a:r>
          </a:p>
          <a:p>
            <a:r>
              <a:rPr lang="nl-BE"/>
              <a:t>In de klas doen je leerlingen dit met elkaar. Ze krijgen hierbij de </a:t>
            </a:r>
            <a:r>
              <a:rPr lang="nl-BE" err="1"/>
              <a:t>challenge</a:t>
            </a:r>
            <a:r>
              <a:rPr lang="nl-BE"/>
              <a:t> om op zoek te gaan naar 5 gemeenschappelijke kenmerken met hun klasgenoten.</a:t>
            </a:r>
          </a:p>
          <a:p>
            <a:r>
              <a:rPr lang="nl-BE"/>
              <a:t>Vooraleer ze dit doen bekijken ze eerst ook welke kenmerken voor Gloria van toepassing zijn. Bijvoorbeeld: Gloria gaat met de fiets naar school heeft donkere ogen, helpt thuis mee koken, bid regelmatig, heeft broers en zussen, eet graag spaghetti en houdt van de natuur</a:t>
            </a:r>
          </a:p>
          <a:p>
            <a:endParaRPr lang="nl-BE"/>
          </a:p>
          <a:p>
            <a:r>
              <a:rPr lang="nl-BE"/>
              <a:t>Bij het weetjesspel verzint iedere leerling een weetje over zichzelf. Je verzamelt ze in een grote pot, leest ze één voor één voor en de leerlingen raden bij welke leerlingen het weetje hoort. Je kan deze activiteit ook houden als tussendoortje. </a:t>
            </a:r>
          </a:p>
        </p:txBody>
      </p:sp>
      <p:sp>
        <p:nvSpPr>
          <p:cNvPr id="4" name="Tijdelijke aanduiding voor dianummer 3">
            <a:extLst>
              <a:ext uri="{FF2B5EF4-FFF2-40B4-BE49-F238E27FC236}">
                <a16:creationId xmlns:a16="http://schemas.microsoft.com/office/drawing/2014/main" id="{FE8272B0-814D-394C-92C2-9692B5BE0CC9}"/>
              </a:ext>
            </a:extLst>
          </p:cNvPr>
          <p:cNvSpPr>
            <a:spLocks noGrp="1"/>
          </p:cNvSpPr>
          <p:nvPr>
            <p:ph type="sldNum" sz="quarter" idx="5"/>
          </p:nvPr>
        </p:nvSpPr>
        <p:spPr/>
        <p:txBody>
          <a:bodyPr/>
          <a:lstStyle/>
          <a:p>
            <a:fld id="{0E2FEBA0-2ECC-43B4-8826-55BA22402CE5}" type="slidenum">
              <a:rPr lang="nl-BE" smtClean="0"/>
              <a:t>12</a:t>
            </a:fld>
            <a:endParaRPr lang="nl-BE"/>
          </a:p>
        </p:txBody>
      </p:sp>
    </p:spTree>
    <p:extLst>
      <p:ext uri="{BB962C8B-B14F-4D97-AF65-F5344CB8AC3E}">
        <p14:creationId xmlns:p14="http://schemas.microsoft.com/office/powerpoint/2010/main" val="3878076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426C-A3A9-CB05-3FA6-B8EF1FBC58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128B748-7BED-8C62-8A87-366FB38A209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A174D35-6E52-CFB5-FA93-8B41CDAD207A}"/>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53A1C8ED-AFBA-75EA-C9E7-E7030BC266C1}"/>
              </a:ext>
            </a:extLst>
          </p:cNvPr>
          <p:cNvSpPr>
            <a:spLocks noGrp="1"/>
          </p:cNvSpPr>
          <p:nvPr>
            <p:ph type="sldNum" sz="quarter" idx="5"/>
          </p:nvPr>
        </p:nvSpPr>
        <p:spPr/>
        <p:txBody>
          <a:bodyPr/>
          <a:lstStyle/>
          <a:p>
            <a:fld id="{0E2FEBA0-2ECC-43B4-8826-55BA22402CE5}" type="slidenum">
              <a:rPr lang="nl-BE" smtClean="0"/>
              <a:t>13</a:t>
            </a:fld>
            <a:endParaRPr lang="nl-BE"/>
          </a:p>
        </p:txBody>
      </p:sp>
    </p:spTree>
    <p:extLst>
      <p:ext uri="{BB962C8B-B14F-4D97-AF65-F5344CB8AC3E}">
        <p14:creationId xmlns:p14="http://schemas.microsoft.com/office/powerpoint/2010/main" val="3997401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collage of people holding vegetables&#10;&#10;Description automatically generated">
            <a:extLst>
              <a:ext uri="{FF2B5EF4-FFF2-40B4-BE49-F238E27FC236}">
                <a16:creationId xmlns:a16="http://schemas.microsoft.com/office/drawing/2014/main" id="{5520D35D-A1D0-2396-528E-77CC2F7D110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945900"/>
            <a:ext cx="7772400" cy="726532"/>
          </a:xfrm>
        </p:spPr>
        <p:txBody>
          <a:bodyPr/>
          <a:lstStyle>
            <a:lvl1pPr algn="ctr">
              <a:defRPr/>
            </a:lvl1pPr>
          </a:lstStyle>
          <a:p>
            <a:r>
              <a:rPr lang="nl-BE"/>
              <a:t>Click </a:t>
            </a:r>
            <a:r>
              <a:rPr lang="nl-BE" err="1"/>
              <a:t>to</a:t>
            </a:r>
            <a:r>
              <a:rPr lang="nl-BE"/>
              <a:t> </a:t>
            </a:r>
            <a:r>
              <a:rPr lang="nl-BE" err="1"/>
              <a:t>edit</a:t>
            </a:r>
            <a:r>
              <a:rPr lang="nl-BE"/>
              <a:t> Master </a:t>
            </a:r>
            <a:r>
              <a:rPr lang="nl-BE" err="1"/>
              <a:t>title</a:t>
            </a:r>
            <a:r>
              <a:rPr lang="nl-BE"/>
              <a:t> </a:t>
            </a:r>
            <a:r>
              <a:rPr lang="nl-BE" err="1"/>
              <a:t>style</a:t>
            </a:r>
            <a:endParaRPr lang="en-US"/>
          </a:p>
        </p:txBody>
      </p:sp>
      <p:sp>
        <p:nvSpPr>
          <p:cNvPr id="3" name="Subtitle 2"/>
          <p:cNvSpPr>
            <a:spLocks noGrp="1"/>
          </p:cNvSpPr>
          <p:nvPr>
            <p:ph type="subTitle" idx="1"/>
          </p:nvPr>
        </p:nvSpPr>
        <p:spPr>
          <a:xfrm>
            <a:off x="1371600" y="4672432"/>
            <a:ext cx="6400800" cy="69530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Click to edit Master subtitle style</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265779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426819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548641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14984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4" name="Date Placeholder 3"/>
          <p:cNvSpPr>
            <a:spLocks noGrp="1"/>
          </p:cNvSpPr>
          <p:nvPr>
            <p:ph type="dt" sz="half" idx="10"/>
          </p:nvPr>
        </p:nvSpPr>
        <p:spPr/>
        <p:txBody>
          <a:bodyPr/>
          <a:lstStyle/>
          <a:p>
            <a:fld id="{41DC574A-8A81-9C46-B57B-BF36E27E4CC3}"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98476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Date Placeholder 4"/>
          <p:cNvSpPr>
            <a:spLocks noGrp="1"/>
          </p:cNvSpPr>
          <p:nvPr>
            <p:ph type="dt" sz="half" idx="10"/>
          </p:nvPr>
        </p:nvSpPr>
        <p:spPr/>
        <p:txBody>
          <a:bodyPr/>
          <a:lstStyle/>
          <a:p>
            <a:fld id="{41DC574A-8A81-9C46-B57B-BF36E27E4CC3}"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106298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Date Placeholder 6"/>
          <p:cNvSpPr>
            <a:spLocks noGrp="1"/>
          </p:cNvSpPr>
          <p:nvPr>
            <p:ph type="dt" sz="half" idx="10"/>
          </p:nvPr>
        </p:nvSpPr>
        <p:spPr/>
        <p:txBody>
          <a:bodyPr/>
          <a:lstStyle/>
          <a:p>
            <a:fld id="{41DC574A-8A81-9C46-B57B-BF36E27E4CC3}" type="datetimeFigureOut">
              <a:rPr lang="en-US" smtClean="0"/>
              <a:t>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4068384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Date Placeholder 2"/>
          <p:cNvSpPr>
            <a:spLocks noGrp="1"/>
          </p:cNvSpPr>
          <p:nvPr>
            <p:ph type="dt" sz="half" idx="10"/>
          </p:nvPr>
        </p:nvSpPr>
        <p:spPr/>
        <p:txBody>
          <a:bodyPr/>
          <a:lstStyle/>
          <a:p>
            <a:fld id="{41DC574A-8A81-9C46-B57B-BF36E27E4CC3}" type="datetimeFigureOut">
              <a:rPr lang="en-US" smtClean="0"/>
              <a:t>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3182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DC574A-8A81-9C46-B57B-BF36E27E4CC3}" type="datetimeFigureOut">
              <a:rPr lang="en-US" smtClean="0"/>
              <a:t>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56819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41DC574A-8A81-9C46-B57B-BF36E27E4CC3}"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27742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41DC574A-8A81-9C46-B57B-BF36E27E4CC3}"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25539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background with green lines&#10;&#10;Description automatically generated">
            <a:extLst>
              <a:ext uri="{FF2B5EF4-FFF2-40B4-BE49-F238E27FC236}">
                <a16:creationId xmlns:a16="http://schemas.microsoft.com/office/drawing/2014/main" id="{99880A71-2BCC-424E-1389-0D6029A8C340}"/>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24636"/>
            <a:ext cx="5985664" cy="522642"/>
          </a:xfrm>
          <a:prstGeom prst="rect">
            <a:avLst/>
          </a:prstGeom>
        </p:spPr>
        <p:txBody>
          <a:bodyPr vert="horz" lIns="91440" tIns="45720" rIns="91440" bIns="45720" rtlCol="0" anchor="t" anchorCtr="0">
            <a:noAutofit/>
          </a:bodyPr>
          <a:lstStyle/>
          <a:p>
            <a:r>
              <a:rPr lang="nl-B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2"/>
          </p:nvPr>
        </p:nvSpPr>
        <p:spPr>
          <a:xfrm>
            <a:off x="457200" y="624551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C574A-8A81-9C46-B57B-BF36E27E4CC3}" type="datetimeFigureOut">
              <a:rPr lang="en-US" smtClean="0"/>
              <a:t>2/3/25</a:t>
            </a:fld>
            <a:endParaRPr lang="en-US"/>
          </a:p>
        </p:txBody>
      </p:sp>
      <p:sp>
        <p:nvSpPr>
          <p:cNvPr id="5" name="Footer Placeholder 4"/>
          <p:cNvSpPr>
            <a:spLocks noGrp="1"/>
          </p:cNvSpPr>
          <p:nvPr>
            <p:ph type="ftr" sz="quarter" idx="3"/>
          </p:nvPr>
        </p:nvSpPr>
        <p:spPr>
          <a:xfrm>
            <a:off x="3124200" y="624551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24551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9B86B-3949-0140-ADC0-F0E883A06113}" type="slidenum">
              <a:rPr lang="en-US" smtClean="0"/>
              <a:t>‹nr.›</a:t>
            </a:fld>
            <a:endParaRPr lang="en-US"/>
          </a:p>
        </p:txBody>
      </p:sp>
    </p:spTree>
    <p:extLst>
      <p:ext uri="{BB962C8B-B14F-4D97-AF65-F5344CB8AC3E}">
        <p14:creationId xmlns:p14="http://schemas.microsoft.com/office/powerpoint/2010/main" val="3501830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200" b="1" kern="1200" normalizeH="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broederlijk-delen.webshops.ijsedal.be/?page=1&amp;sort=default&amp;categoryId=7312&amp;tagIds%5B7315%5D=7320" TargetMode="Externa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B65D9F1-8172-C46D-D13D-BD604E6D8E2A}"/>
              </a:ext>
            </a:extLst>
          </p:cNvPr>
          <p:cNvSpPr/>
          <p:nvPr/>
        </p:nvSpPr>
        <p:spPr>
          <a:xfrm>
            <a:off x="0" y="0"/>
            <a:ext cx="9145146" cy="396041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nl-NL" dirty="0"/>
          </a:p>
        </p:txBody>
      </p:sp>
      <p:sp>
        <p:nvSpPr>
          <p:cNvPr id="5" name="Title 1">
            <a:extLst>
              <a:ext uri="{FF2B5EF4-FFF2-40B4-BE49-F238E27FC236}">
                <a16:creationId xmlns:a16="http://schemas.microsoft.com/office/drawing/2014/main" id="{5C0804BE-DEE6-2A96-3B9A-423AA59B0E3D}"/>
              </a:ext>
            </a:extLst>
          </p:cNvPr>
          <p:cNvSpPr>
            <a:spLocks noGrp="1"/>
          </p:cNvSpPr>
          <p:nvPr/>
        </p:nvSpPr>
        <p:spPr>
          <a:xfrm>
            <a:off x="4171797" y="2525605"/>
            <a:ext cx="4695093" cy="1825570"/>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3200" b="1" kern="1200" normalizeH="0">
                <a:solidFill>
                  <a:schemeClr val="tx1">
                    <a:lumMod val="50000"/>
                    <a:lumOff val="50000"/>
                  </a:schemeClr>
                </a:solidFill>
                <a:latin typeface="+mj-lt"/>
                <a:ea typeface="+mj-ea"/>
                <a:cs typeface="+mj-cs"/>
              </a:defRPr>
            </a:lvl1pPr>
          </a:lstStyle>
          <a:p>
            <a:pPr algn="l"/>
            <a:r>
              <a:rPr lang="en-US" sz="4800" dirty="0" err="1">
                <a:solidFill>
                  <a:srgbClr val="C1D837"/>
                </a:solidFill>
              </a:rPr>
              <a:t>inspiratiesessie</a:t>
            </a:r>
            <a:r>
              <a:rPr lang="en-US" sz="4800" dirty="0">
                <a:solidFill>
                  <a:srgbClr val="C1D837"/>
                </a:solidFill>
              </a:rPr>
              <a:t> lager </a:t>
            </a:r>
            <a:r>
              <a:rPr lang="en-US" sz="4800" dirty="0" err="1">
                <a:solidFill>
                  <a:srgbClr val="C1D837"/>
                </a:solidFill>
              </a:rPr>
              <a:t>onderwijs</a:t>
            </a:r>
            <a:endParaRPr lang="en-US" sz="4800" dirty="0">
              <a:solidFill>
                <a:srgbClr val="C1D837"/>
              </a:solidFill>
            </a:endParaRPr>
          </a:p>
        </p:txBody>
      </p:sp>
      <p:pic>
        <p:nvPicPr>
          <p:cNvPr id="7" name="Afbeelding 6" descr="Afbeelding met tekst, Lettertype, schermopname, Graphics&#10;&#10;Automatisch gegenereerde beschrijving">
            <a:extLst>
              <a:ext uri="{FF2B5EF4-FFF2-40B4-BE49-F238E27FC236}">
                <a16:creationId xmlns:a16="http://schemas.microsoft.com/office/drawing/2014/main" id="{184959A0-ADEB-9301-943C-5F45307B53AB}"/>
              </a:ext>
            </a:extLst>
          </p:cNvPr>
          <p:cNvPicPr>
            <a:picLocks noChangeAspect="1"/>
          </p:cNvPicPr>
          <p:nvPr/>
        </p:nvPicPr>
        <p:blipFill>
          <a:blip r:embed="rId3"/>
          <a:stretch>
            <a:fillRect/>
          </a:stretch>
        </p:blipFill>
        <p:spPr>
          <a:xfrm>
            <a:off x="4173091" y="583764"/>
            <a:ext cx="2896868" cy="1497676"/>
          </a:xfrm>
          <a:prstGeom prst="rect">
            <a:avLst/>
          </a:prstGeom>
        </p:spPr>
      </p:pic>
      <p:pic>
        <p:nvPicPr>
          <p:cNvPr id="8" name="Afbeelding 7" descr="Afbeelding met Lettertype, tekst, Graphics, logo&#10;&#10;Automatisch gegenereerde beschrijving">
            <a:extLst>
              <a:ext uri="{FF2B5EF4-FFF2-40B4-BE49-F238E27FC236}">
                <a16:creationId xmlns:a16="http://schemas.microsoft.com/office/drawing/2014/main" id="{89D7F61C-C276-4436-ED9E-3DCF5DC150D0}"/>
              </a:ext>
            </a:extLst>
          </p:cNvPr>
          <p:cNvPicPr>
            <a:picLocks noChangeAspect="1"/>
          </p:cNvPicPr>
          <p:nvPr/>
        </p:nvPicPr>
        <p:blipFill>
          <a:blip r:embed="rId4"/>
          <a:stretch>
            <a:fillRect/>
          </a:stretch>
        </p:blipFill>
        <p:spPr>
          <a:xfrm>
            <a:off x="2607247" y="5329191"/>
            <a:ext cx="3912096" cy="847693"/>
          </a:xfrm>
          <a:prstGeom prst="rect">
            <a:avLst/>
          </a:prstGeom>
          <a:ln>
            <a:solidFill>
              <a:schemeClr val="bg1"/>
            </a:solidFill>
          </a:ln>
        </p:spPr>
      </p:pic>
      <p:pic>
        <p:nvPicPr>
          <p:cNvPr id="10" name="Tijdelijke aanduiding voor inhoud 3" descr="Afbeelding met kleding, persoon, buitenshuis, Menselijk gezicht&#10;&#10;Automatisch gegenereerde beschrijving">
            <a:extLst>
              <a:ext uri="{FF2B5EF4-FFF2-40B4-BE49-F238E27FC236}">
                <a16:creationId xmlns:a16="http://schemas.microsoft.com/office/drawing/2014/main" id="{E4B33719-F32A-B91C-1F28-F64B0164FD22}"/>
              </a:ext>
            </a:extLst>
          </p:cNvPr>
          <p:cNvPicPr>
            <a:picLocks noGrp="1" noChangeAspect="1"/>
          </p:cNvPicPr>
          <p:nvPr/>
        </p:nvPicPr>
        <p:blipFill>
          <a:blip r:embed="rId5"/>
          <a:stretch>
            <a:fillRect/>
          </a:stretch>
        </p:blipFill>
        <p:spPr>
          <a:xfrm>
            <a:off x="-5374" y="3591"/>
            <a:ext cx="3910415" cy="6876906"/>
          </a:xfrm>
          <a:prstGeom prst="rect">
            <a:avLst/>
          </a:prstGeom>
        </p:spPr>
      </p:pic>
      <p:sp>
        <p:nvSpPr>
          <p:cNvPr id="2" name="Tekstvak 1">
            <a:extLst>
              <a:ext uri="{FF2B5EF4-FFF2-40B4-BE49-F238E27FC236}">
                <a16:creationId xmlns:a16="http://schemas.microsoft.com/office/drawing/2014/main" id="{817F82AE-E58E-12F3-8457-66F6A8958615}"/>
              </a:ext>
            </a:extLst>
          </p:cNvPr>
          <p:cNvSpPr txBox="1"/>
          <p:nvPr/>
        </p:nvSpPr>
        <p:spPr>
          <a:xfrm rot="10800000" flipV="1">
            <a:off x="4171798" y="6178680"/>
            <a:ext cx="4695092" cy="461665"/>
          </a:xfrm>
          <a:prstGeom prst="rect">
            <a:avLst/>
          </a:prstGeom>
          <a:noFill/>
        </p:spPr>
        <p:txBody>
          <a:bodyPr wrap="square" rtlCol="0">
            <a:spAutoFit/>
          </a:bodyPr>
          <a:lstStyle/>
          <a:p>
            <a:r>
              <a:rPr lang="nl-BE" sz="1200" dirty="0"/>
              <a:t>In deze presentatie wordt verwezen naar materialen en filmfragmenten. Deze kan je terugvinden in de </a:t>
            </a:r>
            <a:r>
              <a:rPr lang="nl-BE" sz="1200" dirty="0">
                <a:hlinkClick r:id="rId6"/>
              </a:rPr>
              <a:t>webshop</a:t>
            </a:r>
            <a:endParaRPr lang="nl-BE" sz="1200" dirty="0"/>
          </a:p>
        </p:txBody>
      </p:sp>
    </p:spTree>
    <p:extLst>
      <p:ext uri="{BB962C8B-B14F-4D97-AF65-F5344CB8AC3E}">
        <p14:creationId xmlns:p14="http://schemas.microsoft.com/office/powerpoint/2010/main" val="906170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6B13C1-D411-1AA1-2BD6-BB85598313D1}"/>
              </a:ext>
            </a:extLst>
          </p:cNvPr>
          <p:cNvSpPr>
            <a:spLocks noGrp="1"/>
          </p:cNvSpPr>
          <p:nvPr>
            <p:ph type="title"/>
          </p:nvPr>
        </p:nvSpPr>
        <p:spPr>
          <a:xfrm>
            <a:off x="239713" y="269017"/>
            <a:ext cx="7772400" cy="1362075"/>
          </a:xfrm>
        </p:spPr>
        <p:txBody>
          <a:bodyPr/>
          <a:lstStyle/>
          <a:p>
            <a:r>
              <a:rPr lang="nl-BE" sz="2400"/>
              <a:t>Thema 1: kennismaking met gloria</a:t>
            </a:r>
          </a:p>
        </p:txBody>
      </p:sp>
      <p:sp>
        <p:nvSpPr>
          <p:cNvPr id="3" name="Tijdelijke aanduiding voor tekst 2">
            <a:extLst>
              <a:ext uri="{FF2B5EF4-FFF2-40B4-BE49-F238E27FC236}">
                <a16:creationId xmlns:a16="http://schemas.microsoft.com/office/drawing/2014/main" id="{E84D513A-E8CC-5B5F-FCBE-6207194A36BB}"/>
              </a:ext>
            </a:extLst>
          </p:cNvPr>
          <p:cNvSpPr>
            <a:spLocks noGrp="1"/>
          </p:cNvSpPr>
          <p:nvPr>
            <p:ph type="body" idx="1"/>
          </p:nvPr>
        </p:nvSpPr>
        <p:spPr>
          <a:xfrm>
            <a:off x="749892" y="447850"/>
            <a:ext cx="8548687" cy="1500187"/>
          </a:xfrm>
        </p:spPr>
        <p:txBody>
          <a:bodyPr/>
          <a:lstStyle/>
          <a:p>
            <a:r>
              <a:rPr lang="nl-BE"/>
              <a:t>Kennismaken met Gloria, haar dagelijkse gewoonten, leefomgeving en familie</a:t>
            </a:r>
          </a:p>
        </p:txBody>
      </p:sp>
      <p:pic>
        <p:nvPicPr>
          <p:cNvPr id="5" name="Afbeelding 4" descr="Afbeelding met boom, persoon, buitenshuis, Menselijk gezicht&#10;&#10;Automatisch gegenereerde beschrijving">
            <a:extLst>
              <a:ext uri="{FF2B5EF4-FFF2-40B4-BE49-F238E27FC236}">
                <a16:creationId xmlns:a16="http://schemas.microsoft.com/office/drawing/2014/main" id="{590B8710-7F23-796D-5E30-B963E8A5AD1C}"/>
              </a:ext>
            </a:extLst>
          </p:cNvPr>
          <p:cNvPicPr>
            <a:picLocks noChangeAspect="1"/>
          </p:cNvPicPr>
          <p:nvPr/>
        </p:nvPicPr>
        <p:blipFill>
          <a:blip r:embed="rId2"/>
          <a:stretch>
            <a:fillRect/>
          </a:stretch>
        </p:blipFill>
        <p:spPr>
          <a:xfrm>
            <a:off x="822008" y="2126869"/>
            <a:ext cx="7077391" cy="3982212"/>
          </a:xfrm>
          <a:prstGeom prst="rect">
            <a:avLst/>
          </a:prstGeom>
        </p:spPr>
      </p:pic>
      <p:pic>
        <p:nvPicPr>
          <p:cNvPr id="6" name="Afbeelding 5">
            <a:extLst>
              <a:ext uri="{FF2B5EF4-FFF2-40B4-BE49-F238E27FC236}">
                <a16:creationId xmlns:a16="http://schemas.microsoft.com/office/drawing/2014/main" id="{650143BD-B12D-EDF1-E936-1B73B208D97E}"/>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367746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734B1-2DE7-A7BB-DF5A-593F86D706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E801BA-79DC-14C0-E695-7DD1E0B11977}"/>
              </a:ext>
            </a:extLst>
          </p:cNvPr>
          <p:cNvSpPr>
            <a:spLocks noGrp="1"/>
          </p:cNvSpPr>
          <p:nvPr>
            <p:ph type="title"/>
          </p:nvPr>
        </p:nvSpPr>
        <p:spPr/>
        <p:txBody>
          <a:bodyPr/>
          <a:lstStyle/>
          <a:p>
            <a:r>
              <a:rPr lang="nl-BE" sz="2600"/>
              <a:t>Thema 1: kennismaking met Gloria</a:t>
            </a:r>
          </a:p>
        </p:txBody>
      </p:sp>
      <p:sp>
        <p:nvSpPr>
          <p:cNvPr id="3" name="Tijdelijke aanduiding voor inhoud 2">
            <a:extLst>
              <a:ext uri="{FF2B5EF4-FFF2-40B4-BE49-F238E27FC236}">
                <a16:creationId xmlns:a16="http://schemas.microsoft.com/office/drawing/2014/main" id="{E5988626-4E2A-371B-C6B8-6A27FC287618}"/>
              </a:ext>
            </a:extLst>
          </p:cNvPr>
          <p:cNvSpPr>
            <a:spLocks noGrp="1"/>
          </p:cNvSpPr>
          <p:nvPr>
            <p:ph idx="1"/>
          </p:nvPr>
        </p:nvSpPr>
        <p:spPr>
          <a:xfrm>
            <a:off x="457200" y="1600200"/>
            <a:ext cx="8813800" cy="4525963"/>
          </a:xfrm>
        </p:spPr>
        <p:txBody>
          <a:bodyPr vert="horz" lIns="91440" tIns="45720" rIns="91440" bIns="45720" rtlCol="0" anchor="t">
            <a:normAutofit/>
          </a:bodyPr>
          <a:lstStyle/>
          <a:p>
            <a:r>
              <a:rPr lang="nl-BE" dirty="0"/>
              <a:t>Bekijk het </a:t>
            </a:r>
            <a:r>
              <a:rPr lang="nl-BE" b="1" dirty="0"/>
              <a:t>filmpje '</a:t>
            </a:r>
            <a:r>
              <a:rPr lang="nl-BE" dirty="0"/>
              <a:t>Kennismaking met Gloria'</a:t>
            </a:r>
          </a:p>
          <a:p>
            <a:r>
              <a:rPr lang="nl-BE" dirty="0"/>
              <a:t>Speel de quiz om Gloria beter te leren kennen!</a:t>
            </a:r>
          </a:p>
          <a:p>
            <a:r>
              <a:rPr lang="nl-BE" dirty="0"/>
              <a:t>Via </a:t>
            </a:r>
            <a:r>
              <a:rPr lang="nl-BE" b="1" dirty="0"/>
              <a:t>bewegingsquiz</a:t>
            </a:r>
            <a:r>
              <a:rPr lang="nl-BE" dirty="0"/>
              <a:t> of via </a:t>
            </a:r>
            <a:r>
              <a:rPr lang="nl-BE" b="1" dirty="0"/>
              <a:t>tablets/chromebooks</a:t>
            </a:r>
          </a:p>
          <a:p>
            <a:endParaRPr lang="nl-BE" dirty="0"/>
          </a:p>
        </p:txBody>
      </p:sp>
      <p:pic>
        <p:nvPicPr>
          <p:cNvPr id="4" name="Afbeelding 3">
            <a:extLst>
              <a:ext uri="{FF2B5EF4-FFF2-40B4-BE49-F238E27FC236}">
                <a16:creationId xmlns:a16="http://schemas.microsoft.com/office/drawing/2014/main" id="{EB07D5F1-D0AC-7166-FEBE-25C36B99A812}"/>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
        <p:nvSpPr>
          <p:cNvPr id="5" name="AutoShape 2" descr="Quiz - Jong Sint-Gillis">
            <a:extLst>
              <a:ext uri="{FF2B5EF4-FFF2-40B4-BE49-F238E27FC236}">
                <a16:creationId xmlns:a16="http://schemas.microsoft.com/office/drawing/2014/main" id="{6FF12BD6-D42C-AE98-6A9C-B69A3469B5C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4100" name="Picture 4" descr="Quiz guess social media icon in flat style. Faq vector illustration on  isolated background. Help button sign business concept. 20099260 Vector Art  at Vecteezy">
            <a:extLst>
              <a:ext uri="{FF2B5EF4-FFF2-40B4-BE49-F238E27FC236}">
                <a16:creationId xmlns:a16="http://schemas.microsoft.com/office/drawing/2014/main" id="{51A81F82-0854-0722-014E-6E82B988A6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0783" y="4757459"/>
            <a:ext cx="2561217" cy="187590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a:extLst>
              <a:ext uri="{FF2B5EF4-FFF2-40B4-BE49-F238E27FC236}">
                <a16:creationId xmlns:a16="http://schemas.microsoft.com/office/drawing/2014/main" id="{6B1F8368-ECF0-49F8-DA58-0A9719B44F7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8">
            <a:extLst>
              <a:ext uri="{FF2B5EF4-FFF2-40B4-BE49-F238E27FC236}">
                <a16:creationId xmlns:a16="http://schemas.microsoft.com/office/drawing/2014/main" id="{66305846-2C70-8738-4487-993B79BACE72}"/>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8" name="Picture 7">
            <a:extLst>
              <a:ext uri="{FF2B5EF4-FFF2-40B4-BE49-F238E27FC236}">
                <a16:creationId xmlns:a16="http://schemas.microsoft.com/office/drawing/2014/main" id="{25EA35D7-A866-30BF-EFA9-C42AE06324A7}"/>
              </a:ext>
            </a:extLst>
          </p:cNvPr>
          <p:cNvPicPr>
            <a:picLocks noChangeAspect="1"/>
          </p:cNvPicPr>
          <p:nvPr/>
        </p:nvPicPr>
        <p:blipFill>
          <a:blip r:embed="rId6"/>
          <a:stretch>
            <a:fillRect/>
          </a:stretch>
        </p:blipFill>
        <p:spPr>
          <a:xfrm>
            <a:off x="456032" y="5088416"/>
            <a:ext cx="1302049" cy="1210035"/>
          </a:xfrm>
          <a:prstGeom prst="rect">
            <a:avLst/>
          </a:prstGeom>
        </p:spPr>
      </p:pic>
    </p:spTree>
    <p:extLst>
      <p:ext uri="{BB962C8B-B14F-4D97-AF65-F5344CB8AC3E}">
        <p14:creationId xmlns:p14="http://schemas.microsoft.com/office/powerpoint/2010/main" val="400622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16FED-F68A-49A5-82A2-5110EC55EC8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5EFBC7-3F7C-C6D2-FD50-AC452A6FD4C7}"/>
              </a:ext>
            </a:extLst>
          </p:cNvPr>
          <p:cNvSpPr>
            <a:spLocks noGrp="1"/>
          </p:cNvSpPr>
          <p:nvPr>
            <p:ph type="title"/>
          </p:nvPr>
        </p:nvSpPr>
        <p:spPr/>
        <p:txBody>
          <a:bodyPr/>
          <a:lstStyle/>
          <a:p>
            <a:r>
              <a:rPr lang="nl-BE" sz="2600"/>
              <a:t>Thema 1: kennismaking met Gloria</a:t>
            </a:r>
          </a:p>
        </p:txBody>
      </p:sp>
      <p:sp>
        <p:nvSpPr>
          <p:cNvPr id="3" name="Tijdelijke aanduiding voor inhoud 2">
            <a:extLst>
              <a:ext uri="{FF2B5EF4-FFF2-40B4-BE49-F238E27FC236}">
                <a16:creationId xmlns:a16="http://schemas.microsoft.com/office/drawing/2014/main" id="{C2FEB76B-10B2-321B-D3A2-F968AC471650}"/>
              </a:ext>
            </a:extLst>
          </p:cNvPr>
          <p:cNvSpPr>
            <a:spLocks noGrp="1"/>
          </p:cNvSpPr>
          <p:nvPr>
            <p:ph idx="1"/>
          </p:nvPr>
        </p:nvSpPr>
        <p:spPr/>
        <p:txBody>
          <a:bodyPr/>
          <a:lstStyle/>
          <a:p>
            <a:pPr marL="0" indent="0">
              <a:buNone/>
            </a:pPr>
            <a:r>
              <a:rPr lang="nl-BE"/>
              <a:t>INLEIDENDE METHODIEK </a:t>
            </a:r>
          </a:p>
          <a:p>
            <a:pPr marL="0" indent="0">
              <a:buNone/>
            </a:pPr>
            <a:endParaRPr lang="nl-BE"/>
          </a:p>
          <a:p>
            <a:r>
              <a:rPr lang="nl-BE"/>
              <a:t>Identiteitsbingo</a:t>
            </a:r>
          </a:p>
          <a:p>
            <a:endParaRPr lang="nl-BE"/>
          </a:p>
          <a:p>
            <a:r>
              <a:rPr lang="nl-BE"/>
              <a:t>Weetjesspel </a:t>
            </a:r>
          </a:p>
        </p:txBody>
      </p:sp>
      <p:pic>
        <p:nvPicPr>
          <p:cNvPr id="4" name="Afbeelding 3">
            <a:extLst>
              <a:ext uri="{FF2B5EF4-FFF2-40B4-BE49-F238E27FC236}">
                <a16:creationId xmlns:a16="http://schemas.microsoft.com/office/drawing/2014/main" id="{87FD9F7C-82D9-63A0-1E61-9C91A10A81EC}"/>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DF87C5BD-F580-2093-E9BD-FC37CB83DFAD}"/>
              </a:ext>
            </a:extLst>
          </p:cNvPr>
          <p:cNvPicPr>
            <a:picLocks noChangeAspect="1"/>
          </p:cNvPicPr>
          <p:nvPr/>
        </p:nvPicPr>
        <p:blipFill>
          <a:blip r:embed="rId5"/>
          <a:stretch>
            <a:fillRect/>
          </a:stretch>
        </p:blipFill>
        <p:spPr>
          <a:xfrm>
            <a:off x="766879" y="5408351"/>
            <a:ext cx="3805121" cy="1367957"/>
          </a:xfrm>
          <a:prstGeom prst="rect">
            <a:avLst/>
          </a:prstGeom>
        </p:spPr>
      </p:pic>
      <p:sp>
        <p:nvSpPr>
          <p:cNvPr id="7" name="Vrije vorm: vorm 6">
            <a:extLst>
              <a:ext uri="{FF2B5EF4-FFF2-40B4-BE49-F238E27FC236}">
                <a16:creationId xmlns:a16="http://schemas.microsoft.com/office/drawing/2014/main" id="{C820A1A2-4DAF-5243-0A20-D21F0BF52972}"/>
              </a:ext>
            </a:extLst>
          </p:cNvPr>
          <p:cNvSpPr/>
          <p:nvPr/>
        </p:nvSpPr>
        <p:spPr>
          <a:xfrm rot="2618152">
            <a:off x="1975746" y="4722002"/>
            <a:ext cx="1525923" cy="497673"/>
          </a:xfrm>
          <a:custGeom>
            <a:avLst/>
            <a:gdLst>
              <a:gd name="connsiteX0" fmla="*/ 0 w 475006"/>
              <a:gd name="connsiteY0" fmla="*/ 190749 h 190749"/>
              <a:gd name="connsiteX1" fmla="*/ 55084 w 475006"/>
              <a:gd name="connsiteY1" fmla="*/ 179732 h 190749"/>
              <a:gd name="connsiteX2" fmla="*/ 132202 w 475006"/>
              <a:gd name="connsiteY2" fmla="*/ 124647 h 190749"/>
              <a:gd name="connsiteX3" fmla="*/ 220337 w 475006"/>
              <a:gd name="connsiteY3" fmla="*/ 102614 h 190749"/>
              <a:gd name="connsiteX4" fmla="*/ 319489 w 475006"/>
              <a:gd name="connsiteY4" fmla="*/ 36513 h 190749"/>
              <a:gd name="connsiteX5" fmla="*/ 352539 w 475006"/>
              <a:gd name="connsiteY5" fmla="*/ 25496 h 190749"/>
              <a:gd name="connsiteX6" fmla="*/ 429658 w 475006"/>
              <a:gd name="connsiteY6" fmla="*/ 14479 h 190749"/>
              <a:gd name="connsiteX7" fmla="*/ 473725 w 475006"/>
              <a:gd name="connsiteY7" fmla="*/ 3462 h 190749"/>
              <a:gd name="connsiteX8" fmla="*/ 440674 w 475006"/>
              <a:gd name="connsiteY8" fmla="*/ 3462 h 1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006" h="190749">
                <a:moveTo>
                  <a:pt x="0" y="190749"/>
                </a:moveTo>
                <a:cubicBezTo>
                  <a:pt x="18361" y="187077"/>
                  <a:pt x="37551" y="186307"/>
                  <a:pt x="55084" y="179732"/>
                </a:cubicBezTo>
                <a:cubicBezTo>
                  <a:pt x="67489" y="175080"/>
                  <a:pt x="127359" y="127414"/>
                  <a:pt x="132202" y="124647"/>
                </a:cubicBezTo>
                <a:cubicBezTo>
                  <a:pt x="150439" y="114226"/>
                  <a:pt x="206396" y="105402"/>
                  <a:pt x="220337" y="102614"/>
                </a:cubicBezTo>
                <a:cubicBezTo>
                  <a:pt x="257242" y="74935"/>
                  <a:pt x="276990" y="57763"/>
                  <a:pt x="319489" y="36513"/>
                </a:cubicBezTo>
                <a:cubicBezTo>
                  <a:pt x="329876" y="31320"/>
                  <a:pt x="341152" y="27773"/>
                  <a:pt x="352539" y="25496"/>
                </a:cubicBezTo>
                <a:cubicBezTo>
                  <a:pt x="378002" y="20403"/>
                  <a:pt x="404110" y="19124"/>
                  <a:pt x="429658" y="14479"/>
                </a:cubicBezTo>
                <a:cubicBezTo>
                  <a:pt x="444555" y="11770"/>
                  <a:pt x="463019" y="14169"/>
                  <a:pt x="473725" y="3462"/>
                </a:cubicBezTo>
                <a:cubicBezTo>
                  <a:pt x="481515" y="-4329"/>
                  <a:pt x="451691" y="3462"/>
                  <a:pt x="440674" y="3462"/>
                </a:cubicBez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Vrije vorm: vorm 7">
            <a:extLst>
              <a:ext uri="{FF2B5EF4-FFF2-40B4-BE49-F238E27FC236}">
                <a16:creationId xmlns:a16="http://schemas.microsoft.com/office/drawing/2014/main" id="{E0399B8E-FF02-12D7-C7B9-4A29A1D40464}"/>
              </a:ext>
            </a:extLst>
          </p:cNvPr>
          <p:cNvSpPr/>
          <p:nvPr/>
        </p:nvSpPr>
        <p:spPr>
          <a:xfrm rot="2618152">
            <a:off x="4347896" y="2319901"/>
            <a:ext cx="993141" cy="1444615"/>
          </a:xfrm>
          <a:custGeom>
            <a:avLst/>
            <a:gdLst>
              <a:gd name="connsiteX0" fmla="*/ 0 w 475006"/>
              <a:gd name="connsiteY0" fmla="*/ 190749 h 190749"/>
              <a:gd name="connsiteX1" fmla="*/ 55084 w 475006"/>
              <a:gd name="connsiteY1" fmla="*/ 179732 h 190749"/>
              <a:gd name="connsiteX2" fmla="*/ 132202 w 475006"/>
              <a:gd name="connsiteY2" fmla="*/ 124647 h 190749"/>
              <a:gd name="connsiteX3" fmla="*/ 220337 w 475006"/>
              <a:gd name="connsiteY3" fmla="*/ 102614 h 190749"/>
              <a:gd name="connsiteX4" fmla="*/ 319489 w 475006"/>
              <a:gd name="connsiteY4" fmla="*/ 36513 h 190749"/>
              <a:gd name="connsiteX5" fmla="*/ 352539 w 475006"/>
              <a:gd name="connsiteY5" fmla="*/ 25496 h 190749"/>
              <a:gd name="connsiteX6" fmla="*/ 429658 w 475006"/>
              <a:gd name="connsiteY6" fmla="*/ 14479 h 190749"/>
              <a:gd name="connsiteX7" fmla="*/ 473725 w 475006"/>
              <a:gd name="connsiteY7" fmla="*/ 3462 h 190749"/>
              <a:gd name="connsiteX8" fmla="*/ 440674 w 475006"/>
              <a:gd name="connsiteY8" fmla="*/ 3462 h 1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006" h="190749">
                <a:moveTo>
                  <a:pt x="0" y="190749"/>
                </a:moveTo>
                <a:cubicBezTo>
                  <a:pt x="18361" y="187077"/>
                  <a:pt x="37551" y="186307"/>
                  <a:pt x="55084" y="179732"/>
                </a:cubicBezTo>
                <a:cubicBezTo>
                  <a:pt x="67489" y="175080"/>
                  <a:pt x="127359" y="127414"/>
                  <a:pt x="132202" y="124647"/>
                </a:cubicBezTo>
                <a:cubicBezTo>
                  <a:pt x="150439" y="114226"/>
                  <a:pt x="206396" y="105402"/>
                  <a:pt x="220337" y="102614"/>
                </a:cubicBezTo>
                <a:cubicBezTo>
                  <a:pt x="257242" y="74935"/>
                  <a:pt x="276990" y="57763"/>
                  <a:pt x="319489" y="36513"/>
                </a:cubicBezTo>
                <a:cubicBezTo>
                  <a:pt x="329876" y="31320"/>
                  <a:pt x="341152" y="27773"/>
                  <a:pt x="352539" y="25496"/>
                </a:cubicBezTo>
                <a:cubicBezTo>
                  <a:pt x="378002" y="20403"/>
                  <a:pt x="404110" y="19124"/>
                  <a:pt x="429658" y="14479"/>
                </a:cubicBezTo>
                <a:cubicBezTo>
                  <a:pt x="444555" y="11770"/>
                  <a:pt x="463019" y="14169"/>
                  <a:pt x="473725" y="3462"/>
                </a:cubicBezTo>
                <a:cubicBezTo>
                  <a:pt x="481515" y="-4329"/>
                  <a:pt x="451691" y="3462"/>
                  <a:pt x="440674" y="3462"/>
                </a:cubicBez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a:extLst>
              <a:ext uri="{FF2B5EF4-FFF2-40B4-BE49-F238E27FC236}">
                <a16:creationId xmlns:a16="http://schemas.microsoft.com/office/drawing/2014/main" id="{02AA9052-299F-286E-825E-9720F2069C4A}"/>
              </a:ext>
            </a:extLst>
          </p:cNvPr>
          <p:cNvPicPr>
            <a:picLocks noChangeAspect="1"/>
          </p:cNvPicPr>
          <p:nvPr/>
        </p:nvPicPr>
        <p:blipFill>
          <a:blip r:embed="rId6"/>
          <a:stretch>
            <a:fillRect/>
          </a:stretch>
        </p:blipFill>
        <p:spPr>
          <a:xfrm rot="21122586">
            <a:off x="5919625" y="1517091"/>
            <a:ext cx="2830545" cy="4052243"/>
          </a:xfrm>
          <a:prstGeom prst="rect">
            <a:avLst/>
          </a:prstGeom>
        </p:spPr>
      </p:pic>
    </p:spTree>
    <p:extLst>
      <p:ext uri="{BB962C8B-B14F-4D97-AF65-F5344CB8AC3E}">
        <p14:creationId xmlns:p14="http://schemas.microsoft.com/office/powerpoint/2010/main" val="130319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6C8E8-4524-B761-55E4-DA3E0B098C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3D1E8E-1FE3-6430-88A0-55B3F0E998AA}"/>
              </a:ext>
            </a:extLst>
          </p:cNvPr>
          <p:cNvSpPr>
            <a:spLocks noGrp="1"/>
          </p:cNvSpPr>
          <p:nvPr>
            <p:ph type="title"/>
          </p:nvPr>
        </p:nvSpPr>
        <p:spPr/>
        <p:txBody>
          <a:bodyPr/>
          <a:lstStyle/>
          <a:p>
            <a:r>
              <a:rPr lang="nl-BE" sz="2600"/>
              <a:t>Thema 1: kennismaking met Gloria</a:t>
            </a:r>
          </a:p>
        </p:txBody>
      </p:sp>
      <p:pic>
        <p:nvPicPr>
          <p:cNvPr id="4" name="Afbeelding 3">
            <a:extLst>
              <a:ext uri="{FF2B5EF4-FFF2-40B4-BE49-F238E27FC236}">
                <a16:creationId xmlns:a16="http://schemas.microsoft.com/office/drawing/2014/main" id="{D3688598-EA56-C08C-AEB7-67348CB01204}"/>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D54F9335-3469-B661-0EA2-49EB4E862976}"/>
              </a:ext>
            </a:extLst>
          </p:cNvPr>
          <p:cNvPicPr>
            <a:picLocks noChangeAspect="1"/>
          </p:cNvPicPr>
          <p:nvPr/>
        </p:nvPicPr>
        <p:blipFill>
          <a:blip r:embed="rId5"/>
          <a:stretch>
            <a:fillRect/>
          </a:stretch>
        </p:blipFill>
        <p:spPr>
          <a:xfrm>
            <a:off x="359106" y="1095576"/>
            <a:ext cx="6969304" cy="5644410"/>
          </a:xfrm>
          <a:prstGeom prst="rect">
            <a:avLst/>
          </a:prstGeom>
        </p:spPr>
      </p:pic>
    </p:spTree>
    <p:extLst>
      <p:ext uri="{BB962C8B-B14F-4D97-AF65-F5344CB8AC3E}">
        <p14:creationId xmlns:p14="http://schemas.microsoft.com/office/powerpoint/2010/main" val="1873287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F9069-8047-DA2F-931B-E4B8DE6E94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7F5166-D11A-E336-4AA2-33922A90ECB2}"/>
              </a:ext>
            </a:extLst>
          </p:cNvPr>
          <p:cNvSpPr>
            <a:spLocks noGrp="1"/>
          </p:cNvSpPr>
          <p:nvPr>
            <p:ph type="title"/>
          </p:nvPr>
        </p:nvSpPr>
        <p:spPr/>
        <p:txBody>
          <a:bodyPr/>
          <a:lstStyle/>
          <a:p>
            <a:r>
              <a:rPr lang="nl-BE" sz="2600"/>
              <a:t>Thema 1: kennismaking met Gloria</a:t>
            </a:r>
          </a:p>
        </p:txBody>
      </p:sp>
      <p:sp>
        <p:nvSpPr>
          <p:cNvPr id="3" name="Tijdelijke aanduiding voor inhoud 2">
            <a:extLst>
              <a:ext uri="{FF2B5EF4-FFF2-40B4-BE49-F238E27FC236}">
                <a16:creationId xmlns:a16="http://schemas.microsoft.com/office/drawing/2014/main" id="{8EE4BBC7-D0BD-AE57-87DD-BE8BEFA82061}"/>
              </a:ext>
            </a:extLst>
          </p:cNvPr>
          <p:cNvSpPr>
            <a:spLocks noGrp="1"/>
          </p:cNvSpPr>
          <p:nvPr>
            <p:ph idx="1"/>
          </p:nvPr>
        </p:nvSpPr>
        <p:spPr>
          <a:xfrm>
            <a:off x="457200" y="1358900"/>
            <a:ext cx="8229600" cy="4525963"/>
          </a:xfrm>
        </p:spPr>
        <p:txBody>
          <a:bodyPr/>
          <a:lstStyle/>
          <a:p>
            <a:pPr marL="0" indent="0">
              <a:buNone/>
            </a:pPr>
            <a:r>
              <a:rPr lang="nl-BE" dirty="0"/>
              <a:t>METHODIEK: een dag in mijn leven</a:t>
            </a:r>
          </a:p>
          <a:p>
            <a:r>
              <a:rPr lang="nl-BE" dirty="0"/>
              <a:t>Weet je nog hoe Gloria haar dag eruit ziet? </a:t>
            </a:r>
          </a:p>
          <a:p>
            <a:r>
              <a:rPr lang="nl-BE" dirty="0"/>
              <a:t>Speel het spel en zet de foto’s in de juiste volgorde</a:t>
            </a:r>
          </a:p>
          <a:p>
            <a:r>
              <a:rPr lang="nl-BE" b="1" dirty="0"/>
              <a:t>Klassikaal</a:t>
            </a:r>
            <a:r>
              <a:rPr lang="nl-BE" dirty="0"/>
              <a:t>, in </a:t>
            </a:r>
            <a:r>
              <a:rPr lang="nl-BE" b="1" dirty="0"/>
              <a:t>groepjes</a:t>
            </a:r>
            <a:r>
              <a:rPr lang="nl-BE" dirty="0"/>
              <a:t> of </a:t>
            </a:r>
            <a:r>
              <a:rPr lang="nl-BE" b="1" dirty="0"/>
              <a:t>individueel</a:t>
            </a:r>
            <a:r>
              <a:rPr lang="nl-BE" dirty="0"/>
              <a:t> </a:t>
            </a:r>
          </a:p>
          <a:p>
            <a:endParaRPr lang="nl-BE" dirty="0"/>
          </a:p>
        </p:txBody>
      </p:sp>
      <p:pic>
        <p:nvPicPr>
          <p:cNvPr id="4" name="Afbeelding 3">
            <a:extLst>
              <a:ext uri="{FF2B5EF4-FFF2-40B4-BE49-F238E27FC236}">
                <a16:creationId xmlns:a16="http://schemas.microsoft.com/office/drawing/2014/main" id="{04AAD1D1-6274-D1C1-446D-9343D7C5DFC4}"/>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150" name="Picture 6" descr="Swipe Icon Images – Browse 52,930 Stock Photos, Vectors, and Video | Adobe  Stock">
            <a:extLst>
              <a:ext uri="{FF2B5EF4-FFF2-40B4-BE49-F238E27FC236}">
                <a16:creationId xmlns:a16="http://schemas.microsoft.com/office/drawing/2014/main" id="{868823C3-0DEF-881C-1D29-E31CB85752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9146" y="4681754"/>
            <a:ext cx="2032573" cy="2032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13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A51EF-563D-EDD0-7074-4D50AB8809B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B2A5612-2C6A-CA5E-1F65-D119B04E9D6F}"/>
              </a:ext>
            </a:extLst>
          </p:cNvPr>
          <p:cNvSpPr>
            <a:spLocks noGrp="1"/>
          </p:cNvSpPr>
          <p:nvPr>
            <p:ph type="title"/>
          </p:nvPr>
        </p:nvSpPr>
        <p:spPr/>
        <p:txBody>
          <a:bodyPr/>
          <a:lstStyle/>
          <a:p>
            <a:r>
              <a:rPr lang="nl-BE" sz="2600"/>
              <a:t>Thema 1: kennismaking met Gloria</a:t>
            </a:r>
          </a:p>
        </p:txBody>
      </p:sp>
      <p:pic>
        <p:nvPicPr>
          <p:cNvPr id="4" name="Afbeelding 3">
            <a:extLst>
              <a:ext uri="{FF2B5EF4-FFF2-40B4-BE49-F238E27FC236}">
                <a16:creationId xmlns:a16="http://schemas.microsoft.com/office/drawing/2014/main" id="{AB057D47-6EEE-5010-ABA1-DE23DBD48F99}"/>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5F97C8AE-7A8E-5E83-639F-A7C7A218850E}"/>
              </a:ext>
            </a:extLst>
          </p:cNvPr>
          <p:cNvPicPr>
            <a:picLocks noChangeAspect="1"/>
          </p:cNvPicPr>
          <p:nvPr/>
        </p:nvPicPr>
        <p:blipFill>
          <a:blip r:embed="rId5"/>
          <a:stretch>
            <a:fillRect/>
          </a:stretch>
        </p:blipFill>
        <p:spPr>
          <a:xfrm>
            <a:off x="1331309" y="1584523"/>
            <a:ext cx="7613799" cy="5271091"/>
          </a:xfrm>
          <a:prstGeom prst="rect">
            <a:avLst/>
          </a:prstGeom>
        </p:spPr>
      </p:pic>
      <p:sp>
        <p:nvSpPr>
          <p:cNvPr id="5" name="TextBox 4">
            <a:extLst>
              <a:ext uri="{FF2B5EF4-FFF2-40B4-BE49-F238E27FC236}">
                <a16:creationId xmlns:a16="http://schemas.microsoft.com/office/drawing/2014/main" id="{73ACE2EF-10CD-9779-D763-E1A437237619}"/>
              </a:ext>
            </a:extLst>
          </p:cNvPr>
          <p:cNvSpPr txBox="1"/>
          <p:nvPr/>
        </p:nvSpPr>
        <p:spPr>
          <a:xfrm>
            <a:off x="339287" y="1080051"/>
            <a:ext cx="5029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BE" baseline="0">
                <a:solidFill>
                  <a:srgbClr val="7F7F7F"/>
                </a:solidFill>
                <a:latin typeface="Century Gothic"/>
              </a:rPr>
              <a:t>METHODIEK: een dag in mijn leven</a:t>
            </a:r>
            <a:endParaRPr lang="en-US"/>
          </a:p>
        </p:txBody>
      </p:sp>
    </p:spTree>
    <p:extLst>
      <p:ext uri="{BB962C8B-B14F-4D97-AF65-F5344CB8AC3E}">
        <p14:creationId xmlns:p14="http://schemas.microsoft.com/office/powerpoint/2010/main" val="2089137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B1696-D2C5-9DB0-FE5D-BB874725CBE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F54BF2-EB98-5C87-EAD7-1D29A3E1A877}"/>
              </a:ext>
            </a:extLst>
          </p:cNvPr>
          <p:cNvSpPr>
            <a:spLocks noGrp="1"/>
          </p:cNvSpPr>
          <p:nvPr>
            <p:ph type="title"/>
          </p:nvPr>
        </p:nvSpPr>
        <p:spPr/>
        <p:txBody>
          <a:bodyPr/>
          <a:lstStyle/>
          <a:p>
            <a:r>
              <a:rPr lang="nl-BE" sz="2600"/>
              <a:t>Thema 1: kennismaking met Gloria</a:t>
            </a:r>
          </a:p>
        </p:txBody>
      </p:sp>
      <p:sp>
        <p:nvSpPr>
          <p:cNvPr id="3" name="Tijdelijke aanduiding voor inhoud 2">
            <a:extLst>
              <a:ext uri="{FF2B5EF4-FFF2-40B4-BE49-F238E27FC236}">
                <a16:creationId xmlns:a16="http://schemas.microsoft.com/office/drawing/2014/main" id="{1998ABCE-5E6F-C8F4-7EFB-AE64002A74B1}"/>
              </a:ext>
            </a:extLst>
          </p:cNvPr>
          <p:cNvSpPr>
            <a:spLocks noGrp="1"/>
          </p:cNvSpPr>
          <p:nvPr>
            <p:ph idx="1"/>
          </p:nvPr>
        </p:nvSpPr>
        <p:spPr>
          <a:xfrm>
            <a:off x="457200" y="1181100"/>
            <a:ext cx="8229600" cy="4945063"/>
          </a:xfrm>
        </p:spPr>
        <p:txBody>
          <a:bodyPr vert="horz" lIns="91440" tIns="45720" rIns="91440" bIns="45720" rtlCol="0" anchor="t">
            <a:normAutofit lnSpcReduction="10000"/>
          </a:bodyPr>
          <a:lstStyle/>
          <a:p>
            <a:pPr marL="0" indent="0">
              <a:buNone/>
            </a:pPr>
            <a:r>
              <a:rPr lang="nl-BE"/>
              <a:t>Lievelingsmoment in beeld</a:t>
            </a:r>
          </a:p>
          <a:p>
            <a:r>
              <a:rPr lang="nl-BE"/>
              <a:t>Outdoor </a:t>
            </a:r>
            <a:r>
              <a:rPr lang="nl-BE" err="1"/>
              <a:t>learning</a:t>
            </a:r>
            <a:endParaRPr lang="nl-BE"/>
          </a:p>
          <a:p>
            <a:endParaRPr lang="nl-BE"/>
          </a:p>
          <a:p>
            <a:r>
              <a:rPr lang="nl-BE"/>
              <a:t>Stopmotion filmpje </a:t>
            </a:r>
          </a:p>
          <a:p>
            <a:r>
              <a:rPr lang="nl-BE"/>
              <a:t>(Stop Motion Studio) </a:t>
            </a:r>
          </a:p>
          <a:p>
            <a:endParaRPr lang="nl-BE"/>
          </a:p>
          <a:p>
            <a:r>
              <a:rPr lang="nl-BE"/>
              <a:t>Stripverhaal</a:t>
            </a:r>
          </a:p>
          <a:p>
            <a:endParaRPr lang="nl-BE"/>
          </a:p>
          <a:p>
            <a:r>
              <a:rPr lang="nl-BE"/>
              <a:t>Differentiatiemogelijkheden</a:t>
            </a:r>
          </a:p>
        </p:txBody>
      </p:sp>
      <p:pic>
        <p:nvPicPr>
          <p:cNvPr id="4" name="Afbeelding 3">
            <a:extLst>
              <a:ext uri="{FF2B5EF4-FFF2-40B4-BE49-F238E27FC236}">
                <a16:creationId xmlns:a16="http://schemas.microsoft.com/office/drawing/2014/main" id="{5132D1D2-FCD3-3F9B-7FE0-17ACDEE1AC33}"/>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8DF3B98C-B2A9-AA7A-C84F-90E7147A4076}"/>
              </a:ext>
            </a:extLst>
          </p:cNvPr>
          <p:cNvPicPr>
            <a:picLocks noChangeAspect="1"/>
          </p:cNvPicPr>
          <p:nvPr/>
        </p:nvPicPr>
        <p:blipFill>
          <a:blip r:embed="rId5"/>
          <a:stretch>
            <a:fillRect/>
          </a:stretch>
        </p:blipFill>
        <p:spPr>
          <a:xfrm rot="573040">
            <a:off x="6980917" y="3941940"/>
            <a:ext cx="1853530" cy="2662732"/>
          </a:xfrm>
          <a:prstGeom prst="rect">
            <a:avLst/>
          </a:prstGeom>
        </p:spPr>
      </p:pic>
      <p:pic>
        <p:nvPicPr>
          <p:cNvPr id="8" name="Afbeelding 7">
            <a:extLst>
              <a:ext uri="{FF2B5EF4-FFF2-40B4-BE49-F238E27FC236}">
                <a16:creationId xmlns:a16="http://schemas.microsoft.com/office/drawing/2014/main" id="{675AE9D5-087B-7884-DD4D-FFDC08896BCC}"/>
              </a:ext>
            </a:extLst>
          </p:cNvPr>
          <p:cNvPicPr>
            <a:picLocks noChangeAspect="1"/>
          </p:cNvPicPr>
          <p:nvPr/>
        </p:nvPicPr>
        <p:blipFill>
          <a:blip r:embed="rId6"/>
          <a:stretch>
            <a:fillRect/>
          </a:stretch>
        </p:blipFill>
        <p:spPr>
          <a:xfrm>
            <a:off x="6071749" y="1181100"/>
            <a:ext cx="2557694" cy="1757286"/>
          </a:xfrm>
          <a:prstGeom prst="rect">
            <a:avLst/>
          </a:prstGeom>
        </p:spPr>
      </p:pic>
      <p:sp>
        <p:nvSpPr>
          <p:cNvPr id="9" name="Vrije vorm: vorm 8">
            <a:extLst>
              <a:ext uri="{FF2B5EF4-FFF2-40B4-BE49-F238E27FC236}">
                <a16:creationId xmlns:a16="http://schemas.microsoft.com/office/drawing/2014/main" id="{03E95624-E2B4-3CED-1D48-F66744F329B1}"/>
              </a:ext>
            </a:extLst>
          </p:cNvPr>
          <p:cNvSpPr/>
          <p:nvPr/>
        </p:nvSpPr>
        <p:spPr>
          <a:xfrm rot="2618152">
            <a:off x="4625614" y="1691925"/>
            <a:ext cx="1190969" cy="1050083"/>
          </a:xfrm>
          <a:custGeom>
            <a:avLst/>
            <a:gdLst>
              <a:gd name="connsiteX0" fmla="*/ 0 w 475006"/>
              <a:gd name="connsiteY0" fmla="*/ 190749 h 190749"/>
              <a:gd name="connsiteX1" fmla="*/ 55084 w 475006"/>
              <a:gd name="connsiteY1" fmla="*/ 179732 h 190749"/>
              <a:gd name="connsiteX2" fmla="*/ 132202 w 475006"/>
              <a:gd name="connsiteY2" fmla="*/ 124647 h 190749"/>
              <a:gd name="connsiteX3" fmla="*/ 220337 w 475006"/>
              <a:gd name="connsiteY3" fmla="*/ 102614 h 190749"/>
              <a:gd name="connsiteX4" fmla="*/ 319489 w 475006"/>
              <a:gd name="connsiteY4" fmla="*/ 36513 h 190749"/>
              <a:gd name="connsiteX5" fmla="*/ 352539 w 475006"/>
              <a:gd name="connsiteY5" fmla="*/ 25496 h 190749"/>
              <a:gd name="connsiteX6" fmla="*/ 429658 w 475006"/>
              <a:gd name="connsiteY6" fmla="*/ 14479 h 190749"/>
              <a:gd name="connsiteX7" fmla="*/ 473725 w 475006"/>
              <a:gd name="connsiteY7" fmla="*/ 3462 h 190749"/>
              <a:gd name="connsiteX8" fmla="*/ 440674 w 475006"/>
              <a:gd name="connsiteY8" fmla="*/ 3462 h 1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006" h="190749">
                <a:moveTo>
                  <a:pt x="0" y="190749"/>
                </a:moveTo>
                <a:cubicBezTo>
                  <a:pt x="18361" y="187077"/>
                  <a:pt x="37551" y="186307"/>
                  <a:pt x="55084" y="179732"/>
                </a:cubicBezTo>
                <a:cubicBezTo>
                  <a:pt x="67489" y="175080"/>
                  <a:pt x="127359" y="127414"/>
                  <a:pt x="132202" y="124647"/>
                </a:cubicBezTo>
                <a:cubicBezTo>
                  <a:pt x="150439" y="114226"/>
                  <a:pt x="206396" y="105402"/>
                  <a:pt x="220337" y="102614"/>
                </a:cubicBezTo>
                <a:cubicBezTo>
                  <a:pt x="257242" y="74935"/>
                  <a:pt x="276990" y="57763"/>
                  <a:pt x="319489" y="36513"/>
                </a:cubicBezTo>
                <a:cubicBezTo>
                  <a:pt x="329876" y="31320"/>
                  <a:pt x="341152" y="27773"/>
                  <a:pt x="352539" y="25496"/>
                </a:cubicBezTo>
                <a:cubicBezTo>
                  <a:pt x="378002" y="20403"/>
                  <a:pt x="404110" y="19124"/>
                  <a:pt x="429658" y="14479"/>
                </a:cubicBezTo>
                <a:cubicBezTo>
                  <a:pt x="444555" y="11770"/>
                  <a:pt x="463019" y="14169"/>
                  <a:pt x="473725" y="3462"/>
                </a:cubicBezTo>
                <a:cubicBezTo>
                  <a:pt x="481515" y="-4329"/>
                  <a:pt x="451691" y="3462"/>
                  <a:pt x="440674" y="3462"/>
                </a:cubicBez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Vrije vorm: vorm 9">
            <a:extLst>
              <a:ext uri="{FF2B5EF4-FFF2-40B4-BE49-F238E27FC236}">
                <a16:creationId xmlns:a16="http://schemas.microsoft.com/office/drawing/2014/main" id="{C25F258D-86F0-FD65-B9B8-4740537DD9F5}"/>
              </a:ext>
            </a:extLst>
          </p:cNvPr>
          <p:cNvSpPr/>
          <p:nvPr/>
        </p:nvSpPr>
        <p:spPr>
          <a:xfrm rot="2618152">
            <a:off x="3944300" y="3778470"/>
            <a:ext cx="2588165" cy="1732859"/>
          </a:xfrm>
          <a:custGeom>
            <a:avLst/>
            <a:gdLst>
              <a:gd name="connsiteX0" fmla="*/ 0 w 475006"/>
              <a:gd name="connsiteY0" fmla="*/ 190749 h 190749"/>
              <a:gd name="connsiteX1" fmla="*/ 55084 w 475006"/>
              <a:gd name="connsiteY1" fmla="*/ 179732 h 190749"/>
              <a:gd name="connsiteX2" fmla="*/ 132202 w 475006"/>
              <a:gd name="connsiteY2" fmla="*/ 124647 h 190749"/>
              <a:gd name="connsiteX3" fmla="*/ 220337 w 475006"/>
              <a:gd name="connsiteY3" fmla="*/ 102614 h 190749"/>
              <a:gd name="connsiteX4" fmla="*/ 319489 w 475006"/>
              <a:gd name="connsiteY4" fmla="*/ 36513 h 190749"/>
              <a:gd name="connsiteX5" fmla="*/ 352539 w 475006"/>
              <a:gd name="connsiteY5" fmla="*/ 25496 h 190749"/>
              <a:gd name="connsiteX6" fmla="*/ 429658 w 475006"/>
              <a:gd name="connsiteY6" fmla="*/ 14479 h 190749"/>
              <a:gd name="connsiteX7" fmla="*/ 473725 w 475006"/>
              <a:gd name="connsiteY7" fmla="*/ 3462 h 190749"/>
              <a:gd name="connsiteX8" fmla="*/ 440674 w 475006"/>
              <a:gd name="connsiteY8" fmla="*/ 3462 h 1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006" h="190749">
                <a:moveTo>
                  <a:pt x="0" y="190749"/>
                </a:moveTo>
                <a:cubicBezTo>
                  <a:pt x="18361" y="187077"/>
                  <a:pt x="37551" y="186307"/>
                  <a:pt x="55084" y="179732"/>
                </a:cubicBezTo>
                <a:cubicBezTo>
                  <a:pt x="67489" y="175080"/>
                  <a:pt x="127359" y="127414"/>
                  <a:pt x="132202" y="124647"/>
                </a:cubicBezTo>
                <a:cubicBezTo>
                  <a:pt x="150439" y="114226"/>
                  <a:pt x="206396" y="105402"/>
                  <a:pt x="220337" y="102614"/>
                </a:cubicBezTo>
                <a:cubicBezTo>
                  <a:pt x="257242" y="74935"/>
                  <a:pt x="276990" y="57763"/>
                  <a:pt x="319489" y="36513"/>
                </a:cubicBezTo>
                <a:cubicBezTo>
                  <a:pt x="329876" y="31320"/>
                  <a:pt x="341152" y="27773"/>
                  <a:pt x="352539" y="25496"/>
                </a:cubicBezTo>
                <a:cubicBezTo>
                  <a:pt x="378002" y="20403"/>
                  <a:pt x="404110" y="19124"/>
                  <a:pt x="429658" y="14479"/>
                </a:cubicBezTo>
                <a:cubicBezTo>
                  <a:pt x="444555" y="11770"/>
                  <a:pt x="463019" y="14169"/>
                  <a:pt x="473725" y="3462"/>
                </a:cubicBezTo>
                <a:cubicBezTo>
                  <a:pt x="481515" y="-4329"/>
                  <a:pt x="451691" y="3462"/>
                  <a:pt x="440674" y="3462"/>
                </a:cubicBez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795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CC663-F33A-5F7A-7AD2-4E799BB97F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825F5C4-6651-B52D-0C24-7A7C7CBE4068}"/>
              </a:ext>
            </a:extLst>
          </p:cNvPr>
          <p:cNvSpPr>
            <a:spLocks noGrp="1"/>
          </p:cNvSpPr>
          <p:nvPr>
            <p:ph type="title"/>
          </p:nvPr>
        </p:nvSpPr>
        <p:spPr/>
        <p:txBody>
          <a:bodyPr/>
          <a:lstStyle/>
          <a:p>
            <a:r>
              <a:rPr lang="nl-BE" sz="2600"/>
              <a:t>Thema 1: kennismaking met Gloria</a:t>
            </a:r>
          </a:p>
        </p:txBody>
      </p:sp>
      <p:sp>
        <p:nvSpPr>
          <p:cNvPr id="3" name="Tijdelijke aanduiding voor inhoud 2">
            <a:extLst>
              <a:ext uri="{FF2B5EF4-FFF2-40B4-BE49-F238E27FC236}">
                <a16:creationId xmlns:a16="http://schemas.microsoft.com/office/drawing/2014/main" id="{789898B3-9AB0-39A4-0922-B361366C8C74}"/>
              </a:ext>
            </a:extLst>
          </p:cNvPr>
          <p:cNvSpPr>
            <a:spLocks noGrp="1"/>
          </p:cNvSpPr>
          <p:nvPr>
            <p:ph idx="1"/>
          </p:nvPr>
        </p:nvSpPr>
        <p:spPr>
          <a:xfrm>
            <a:off x="457200" y="1358900"/>
            <a:ext cx="8229600" cy="4525963"/>
          </a:xfrm>
        </p:spPr>
        <p:txBody>
          <a:bodyPr vert="horz" lIns="91440" tIns="45720" rIns="91440" bIns="45720" rtlCol="0" anchor="t">
            <a:normAutofit/>
          </a:bodyPr>
          <a:lstStyle/>
          <a:p>
            <a:pPr marL="0" indent="0">
              <a:buNone/>
            </a:pPr>
            <a:r>
              <a:rPr lang="nl-BE"/>
              <a:t>AFSLUITER</a:t>
            </a:r>
          </a:p>
          <a:p>
            <a:r>
              <a:rPr lang="nl-BE"/>
              <a:t>Elkaars werk bekijken</a:t>
            </a:r>
          </a:p>
          <a:p>
            <a:r>
              <a:rPr lang="nl-BE"/>
              <a:t>Elkaar feedback geven</a:t>
            </a:r>
          </a:p>
          <a:p>
            <a:r>
              <a:rPr lang="nl-BE"/>
              <a:t>Deel de resultaten op de </a:t>
            </a:r>
            <a:r>
              <a:rPr lang="nl-BE" err="1"/>
              <a:t>Padlet</a:t>
            </a:r>
            <a:endParaRPr lang="nl-BE"/>
          </a:p>
        </p:txBody>
      </p:sp>
      <p:pic>
        <p:nvPicPr>
          <p:cNvPr id="4" name="Afbeelding 3">
            <a:extLst>
              <a:ext uri="{FF2B5EF4-FFF2-40B4-BE49-F238E27FC236}">
                <a16:creationId xmlns:a16="http://schemas.microsoft.com/office/drawing/2014/main" id="{BB42BE52-7D34-5362-DE0C-6B0801744423}"/>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335250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8534B-C610-CAA3-E67B-0C3FA27B63FC}"/>
              </a:ext>
            </a:extLst>
          </p:cNvPr>
          <p:cNvSpPr>
            <a:spLocks noGrp="1"/>
          </p:cNvSpPr>
          <p:nvPr>
            <p:ph type="title"/>
          </p:nvPr>
        </p:nvSpPr>
        <p:spPr/>
        <p:txBody>
          <a:bodyPr/>
          <a:lstStyle/>
          <a:p>
            <a:r>
              <a:rPr lang="en-US">
                <a:solidFill>
                  <a:srgbClr val="79B630"/>
                </a:solidFill>
              </a:rPr>
              <a:t>Voor lager </a:t>
            </a:r>
            <a:r>
              <a:rPr lang="en-US" err="1">
                <a:solidFill>
                  <a:srgbClr val="79B630"/>
                </a:solidFill>
              </a:rPr>
              <a:t>onderwijs</a:t>
            </a:r>
            <a:r>
              <a:rPr lang="en-US">
                <a:solidFill>
                  <a:srgbClr val="79B630"/>
                </a:solidFill>
              </a:rPr>
              <a:t>...</a:t>
            </a:r>
          </a:p>
        </p:txBody>
      </p:sp>
      <p:pic>
        <p:nvPicPr>
          <p:cNvPr id="7" name="Content Placeholder 6">
            <a:extLst>
              <a:ext uri="{FF2B5EF4-FFF2-40B4-BE49-F238E27FC236}">
                <a16:creationId xmlns:a16="http://schemas.microsoft.com/office/drawing/2014/main" id="{FB0D6E79-39C6-CF46-042D-2BC903C3E131}"/>
              </a:ext>
            </a:extLst>
          </p:cNvPr>
          <p:cNvPicPr>
            <a:picLocks noGrp="1" noChangeAspect="1"/>
          </p:cNvPicPr>
          <p:nvPr>
            <p:ph idx="1"/>
          </p:nvPr>
        </p:nvPicPr>
        <p:blipFill>
          <a:blip r:embed="rId2"/>
          <a:stretch>
            <a:fillRect/>
          </a:stretch>
        </p:blipFill>
        <p:spPr>
          <a:xfrm>
            <a:off x="6562177" y="1509165"/>
            <a:ext cx="2412353" cy="4525963"/>
          </a:xfrm>
        </p:spPr>
      </p:pic>
      <p:pic>
        <p:nvPicPr>
          <p:cNvPr id="8" name="Picture 7">
            <a:extLst>
              <a:ext uri="{FF2B5EF4-FFF2-40B4-BE49-F238E27FC236}">
                <a16:creationId xmlns:a16="http://schemas.microsoft.com/office/drawing/2014/main" id="{F1978286-12F7-F587-5950-6B838D357690}"/>
              </a:ext>
            </a:extLst>
          </p:cNvPr>
          <p:cNvPicPr>
            <a:picLocks noChangeAspect="1"/>
          </p:cNvPicPr>
          <p:nvPr/>
        </p:nvPicPr>
        <p:blipFill>
          <a:blip r:embed="rId3"/>
          <a:stretch>
            <a:fillRect/>
          </a:stretch>
        </p:blipFill>
        <p:spPr>
          <a:xfrm>
            <a:off x="680617" y="1509627"/>
            <a:ext cx="5233777" cy="4738983"/>
          </a:xfrm>
          <a:prstGeom prst="rect">
            <a:avLst/>
          </a:prstGeom>
        </p:spPr>
      </p:pic>
    </p:spTree>
    <p:extLst>
      <p:ext uri="{BB962C8B-B14F-4D97-AF65-F5344CB8AC3E}">
        <p14:creationId xmlns:p14="http://schemas.microsoft.com/office/powerpoint/2010/main" val="3203466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FA5E-3A9D-821E-42CB-77DB0EE10C75}"/>
              </a:ext>
            </a:extLst>
          </p:cNvPr>
          <p:cNvSpPr>
            <a:spLocks noGrp="1"/>
          </p:cNvSpPr>
          <p:nvPr>
            <p:ph type="title"/>
          </p:nvPr>
        </p:nvSpPr>
        <p:spPr/>
        <p:txBody>
          <a:bodyPr/>
          <a:lstStyle/>
          <a:p>
            <a:r>
              <a:rPr lang="en-US">
                <a:solidFill>
                  <a:srgbClr val="79B630"/>
                </a:solidFill>
              </a:rPr>
              <a:t>Voor </a:t>
            </a:r>
            <a:r>
              <a:rPr lang="en-US" err="1">
                <a:solidFill>
                  <a:srgbClr val="79B630"/>
                </a:solidFill>
              </a:rPr>
              <a:t>iedereen</a:t>
            </a:r>
            <a:r>
              <a:rPr lang="en-US">
                <a:solidFill>
                  <a:srgbClr val="79B630"/>
                </a:solidFill>
              </a:rPr>
              <a:t>...</a:t>
            </a:r>
          </a:p>
        </p:txBody>
      </p:sp>
      <p:pic>
        <p:nvPicPr>
          <p:cNvPr id="4" name="Picture 3">
            <a:extLst>
              <a:ext uri="{FF2B5EF4-FFF2-40B4-BE49-F238E27FC236}">
                <a16:creationId xmlns:a16="http://schemas.microsoft.com/office/drawing/2014/main" id="{003E37E8-21B2-6AD5-6F30-B75793A2A26D}"/>
              </a:ext>
            </a:extLst>
          </p:cNvPr>
          <p:cNvPicPr>
            <a:picLocks noChangeAspect="1"/>
          </p:cNvPicPr>
          <p:nvPr/>
        </p:nvPicPr>
        <p:blipFill>
          <a:blip r:embed="rId2"/>
          <a:stretch>
            <a:fillRect/>
          </a:stretch>
        </p:blipFill>
        <p:spPr>
          <a:xfrm>
            <a:off x="-147891" y="1439497"/>
            <a:ext cx="6668259" cy="5000626"/>
          </a:xfrm>
          <a:prstGeom prst="rect">
            <a:avLst/>
          </a:prstGeom>
        </p:spPr>
      </p:pic>
      <p:pic>
        <p:nvPicPr>
          <p:cNvPr id="6" name="Content Placeholder 3">
            <a:extLst>
              <a:ext uri="{FF2B5EF4-FFF2-40B4-BE49-F238E27FC236}">
                <a16:creationId xmlns:a16="http://schemas.microsoft.com/office/drawing/2014/main" id="{15A65B17-514B-3F5E-ABDF-BAE00F5BB6CA}"/>
              </a:ext>
            </a:extLst>
          </p:cNvPr>
          <p:cNvPicPr>
            <a:picLocks noGrp="1" noChangeAspect="1"/>
          </p:cNvPicPr>
          <p:nvPr>
            <p:ph idx="1"/>
          </p:nvPr>
        </p:nvPicPr>
        <p:blipFill>
          <a:blip r:embed="rId3"/>
          <a:stretch>
            <a:fillRect/>
          </a:stretch>
        </p:blipFill>
        <p:spPr>
          <a:xfrm rot="1200000">
            <a:off x="4678085" y="305101"/>
            <a:ext cx="1499899" cy="2282296"/>
          </a:xfrm>
        </p:spPr>
      </p:pic>
      <p:pic>
        <p:nvPicPr>
          <p:cNvPr id="5" name="Picture 4">
            <a:extLst>
              <a:ext uri="{FF2B5EF4-FFF2-40B4-BE49-F238E27FC236}">
                <a16:creationId xmlns:a16="http://schemas.microsoft.com/office/drawing/2014/main" id="{D0431B85-35EA-28A5-D937-A98FDF2A7302}"/>
              </a:ext>
            </a:extLst>
          </p:cNvPr>
          <p:cNvPicPr>
            <a:picLocks noChangeAspect="1"/>
          </p:cNvPicPr>
          <p:nvPr/>
        </p:nvPicPr>
        <p:blipFill>
          <a:blip r:embed="rId4"/>
          <a:srcRect l="3125" t="-1573" r="13542" b="2326"/>
          <a:stretch/>
        </p:blipFill>
        <p:spPr>
          <a:xfrm>
            <a:off x="6856414" y="1441627"/>
            <a:ext cx="1992317" cy="3702477"/>
          </a:xfrm>
          <a:prstGeom prst="rect">
            <a:avLst/>
          </a:prstGeom>
        </p:spPr>
      </p:pic>
      <p:sp>
        <p:nvSpPr>
          <p:cNvPr id="8" name="TextBox 7">
            <a:extLst>
              <a:ext uri="{FF2B5EF4-FFF2-40B4-BE49-F238E27FC236}">
                <a16:creationId xmlns:a16="http://schemas.microsoft.com/office/drawing/2014/main" id="{3AD5C89F-D97A-76DF-76C1-4994F0A2DD62}"/>
              </a:ext>
            </a:extLst>
          </p:cNvPr>
          <p:cNvSpPr txBox="1"/>
          <p:nvPr/>
        </p:nvSpPr>
        <p:spPr>
          <a:xfrm>
            <a:off x="6999816" y="5571067"/>
            <a:ext cx="1684867" cy="6569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mpton"/>
              </a:rPr>
              <a:t>Brochure Samen </a:t>
            </a:r>
            <a:r>
              <a:rPr lang="en-US" sz="1200" err="1">
                <a:latin typeface="Campton"/>
              </a:rPr>
              <a:t>vieren</a:t>
            </a:r>
            <a:endParaRPr lang="en-US" sz="1200">
              <a:latin typeface="Campton"/>
            </a:endParaRPr>
          </a:p>
          <a:p>
            <a:endParaRPr lang="en-US" sz="1200">
              <a:latin typeface="Campton"/>
            </a:endParaRPr>
          </a:p>
          <a:p>
            <a:r>
              <a:rPr lang="en-US" sz="1200">
                <a:solidFill>
                  <a:srgbClr val="79B630"/>
                </a:solidFill>
                <a:latin typeface="Campton"/>
              </a:rPr>
              <a:t>Gratis</a:t>
            </a:r>
          </a:p>
        </p:txBody>
      </p:sp>
    </p:spTree>
    <p:extLst>
      <p:ext uri="{BB962C8B-B14F-4D97-AF65-F5344CB8AC3E}">
        <p14:creationId xmlns:p14="http://schemas.microsoft.com/office/powerpoint/2010/main" val="4148280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0051A5-F2BC-3EC4-D4FC-8DCC8529F3BD}"/>
              </a:ext>
            </a:extLst>
          </p:cNvPr>
          <p:cNvSpPr>
            <a:spLocks noGrp="1"/>
          </p:cNvSpPr>
          <p:nvPr>
            <p:ph type="title"/>
          </p:nvPr>
        </p:nvSpPr>
        <p:spPr>
          <a:xfrm>
            <a:off x="99719" y="224636"/>
            <a:ext cx="5985664" cy="522642"/>
          </a:xfrm>
        </p:spPr>
        <p:txBody>
          <a:bodyPr/>
          <a:lstStyle/>
          <a:p>
            <a:r>
              <a:rPr lang="nl-NL">
                <a:solidFill>
                  <a:srgbClr val="79B630"/>
                </a:solidFill>
              </a:rPr>
              <a:t>Overzicht campagneaanbod</a:t>
            </a:r>
          </a:p>
        </p:txBody>
      </p:sp>
      <p:pic>
        <p:nvPicPr>
          <p:cNvPr id="4" name="Tijdelijke aanduiding voor inhoud 3" descr="Afbeelding met tekst, schermopname, Lettertype, ontwerp&#10;&#10;Automatisch gegenereerde beschrijving">
            <a:extLst>
              <a:ext uri="{FF2B5EF4-FFF2-40B4-BE49-F238E27FC236}">
                <a16:creationId xmlns:a16="http://schemas.microsoft.com/office/drawing/2014/main" id="{967026CE-82B7-A432-B1DC-E472AD330E99}"/>
              </a:ext>
            </a:extLst>
          </p:cNvPr>
          <p:cNvPicPr>
            <a:picLocks noGrp="1" noChangeAspect="1"/>
          </p:cNvPicPr>
          <p:nvPr>
            <p:ph idx="1"/>
          </p:nvPr>
        </p:nvPicPr>
        <p:blipFill>
          <a:blip r:embed="rId2"/>
          <a:stretch>
            <a:fillRect/>
          </a:stretch>
        </p:blipFill>
        <p:spPr>
          <a:xfrm>
            <a:off x="674873" y="1148025"/>
            <a:ext cx="7806813" cy="5430315"/>
          </a:xfrm>
        </p:spPr>
      </p:pic>
    </p:spTree>
    <p:extLst>
      <p:ext uri="{BB962C8B-B14F-4D97-AF65-F5344CB8AC3E}">
        <p14:creationId xmlns:p14="http://schemas.microsoft.com/office/powerpoint/2010/main" val="1555420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42B74-230B-3677-A567-014FE4A443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98313E-DA5E-3E25-721E-13ADB90917C8}"/>
              </a:ext>
            </a:extLst>
          </p:cNvPr>
          <p:cNvSpPr>
            <a:spLocks noGrp="1"/>
          </p:cNvSpPr>
          <p:nvPr>
            <p:ph type="title"/>
          </p:nvPr>
        </p:nvSpPr>
        <p:spPr/>
        <p:txBody>
          <a:bodyPr/>
          <a:lstStyle/>
          <a:p>
            <a:r>
              <a:rPr lang="nl-BE"/>
              <a:t>Overzicht van de lessen</a:t>
            </a:r>
          </a:p>
        </p:txBody>
      </p:sp>
      <p:sp>
        <p:nvSpPr>
          <p:cNvPr id="3" name="Tijdelijke aanduiding voor inhoud 2">
            <a:extLst>
              <a:ext uri="{FF2B5EF4-FFF2-40B4-BE49-F238E27FC236}">
                <a16:creationId xmlns:a16="http://schemas.microsoft.com/office/drawing/2014/main" id="{C4D31737-AACD-0C57-47CC-4AC832742628}"/>
              </a:ext>
            </a:extLst>
          </p:cNvPr>
          <p:cNvSpPr>
            <a:spLocks noGrp="1"/>
          </p:cNvSpPr>
          <p:nvPr>
            <p:ph idx="1"/>
          </p:nvPr>
        </p:nvSpPr>
        <p:spPr/>
        <p:txBody>
          <a:bodyPr vert="horz" lIns="91440" tIns="45720" rIns="91440" bIns="45720" rtlCol="0" anchor="t">
            <a:normAutofit/>
          </a:bodyPr>
          <a:lstStyle/>
          <a:p>
            <a:r>
              <a:rPr lang="nl-BE" dirty="0"/>
              <a:t>Thema 1: ‘Kennismaking met Gloria’</a:t>
            </a:r>
          </a:p>
          <a:p>
            <a:r>
              <a:rPr lang="nl-BE" dirty="0"/>
              <a:t>Thema 2: ‘Agro-ecologie inspireert’</a:t>
            </a:r>
          </a:p>
          <a:p>
            <a:r>
              <a:rPr lang="nl-BE" dirty="0"/>
              <a:t>Thema 3: ‘Agro-ecologie activeert’</a:t>
            </a:r>
          </a:p>
          <a:p>
            <a:r>
              <a:rPr lang="nl-BE" dirty="0"/>
              <a:t>Sterretjes per thema </a:t>
            </a:r>
            <a:r>
              <a:rPr lang="nl-BE" dirty="0">
                <a:sym typeface="Wingdings" panose="05000000000000000000" pitchFamily="2" charset="2"/>
              </a:rPr>
              <a:t>: voor  lessen godsdienst </a:t>
            </a:r>
            <a:endParaRPr lang="nl-BE" dirty="0"/>
          </a:p>
          <a:p>
            <a:r>
              <a:rPr lang="nl-BE" dirty="0">
                <a:sym typeface="Wingdings" panose="05000000000000000000" pitchFamily="2" charset="2"/>
              </a:rPr>
              <a:t>Enkele uitbreidingsactiviteiten: koken, acties met klas,…</a:t>
            </a:r>
            <a:endParaRPr lang="nl-BE"/>
          </a:p>
        </p:txBody>
      </p:sp>
      <p:pic>
        <p:nvPicPr>
          <p:cNvPr id="4" name="Afbeelding 3">
            <a:extLst>
              <a:ext uri="{FF2B5EF4-FFF2-40B4-BE49-F238E27FC236}">
                <a16:creationId xmlns:a16="http://schemas.microsoft.com/office/drawing/2014/main" id="{3C6CE701-EF4A-C852-DED7-15153AD1A5CD}"/>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366302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16161-1B43-32A1-D890-CF850C4AA5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9F13242-8C19-83C4-ED54-9FC028260B92}"/>
              </a:ext>
            </a:extLst>
          </p:cNvPr>
          <p:cNvSpPr>
            <a:spLocks noGrp="1"/>
          </p:cNvSpPr>
          <p:nvPr>
            <p:ph type="title"/>
          </p:nvPr>
        </p:nvSpPr>
        <p:spPr/>
        <p:txBody>
          <a:bodyPr/>
          <a:lstStyle/>
          <a:p>
            <a:r>
              <a:rPr lang="nl-BE"/>
              <a:t>Doelstellingen lesmateriaal</a:t>
            </a:r>
          </a:p>
        </p:txBody>
      </p:sp>
      <p:sp>
        <p:nvSpPr>
          <p:cNvPr id="3" name="Tijdelijke aanduiding voor inhoud 2">
            <a:extLst>
              <a:ext uri="{FF2B5EF4-FFF2-40B4-BE49-F238E27FC236}">
                <a16:creationId xmlns:a16="http://schemas.microsoft.com/office/drawing/2014/main" id="{47E96AE7-989A-AA6A-3BB3-4EA73FB13EB7}"/>
              </a:ext>
            </a:extLst>
          </p:cNvPr>
          <p:cNvSpPr>
            <a:spLocks noGrp="1"/>
          </p:cNvSpPr>
          <p:nvPr>
            <p:ph idx="1"/>
          </p:nvPr>
        </p:nvSpPr>
        <p:spPr>
          <a:xfrm>
            <a:off x="152400" y="1262744"/>
            <a:ext cx="8534400" cy="4863420"/>
          </a:xfrm>
        </p:spPr>
        <p:txBody>
          <a:bodyPr/>
          <a:lstStyle/>
          <a:p>
            <a:r>
              <a:rPr lang="nl-BE"/>
              <a:t>Alle lessen zijn levensbeschouwelijk.</a:t>
            </a:r>
          </a:p>
          <a:p>
            <a:r>
              <a:rPr lang="nl-BE"/>
              <a:t>3 pijlers: solidariteit, verbondenheid en vastenviering</a:t>
            </a:r>
          </a:p>
          <a:p>
            <a:r>
              <a:rPr lang="nl-BE"/>
              <a:t>Boom = levensbeschouwelijk symbool </a:t>
            </a:r>
          </a:p>
          <a:p>
            <a:endParaRPr lang="nl-BE"/>
          </a:p>
          <a:p>
            <a:pPr marL="0" indent="0">
              <a:buNone/>
            </a:pPr>
            <a:endParaRPr lang="nl-BE"/>
          </a:p>
          <a:p>
            <a:endParaRPr lang="nl-BE"/>
          </a:p>
        </p:txBody>
      </p:sp>
      <p:pic>
        <p:nvPicPr>
          <p:cNvPr id="4" name="Afbeelding 3">
            <a:extLst>
              <a:ext uri="{FF2B5EF4-FFF2-40B4-BE49-F238E27FC236}">
                <a16:creationId xmlns:a16="http://schemas.microsoft.com/office/drawing/2014/main" id="{42D811C5-CD1D-2F8D-4927-19C178F37F46}"/>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descr="Afbeelding met tekening, schets, clipart, illustratie&#10;&#10;Automatisch gegenereerde beschrijving">
            <a:extLst>
              <a:ext uri="{FF2B5EF4-FFF2-40B4-BE49-F238E27FC236}">
                <a16:creationId xmlns:a16="http://schemas.microsoft.com/office/drawing/2014/main" id="{7BFF68FA-ED3D-CDF1-F4F2-782277944CFA}"/>
              </a:ext>
            </a:extLst>
          </p:cNvPr>
          <p:cNvPicPr>
            <a:picLocks noChangeAspect="1"/>
          </p:cNvPicPr>
          <p:nvPr/>
        </p:nvPicPr>
        <p:blipFill>
          <a:blip r:embed="rId5"/>
          <a:stretch>
            <a:fillRect/>
          </a:stretch>
        </p:blipFill>
        <p:spPr>
          <a:xfrm>
            <a:off x="5494757" y="3622075"/>
            <a:ext cx="3496843" cy="3235925"/>
          </a:xfrm>
          <a:prstGeom prst="rect">
            <a:avLst/>
          </a:prstGeom>
        </p:spPr>
      </p:pic>
    </p:spTree>
    <p:extLst>
      <p:ext uri="{BB962C8B-B14F-4D97-AF65-F5344CB8AC3E}">
        <p14:creationId xmlns:p14="http://schemas.microsoft.com/office/powerpoint/2010/main" val="64919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BE7A4-4DED-346B-1890-3DB40ED89C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7A68F3-8BCF-1FF1-AFEA-FEE59733657F}"/>
              </a:ext>
            </a:extLst>
          </p:cNvPr>
          <p:cNvSpPr>
            <a:spLocks noGrp="1"/>
          </p:cNvSpPr>
          <p:nvPr>
            <p:ph type="title"/>
          </p:nvPr>
        </p:nvSpPr>
        <p:spPr/>
        <p:txBody>
          <a:bodyPr/>
          <a:lstStyle/>
          <a:p>
            <a:r>
              <a:rPr lang="nl-BE"/>
              <a:t>Doelstellingen lesmateriaal</a:t>
            </a:r>
          </a:p>
        </p:txBody>
      </p:sp>
      <p:sp>
        <p:nvSpPr>
          <p:cNvPr id="3" name="Tijdelijke aanduiding voor inhoud 2">
            <a:extLst>
              <a:ext uri="{FF2B5EF4-FFF2-40B4-BE49-F238E27FC236}">
                <a16:creationId xmlns:a16="http://schemas.microsoft.com/office/drawing/2014/main" id="{DC247033-65E0-E385-7882-CF0DAD9800BB}"/>
              </a:ext>
            </a:extLst>
          </p:cNvPr>
          <p:cNvSpPr>
            <a:spLocks noGrp="1"/>
          </p:cNvSpPr>
          <p:nvPr>
            <p:ph idx="1"/>
          </p:nvPr>
        </p:nvSpPr>
        <p:spPr>
          <a:xfrm>
            <a:off x="152400" y="1262744"/>
            <a:ext cx="8534400" cy="4863420"/>
          </a:xfrm>
        </p:spPr>
        <p:txBody>
          <a:bodyPr>
            <a:normAutofit/>
          </a:bodyPr>
          <a:lstStyle/>
          <a:p>
            <a:r>
              <a:rPr lang="nl-BE" b="1"/>
              <a:t>Verbondenheid</a:t>
            </a:r>
            <a:r>
              <a:rPr lang="nl-BE"/>
              <a:t> met Gloria </a:t>
            </a:r>
          </a:p>
          <a:p>
            <a:r>
              <a:rPr lang="nl-BE"/>
              <a:t>Wat is </a:t>
            </a:r>
            <a:r>
              <a:rPr lang="nl-BE" b="1"/>
              <a:t>agro-ecologie</a:t>
            </a:r>
            <a:r>
              <a:rPr lang="nl-BE"/>
              <a:t>?</a:t>
            </a:r>
          </a:p>
          <a:p>
            <a:r>
              <a:rPr lang="nl-BE" b="1"/>
              <a:t>Samen</a:t>
            </a:r>
            <a:r>
              <a:rPr lang="nl-BE"/>
              <a:t> oogsten we succes!</a:t>
            </a:r>
          </a:p>
          <a:p>
            <a:r>
              <a:rPr lang="nl-BE" b="1"/>
              <a:t>Geïnspireerd</a:t>
            </a:r>
            <a:r>
              <a:rPr lang="nl-BE"/>
              <a:t> raken om </a:t>
            </a:r>
            <a:r>
              <a:rPr lang="nl-BE" b="1"/>
              <a:t>zelf</a:t>
            </a:r>
            <a:r>
              <a:rPr lang="nl-BE"/>
              <a:t> aan agro-ecologie </a:t>
            </a:r>
            <a:r>
              <a:rPr lang="nl-BE" b="1"/>
              <a:t>te doen </a:t>
            </a:r>
          </a:p>
          <a:p>
            <a:r>
              <a:rPr lang="nl-BE"/>
              <a:t>Principe van </a:t>
            </a:r>
            <a:r>
              <a:rPr lang="nl-BE" b="1"/>
              <a:t>hoofd</a:t>
            </a:r>
            <a:r>
              <a:rPr lang="nl-BE"/>
              <a:t>, </a:t>
            </a:r>
            <a:r>
              <a:rPr lang="nl-BE" b="1"/>
              <a:t>hart</a:t>
            </a:r>
            <a:r>
              <a:rPr lang="nl-BE"/>
              <a:t> en </a:t>
            </a:r>
            <a:r>
              <a:rPr lang="nl-BE" b="1"/>
              <a:t>handen</a:t>
            </a:r>
          </a:p>
          <a:p>
            <a:r>
              <a:rPr lang="nl-BE" b="1"/>
              <a:t>Vakoverschrijdend</a:t>
            </a:r>
            <a:r>
              <a:rPr lang="nl-BE"/>
              <a:t>: godsdienst, muzische opvoeding, taal en </a:t>
            </a:r>
            <a:r>
              <a:rPr lang="nl-BE" err="1"/>
              <a:t>wero</a:t>
            </a:r>
            <a:endParaRPr lang="nl-BE"/>
          </a:p>
          <a:p>
            <a:pPr marL="0" indent="0">
              <a:buNone/>
            </a:pPr>
            <a:endParaRPr lang="nl-BE"/>
          </a:p>
        </p:txBody>
      </p:sp>
      <p:pic>
        <p:nvPicPr>
          <p:cNvPr id="4" name="Afbeelding 3">
            <a:extLst>
              <a:ext uri="{FF2B5EF4-FFF2-40B4-BE49-F238E27FC236}">
                <a16:creationId xmlns:a16="http://schemas.microsoft.com/office/drawing/2014/main" id="{233F6EB7-505E-1D42-FB81-25AD507060FA}"/>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336820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24AA6-87F9-96A7-8DFD-C22B5CFFF4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15C18C-1207-3714-01E2-622C65000C9A}"/>
              </a:ext>
            </a:extLst>
          </p:cNvPr>
          <p:cNvSpPr>
            <a:spLocks noGrp="1"/>
          </p:cNvSpPr>
          <p:nvPr>
            <p:ph type="title"/>
          </p:nvPr>
        </p:nvSpPr>
        <p:spPr/>
        <p:txBody>
          <a:bodyPr/>
          <a:lstStyle/>
          <a:p>
            <a:r>
              <a:rPr lang="nl-BE"/>
              <a:t>Kant- en klaar materiaal</a:t>
            </a:r>
          </a:p>
        </p:txBody>
      </p:sp>
      <p:sp>
        <p:nvSpPr>
          <p:cNvPr id="3" name="Tijdelijke aanduiding voor inhoud 2">
            <a:extLst>
              <a:ext uri="{FF2B5EF4-FFF2-40B4-BE49-F238E27FC236}">
                <a16:creationId xmlns:a16="http://schemas.microsoft.com/office/drawing/2014/main" id="{93E5C5B3-3D3F-9AE8-38BD-E7B26C5D9080}"/>
              </a:ext>
            </a:extLst>
          </p:cNvPr>
          <p:cNvSpPr>
            <a:spLocks noGrp="1"/>
          </p:cNvSpPr>
          <p:nvPr>
            <p:ph idx="1"/>
          </p:nvPr>
        </p:nvSpPr>
        <p:spPr/>
        <p:txBody>
          <a:bodyPr vert="horz" lIns="91440" tIns="45720" rIns="91440" bIns="45720" rtlCol="0" anchor="t">
            <a:normAutofit/>
          </a:bodyPr>
          <a:lstStyle/>
          <a:p>
            <a:pPr marL="0" indent="0">
              <a:buNone/>
            </a:pPr>
            <a:r>
              <a:rPr lang="nl-BE" dirty="0"/>
              <a:t>           Padlet  </a:t>
            </a:r>
            <a:endParaRPr lang="nl-NL" dirty="0"/>
          </a:p>
          <a:p>
            <a:endParaRPr lang="nl-BE" dirty="0"/>
          </a:p>
          <a:p>
            <a:pPr marL="0" indent="0">
              <a:buNone/>
            </a:pPr>
            <a:r>
              <a:rPr lang="nl-BE" dirty="0"/>
              <a:t>           Handleiding leerkracht</a:t>
            </a:r>
          </a:p>
          <a:p>
            <a:endParaRPr lang="nl-BE" dirty="0"/>
          </a:p>
          <a:p>
            <a:pPr marL="0" indent="0">
              <a:buNone/>
            </a:pPr>
            <a:r>
              <a:rPr lang="nl-BE" dirty="0"/>
              <a:t>          Leerlingenboekje onderbouw </a:t>
            </a:r>
          </a:p>
          <a:p>
            <a:endParaRPr lang="nl-BE" dirty="0"/>
          </a:p>
          <a:p>
            <a:pPr marL="0" indent="0">
              <a:buNone/>
            </a:pPr>
            <a:r>
              <a:rPr lang="nl-BE" dirty="0"/>
              <a:t>         Leerlingenboekje bovenbouw </a:t>
            </a:r>
          </a:p>
          <a:p>
            <a:endParaRPr lang="nl-BE" dirty="0"/>
          </a:p>
        </p:txBody>
      </p:sp>
      <p:pic>
        <p:nvPicPr>
          <p:cNvPr id="4" name="Afbeelding 3">
            <a:extLst>
              <a:ext uri="{FF2B5EF4-FFF2-40B4-BE49-F238E27FC236}">
                <a16:creationId xmlns:a16="http://schemas.microsoft.com/office/drawing/2014/main" id="{4AE7ECE9-32DF-5647-9FC5-86F3E04BA04F}"/>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5" name="Afbeelding 4" descr="Afbeelding met kleding, glimlach, tekst, Menselijk gezicht&#10;&#10;Door AI gegenereerde inhoud is mogelijk onjuist.">
            <a:extLst>
              <a:ext uri="{FF2B5EF4-FFF2-40B4-BE49-F238E27FC236}">
                <a16:creationId xmlns:a16="http://schemas.microsoft.com/office/drawing/2014/main" id="{374131AD-B201-38BC-4D9B-96681360C457}"/>
              </a:ext>
            </a:extLst>
          </p:cNvPr>
          <p:cNvPicPr>
            <a:picLocks noChangeAspect="1"/>
          </p:cNvPicPr>
          <p:nvPr/>
        </p:nvPicPr>
        <p:blipFill>
          <a:blip r:embed="rId5"/>
          <a:stretch>
            <a:fillRect/>
          </a:stretch>
        </p:blipFill>
        <p:spPr>
          <a:xfrm rot="360000">
            <a:off x="6931142" y="1782765"/>
            <a:ext cx="1390237" cy="1822175"/>
          </a:xfrm>
          <a:prstGeom prst="rect">
            <a:avLst/>
          </a:prstGeom>
        </p:spPr>
      </p:pic>
      <p:pic>
        <p:nvPicPr>
          <p:cNvPr id="7" name="Afbeelding 6" descr="Afbeelding met tekst, kleding, Menselijk gezicht, glimlach&#10;&#10;Door AI gegenereerde inhoud is mogelijk onjuist.">
            <a:extLst>
              <a:ext uri="{FF2B5EF4-FFF2-40B4-BE49-F238E27FC236}">
                <a16:creationId xmlns:a16="http://schemas.microsoft.com/office/drawing/2014/main" id="{6E2B4BFC-B861-7810-B1EC-F6603842D8B4}"/>
              </a:ext>
            </a:extLst>
          </p:cNvPr>
          <p:cNvPicPr>
            <a:picLocks noChangeAspect="1"/>
          </p:cNvPicPr>
          <p:nvPr/>
        </p:nvPicPr>
        <p:blipFill>
          <a:blip r:embed="rId6"/>
          <a:stretch>
            <a:fillRect/>
          </a:stretch>
        </p:blipFill>
        <p:spPr>
          <a:xfrm rot="-1200000">
            <a:off x="242525" y="3353297"/>
            <a:ext cx="1177973" cy="1597738"/>
          </a:xfrm>
          <a:prstGeom prst="rect">
            <a:avLst/>
          </a:prstGeom>
        </p:spPr>
      </p:pic>
      <p:pic>
        <p:nvPicPr>
          <p:cNvPr id="8" name="Afbeelding 7" descr="Afbeelding met tekst, kleding, Menselijk gezicht, glimlach&#10;&#10;Door AI gegenereerde inhoud is mogelijk onjuist.">
            <a:extLst>
              <a:ext uri="{FF2B5EF4-FFF2-40B4-BE49-F238E27FC236}">
                <a16:creationId xmlns:a16="http://schemas.microsoft.com/office/drawing/2014/main" id="{051EBC3E-E3B7-4517-1F84-AB81CC5FBC3F}"/>
              </a:ext>
            </a:extLst>
          </p:cNvPr>
          <p:cNvPicPr>
            <a:picLocks noChangeAspect="1"/>
          </p:cNvPicPr>
          <p:nvPr/>
        </p:nvPicPr>
        <p:blipFill>
          <a:blip r:embed="rId7"/>
          <a:stretch>
            <a:fillRect/>
          </a:stretch>
        </p:blipFill>
        <p:spPr>
          <a:xfrm rot="960000">
            <a:off x="7477333" y="4745933"/>
            <a:ext cx="1425023" cy="1958009"/>
          </a:xfrm>
          <a:prstGeom prst="rect">
            <a:avLst/>
          </a:prstGeom>
        </p:spPr>
      </p:pic>
    </p:spTree>
    <p:extLst>
      <p:ext uri="{BB962C8B-B14F-4D97-AF65-F5344CB8AC3E}">
        <p14:creationId xmlns:p14="http://schemas.microsoft.com/office/powerpoint/2010/main" val="412346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AD6B8-C552-6D66-1746-1CE25F6A3E0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B1C0F4-0D5D-57BC-20C5-3F814CA9D021}"/>
              </a:ext>
            </a:extLst>
          </p:cNvPr>
          <p:cNvSpPr>
            <a:spLocks noGrp="1"/>
          </p:cNvSpPr>
          <p:nvPr>
            <p:ph type="title"/>
          </p:nvPr>
        </p:nvSpPr>
        <p:spPr>
          <a:xfrm>
            <a:off x="330200" y="256031"/>
            <a:ext cx="6438900" cy="522642"/>
          </a:xfrm>
        </p:spPr>
        <p:txBody>
          <a:bodyPr/>
          <a:lstStyle/>
          <a:p>
            <a:r>
              <a:rPr lang="nl-BE" sz="2800"/>
              <a:t>Algemene opbouw per thema</a:t>
            </a:r>
          </a:p>
        </p:txBody>
      </p:sp>
      <p:sp>
        <p:nvSpPr>
          <p:cNvPr id="3" name="Tijdelijke aanduiding voor inhoud 2">
            <a:extLst>
              <a:ext uri="{FF2B5EF4-FFF2-40B4-BE49-F238E27FC236}">
                <a16:creationId xmlns:a16="http://schemas.microsoft.com/office/drawing/2014/main" id="{8AA9EE2A-4816-A5AF-B0B1-973611BC0E4B}"/>
              </a:ext>
            </a:extLst>
          </p:cNvPr>
          <p:cNvSpPr>
            <a:spLocks noGrp="1"/>
          </p:cNvSpPr>
          <p:nvPr>
            <p:ph idx="1"/>
          </p:nvPr>
        </p:nvSpPr>
        <p:spPr/>
        <p:txBody>
          <a:bodyPr/>
          <a:lstStyle/>
          <a:p>
            <a:r>
              <a:rPr lang="nl-BE"/>
              <a:t>Filmpje</a:t>
            </a:r>
          </a:p>
          <a:p>
            <a:r>
              <a:rPr lang="nl-BE"/>
              <a:t>Dagboekfragment</a:t>
            </a:r>
          </a:p>
          <a:p>
            <a:r>
              <a:rPr lang="nl-BE"/>
              <a:t>Inleidende methodiek</a:t>
            </a:r>
          </a:p>
          <a:p>
            <a:r>
              <a:rPr lang="nl-BE"/>
              <a:t>Methodiek</a:t>
            </a:r>
          </a:p>
          <a:p>
            <a:r>
              <a:rPr lang="nl-BE"/>
              <a:t>Afsluiter</a:t>
            </a:r>
          </a:p>
        </p:txBody>
      </p:sp>
      <p:pic>
        <p:nvPicPr>
          <p:cNvPr id="4" name="Afbeelding 3">
            <a:extLst>
              <a:ext uri="{FF2B5EF4-FFF2-40B4-BE49-F238E27FC236}">
                <a16:creationId xmlns:a16="http://schemas.microsoft.com/office/drawing/2014/main" id="{4D99224D-8E8B-47E9-8E42-AC8A2F3F5724}"/>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281750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191738a-ae5a-4e87-aa4f-0a94c59e9f17">
      <Terms xmlns="http://schemas.microsoft.com/office/infopath/2007/PartnerControls"/>
    </lcf76f155ced4ddcb4097134ff3c332f>
    <TaxCatchAll xmlns="692536ea-db03-4e7a-a336-d9db79fe6fd0" xsi:nil="true"/>
    <SharedWithUsers xmlns="692536ea-db03-4e7a-a336-d9db79fe6fd0">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2B065B0CD7414EAB85005DE6F4EE54" ma:contentTypeVersion="13" ma:contentTypeDescription="Een nieuw document maken." ma:contentTypeScope="" ma:versionID="b8be86134d8cc689bef32c9c30f66cde">
  <xsd:schema xmlns:xsd="http://www.w3.org/2001/XMLSchema" xmlns:xs="http://www.w3.org/2001/XMLSchema" xmlns:p="http://schemas.microsoft.com/office/2006/metadata/properties" xmlns:ns2="1191738a-ae5a-4e87-aa4f-0a94c59e9f17" xmlns:ns3="692536ea-db03-4e7a-a336-d9db79fe6fd0" targetNamespace="http://schemas.microsoft.com/office/2006/metadata/properties" ma:root="true" ma:fieldsID="b4b8bb4dd85b5bc3ccb3a3bc998b1380" ns2:_="" ns3:_="">
    <xsd:import namespace="1191738a-ae5a-4e87-aa4f-0a94c59e9f17"/>
    <xsd:import namespace="692536ea-db03-4e7a-a336-d9db79fe6fd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91738a-ae5a-4e87-aa4f-0a94c59e9f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cc6385f5-3c64-4129-b1a9-795788b41bb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2536ea-db03-4e7a-a336-d9db79fe6fd0"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796a56ce-032d-4890-9583-e6a13642359f}" ma:internalName="TaxCatchAll" ma:showField="CatchAllData" ma:web="692536ea-db03-4e7a-a336-d9db79fe6f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F5D8F2-B4E6-41F1-B548-5C68C4E87444}">
  <ds:schemaRefs>
    <ds:schemaRef ds:uri="c460d2b8-35fc-4c32-8975-b138d2a8b325"/>
    <ds:schemaRef ds:uri="d45939d7-2c89-4d98-abf6-df052d383700"/>
    <ds:schemaRef ds:uri="ecdb4830-3ac0-472b-ad23-3505e23ef816"/>
    <ds:schemaRef ds:uri="fe583eaf-59fa-4925-9557-1a59c0d497c8"/>
    <ds:schemaRef ds:uri="http://schemas.microsoft.com/office/2006/metadata/properties"/>
    <ds:schemaRef ds:uri="http://schemas.microsoft.com/office/infopath/2007/PartnerControls"/>
    <ds:schemaRef ds:uri="1191738a-ae5a-4e87-aa4f-0a94c59e9f17"/>
    <ds:schemaRef ds:uri="692536ea-db03-4e7a-a336-d9db79fe6fd0"/>
  </ds:schemaRefs>
</ds:datastoreItem>
</file>

<file path=customXml/itemProps2.xml><?xml version="1.0" encoding="utf-8"?>
<ds:datastoreItem xmlns:ds="http://schemas.openxmlformats.org/officeDocument/2006/customXml" ds:itemID="{90988C6A-85A8-4E52-9FC4-FC3E4CF70C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91738a-ae5a-4e87-aa4f-0a94c59e9f17"/>
    <ds:schemaRef ds:uri="692536ea-db03-4e7a-a336-d9db79fe6f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7BC6C0-51A8-4299-B008-9DC881F22E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5</TotalTime>
  <Words>937</Words>
  <Application>Microsoft Macintosh PowerPoint</Application>
  <PresentationFormat>Diavoorstelling (4:3)</PresentationFormat>
  <Paragraphs>121</Paragraphs>
  <Slides>17</Slides>
  <Notes>13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17</vt:i4>
      </vt:variant>
    </vt:vector>
  </HeadingPairs>
  <TitlesOfParts>
    <vt:vector size="22" baseType="lpstr">
      <vt:lpstr>Arial</vt:lpstr>
      <vt:lpstr>Calibri</vt:lpstr>
      <vt:lpstr>Campton</vt:lpstr>
      <vt:lpstr>Century Gothic</vt:lpstr>
      <vt:lpstr>Office Theme</vt:lpstr>
      <vt:lpstr>PowerPoint-presentatie</vt:lpstr>
      <vt:lpstr>Voor lager onderwijs...</vt:lpstr>
      <vt:lpstr>Voor iedereen...</vt:lpstr>
      <vt:lpstr>Overzicht campagneaanbod</vt:lpstr>
      <vt:lpstr>Overzicht van de lessen</vt:lpstr>
      <vt:lpstr>Doelstellingen lesmateriaal</vt:lpstr>
      <vt:lpstr>Doelstellingen lesmateriaal</vt:lpstr>
      <vt:lpstr>Kant- en klaar materiaal</vt:lpstr>
      <vt:lpstr>Algemene opbouw per thema</vt:lpstr>
      <vt:lpstr>Thema 1: kennismaking met gloria</vt:lpstr>
      <vt:lpstr>Thema 1: kennismaking met Gloria</vt:lpstr>
      <vt:lpstr>Thema 1: kennismaking met Gloria</vt:lpstr>
      <vt:lpstr>Thema 1: kennismaking met Gloria</vt:lpstr>
      <vt:lpstr>Thema 1: kennismaking met Gloria</vt:lpstr>
      <vt:lpstr>Thema 1: kennismaking met Gloria</vt:lpstr>
      <vt:lpstr>Thema 1: kennismaking met Gloria</vt:lpstr>
      <vt:lpstr>Thema 1: kennismaking met Gloria</vt:lpstr>
    </vt:vector>
  </TitlesOfParts>
  <Company>Broederlijk Delen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Marine De Keyzer</dc:creator>
  <cp:lastModifiedBy>Rik Snijkers</cp:lastModifiedBy>
  <cp:revision>37</cp:revision>
  <dcterms:created xsi:type="dcterms:W3CDTF">2016-12-13T09:11:35Z</dcterms:created>
  <dcterms:modified xsi:type="dcterms:W3CDTF">2025-02-03T08:53:14Z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0x0101003A2B065B0CD7414EAB85005DE6F4EE54</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y fmtid="{D5CDD505-2E9C-101B-9397-08002B2CF9AE}" pid="12" name="Order">
    <vt:r8>399700</vt:r8>
  </property>
</Properties>
</file>