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25" r:id="rId2"/>
    <p:sldId id="616" r:id="rId3"/>
    <p:sldId id="627" r:id="rId4"/>
    <p:sldId id="629" r:id="rId5"/>
    <p:sldId id="624" r:id="rId6"/>
    <p:sldId id="626" r:id="rId7"/>
    <p:sldId id="625" r:id="rId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19157-7B49-67E9-EF89-029056B7075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276AFF30-AD11-15A3-90ED-94CA624893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97D5F42F-D20B-96FB-96E6-66300412A124}"/>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173F431F-681D-15E3-5D8C-4A6E8A1997A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2631E9E-4DEC-12F9-60EF-7E8C1540FE05}"/>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402958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FFF2E2-7879-1DE7-3371-DF5C9CDD6AF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046CEF6-C4D3-8924-947D-E4B249AB426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678B242-F425-3DBA-9E7A-20C1E0A2D57E}"/>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78C556EA-18FC-A16E-523C-7BDBCC8787E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E4CCD57-F16A-E7DF-DF24-D45B610E004C}"/>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2035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42458F4-56F7-9133-76C5-12169F5E4EF1}"/>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6D4BD37-010A-0746-F57F-2297851E0CE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7CD2519-A777-558C-B55D-D4F489464EEF}"/>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2AECCB48-81DF-7DD6-2896-561E56AB7C0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9F9999D-61C3-F755-5EEA-03B0D6CE9EC3}"/>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194801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6EE64-5878-F5BD-919F-2C93CF27D05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13AF35F-22C7-3685-9814-E7A0BEABDB7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0829781-12CE-DAA9-9F66-06548D94301F}"/>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02865F78-E603-F946-182A-DE9C4118F2C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400D5D5-BF96-370F-0886-F17B47D62D21}"/>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111510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BB7FA-4EA8-51D4-BDC7-EE4D988163A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336B6B8-AECB-783A-2E9F-6404CD0D9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DB67DFE-D319-DBAD-36FF-CBAB58708367}"/>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23F416AF-7B69-5777-ED60-DA0F1E8B136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83C3E70-4BD0-C22A-7C04-A51450102261}"/>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104985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521D8-B4E2-A8CF-6AB4-33FD2C17C99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B74A64A-63D2-20D1-06F7-EA8EEBE765A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88AE157-4F69-79C6-3BAD-D762E475A5C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9B121D3-4B6B-6BBA-6B76-6FCCD8C5D08E}"/>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69D4E85B-363B-C44D-A1A5-E51BF495246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2AE8FEB-E51E-9256-0817-C49FD040A1C6}"/>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218938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38FB3-4180-8E5B-9751-3EAC59BB7721}"/>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C16F83B-EA40-4090-F3FB-34D359E78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743B1D8-91F2-ED98-458B-E29EE4DEEF2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6F6D4114-B372-7933-AA2A-1D98386C9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A074F8E-24BD-2A33-BC9E-2D0C465297F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6B147B6-921E-23F4-1592-3F9863028E1D}"/>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4B06DA5E-6391-417C-EB6D-E3A454DF90FB}"/>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E4138516-432B-8A30-E74A-0F3AA450C975}"/>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13614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51CD3-23EE-8ACD-D0E2-08491303384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3C64A37-7E15-F38F-EAE0-833D2640345A}"/>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CEDBFA1A-8D04-BCFC-FB65-6096B3F5A96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623D476-4B2A-FB5E-0787-F666BFC05E04}"/>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400082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CE0778E-647B-CA8B-5340-79691F401E25}"/>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D69952CC-98ED-9D2A-C72D-D234103752E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B75B6F4-FB3D-9B34-5680-7295F27D8BB7}"/>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57903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877BF-3504-5038-0DD2-7CB09036AE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2D2FCCE-A987-1CC1-EC2C-2EF9212DB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E8BC8BE-2457-FF2B-E886-9AAE81318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3467251-C3BC-0C19-EC92-8E019449C2CF}"/>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B1B90448-841C-B0C6-FDEF-1D5F8D36C97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4D15F2D-D923-302D-4F92-13082FACDC43}"/>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57221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003D8-9347-EE23-12F7-C47CDC8CBE0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63948895-DDCD-E58D-E506-1C1DE7209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C6562A8-14FE-02D0-3319-068B6F727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3731D4-B222-9E17-855E-A8D20439278B}"/>
              </a:ext>
            </a:extLst>
          </p:cNvPr>
          <p:cNvSpPr>
            <a:spLocks noGrp="1"/>
          </p:cNvSpPr>
          <p:nvPr>
            <p:ph type="dt" sz="half" idx="10"/>
          </p:nvPr>
        </p:nvSpPr>
        <p:spPr/>
        <p:txBody>
          <a:bodyPr/>
          <a:lstStyle/>
          <a:p>
            <a:fld id="{3EAC3E4A-40C6-5C4A-B789-8CDB9B764749}"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D6BE056B-BF88-2B1F-49B8-DB71D050712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E65ABE4-4EE3-18B0-2091-C695FC102CEA}"/>
              </a:ext>
            </a:extLst>
          </p:cNvPr>
          <p:cNvSpPr>
            <a:spLocks noGrp="1"/>
          </p:cNvSpPr>
          <p:nvPr>
            <p:ph type="sldNum" sz="quarter" idx="12"/>
          </p:nvPr>
        </p:nvSpPr>
        <p:spPr/>
        <p:txBody>
          <a:bodyPr/>
          <a:lstStyle/>
          <a:p>
            <a:fld id="{4037135F-4E56-AF41-844C-854332DE35EC}" type="slidenum">
              <a:rPr lang="nl-BE" smtClean="0"/>
              <a:t>‹nr.›</a:t>
            </a:fld>
            <a:endParaRPr lang="nl-BE"/>
          </a:p>
        </p:txBody>
      </p:sp>
    </p:spTree>
    <p:extLst>
      <p:ext uri="{BB962C8B-B14F-4D97-AF65-F5344CB8AC3E}">
        <p14:creationId xmlns:p14="http://schemas.microsoft.com/office/powerpoint/2010/main" val="420035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8583710-F18C-3670-61DD-CEF71BB9F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0250DEC-2FFE-769A-C002-C11F86810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36A43D1-44EB-F9AC-4719-AAF4FB024A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C3E4A-40C6-5C4A-B789-8CDB9B764749}"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9BBE29CC-6AB0-F53F-DD5C-DCECE4055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22819DB-5147-5985-DA71-9E153FB76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7135F-4E56-AF41-844C-854332DE35EC}" type="slidenum">
              <a:rPr lang="nl-BE" smtClean="0"/>
              <a:t>‹nr.›</a:t>
            </a:fld>
            <a:endParaRPr lang="nl-BE"/>
          </a:p>
        </p:txBody>
      </p:sp>
    </p:spTree>
    <p:extLst>
      <p:ext uri="{BB962C8B-B14F-4D97-AF65-F5344CB8AC3E}">
        <p14:creationId xmlns:p14="http://schemas.microsoft.com/office/powerpoint/2010/main" val="418101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4"/>
            <a:ext cx="3518787" cy="4023360"/>
          </a:xfrm>
        </p:spPr>
        <p:txBody>
          <a:bodyPr>
            <a:normAutofit fontScale="85000" lnSpcReduction="20000"/>
          </a:bodyPr>
          <a:lstStyle/>
          <a:p>
            <a:r>
              <a:rPr lang="nl-NL" dirty="0">
                <a:solidFill>
                  <a:schemeClr val="tx1"/>
                </a:solidFill>
              </a:rPr>
              <a:t>Ontdekken wat goed is</a:t>
            </a:r>
          </a:p>
          <a:p>
            <a:r>
              <a:rPr lang="nl-NL" dirty="0">
                <a:solidFill>
                  <a:schemeClr val="tx1"/>
                </a:solidFill>
              </a:rPr>
              <a:t>Waardegevoeligheid</a:t>
            </a:r>
          </a:p>
          <a:p>
            <a:r>
              <a:rPr lang="nl-NL" dirty="0">
                <a:solidFill>
                  <a:schemeClr val="tx1"/>
                </a:solidFill>
              </a:rPr>
              <a:t>Je laten raken door verdriet en onrecht</a:t>
            </a:r>
          </a:p>
          <a:p>
            <a:r>
              <a:rPr lang="nl-NL" dirty="0">
                <a:solidFill>
                  <a:schemeClr val="tx1"/>
                </a:solidFill>
              </a:rPr>
              <a:t>Iets willen doen voor anderen</a:t>
            </a:r>
          </a:p>
          <a:p>
            <a:r>
              <a:rPr lang="nl-NL" dirty="0">
                <a:solidFill>
                  <a:schemeClr val="tx1"/>
                </a:solidFill>
              </a:rPr>
              <a:t>Solidariteit</a:t>
            </a:r>
          </a:p>
          <a:p>
            <a:r>
              <a:rPr lang="nl-NL" dirty="0">
                <a:solidFill>
                  <a:schemeClr val="tx1"/>
                </a:solidFill>
              </a:rPr>
              <a:t>Goede doelen</a:t>
            </a:r>
          </a:p>
          <a:p>
            <a:r>
              <a:rPr lang="nl-NL" dirty="0">
                <a:solidFill>
                  <a:schemeClr val="tx1"/>
                </a:solidFill>
              </a:rPr>
              <a:t>Elkaar helpen</a:t>
            </a:r>
          </a:p>
          <a:p>
            <a:r>
              <a:rPr lang="nl-NL" dirty="0">
                <a:solidFill>
                  <a:schemeClr val="tx1"/>
                </a:solidFill>
              </a:rPr>
              <a:t>Verontwaardiging om wat niet goed is</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Gevoeligheid voor goed en kwaad</a:t>
            </a:r>
            <a:endParaRPr lang="nl-BE" dirty="0">
              <a:solidFill>
                <a:schemeClr val="tx1"/>
              </a:solidFill>
            </a:endParaRPr>
          </a:p>
        </p:txBody>
      </p:sp>
      <p:pic>
        <p:nvPicPr>
          <p:cNvPr id="10242" name="Picture 2" descr="Gratis foto's van Meisjes">
            <a:extLst>
              <a:ext uri="{FF2B5EF4-FFF2-40B4-BE49-F238E27FC236}">
                <a16:creationId xmlns:a16="http://schemas.microsoft.com/office/drawing/2014/main" id="{AF5DC49B-01EB-5ED0-07C4-21359AB7B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049" y="1737360"/>
            <a:ext cx="6908951" cy="460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30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kurken</a:t>
            </a:r>
            <a:endParaRPr lang="nl-BE"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3596151" y="2088095"/>
            <a:ext cx="3302598" cy="338554"/>
          </a:xfrm>
          <a:prstGeom prst="rect">
            <a:avLst/>
          </a:prstGeom>
          <a:noFill/>
        </p:spPr>
        <p:txBody>
          <a:bodyPr wrap="square" rtlCol="0">
            <a:spAutoFit/>
          </a:bodyPr>
          <a:lstStyle/>
          <a:p>
            <a:r>
              <a:rPr lang="nl-NL" sz="1600" dirty="0"/>
              <a:t>poppenkast</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10037429" y="5778263"/>
            <a:ext cx="2623074" cy="338554"/>
          </a:xfrm>
          <a:prstGeom prst="rect">
            <a:avLst/>
          </a:prstGeom>
          <a:noFill/>
        </p:spPr>
        <p:txBody>
          <a:bodyPr wrap="square" rtlCol="0">
            <a:spAutoFit/>
          </a:bodyPr>
          <a:lstStyle/>
          <a:p>
            <a:r>
              <a:rPr lang="nl-NL" sz="1600" dirty="0"/>
              <a:t>recyclagekunst</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10037429" y="2991947"/>
            <a:ext cx="2196114" cy="584775"/>
          </a:xfrm>
          <a:prstGeom prst="rect">
            <a:avLst/>
          </a:prstGeom>
          <a:noFill/>
        </p:spPr>
        <p:txBody>
          <a:bodyPr wrap="square" rtlCol="0">
            <a:spAutoFit/>
          </a:bodyPr>
          <a:lstStyle/>
          <a:p>
            <a:pPr algn="ctr"/>
            <a:r>
              <a:rPr lang="nl-NL" sz="1600" dirty="0"/>
              <a:t>Hoe werkt een kurkentrekker?</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6215964" y="3175743"/>
            <a:ext cx="3302598" cy="338554"/>
          </a:xfrm>
          <a:prstGeom prst="rect">
            <a:avLst/>
          </a:prstGeom>
          <a:noFill/>
        </p:spPr>
        <p:txBody>
          <a:bodyPr wrap="square" rtlCol="0">
            <a:spAutoFit/>
          </a:bodyPr>
          <a:lstStyle/>
          <a:p>
            <a:r>
              <a:rPr lang="nl-NL" sz="1600" dirty="0"/>
              <a:t>massage op de rug met kurken</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212635" y="5458781"/>
            <a:ext cx="3302598" cy="338554"/>
          </a:xfrm>
          <a:prstGeom prst="rect">
            <a:avLst/>
          </a:prstGeom>
          <a:noFill/>
        </p:spPr>
        <p:txBody>
          <a:bodyPr wrap="square" rtlCol="0">
            <a:spAutoFit/>
          </a:bodyPr>
          <a:lstStyle/>
          <a:p>
            <a:r>
              <a:rPr lang="nl-NL" sz="1600" dirty="0"/>
              <a:t>gezelschapsspel maken</a:t>
            </a:r>
            <a:endParaRPr lang="nl-BE" sz="1600" dirty="0"/>
          </a:p>
        </p:txBody>
      </p:sp>
      <p:sp>
        <p:nvSpPr>
          <p:cNvPr id="18" name="Tekstvak 17">
            <a:extLst>
              <a:ext uri="{FF2B5EF4-FFF2-40B4-BE49-F238E27FC236}">
                <a16:creationId xmlns:a16="http://schemas.microsoft.com/office/drawing/2014/main" id="{87E2CD37-FFE8-FBFC-4401-0903422F72B3}"/>
              </a:ext>
            </a:extLst>
          </p:cNvPr>
          <p:cNvSpPr txBox="1"/>
          <p:nvPr/>
        </p:nvSpPr>
        <p:spPr>
          <a:xfrm>
            <a:off x="6831472" y="5887057"/>
            <a:ext cx="2623074" cy="338554"/>
          </a:xfrm>
          <a:prstGeom prst="rect">
            <a:avLst/>
          </a:prstGeom>
          <a:noFill/>
        </p:spPr>
        <p:txBody>
          <a:bodyPr wrap="square" rtlCol="0">
            <a:spAutoFit/>
          </a:bodyPr>
          <a:lstStyle/>
          <a:p>
            <a:r>
              <a:rPr lang="nl-NL" sz="1600" dirty="0"/>
              <a:t>bouwhoek</a:t>
            </a:r>
            <a:endParaRPr lang="nl-BE" sz="1600" dirty="0"/>
          </a:p>
        </p:txBody>
      </p:sp>
      <p:pic>
        <p:nvPicPr>
          <p:cNvPr id="5" name="Afbeelding 4">
            <a:extLst>
              <a:ext uri="{FF2B5EF4-FFF2-40B4-BE49-F238E27FC236}">
                <a16:creationId xmlns:a16="http://schemas.microsoft.com/office/drawing/2014/main" id="{F5E2D45D-D90C-9A44-4C3B-65958271E722}"/>
              </a:ext>
            </a:extLst>
          </p:cNvPr>
          <p:cNvPicPr>
            <a:picLocks noChangeAspect="1"/>
          </p:cNvPicPr>
          <p:nvPr/>
        </p:nvPicPr>
        <p:blipFill rotWithShape="1">
          <a:blip r:embed="rId2"/>
          <a:srcRect l="34803" t="50464" r="50000" b="21846"/>
          <a:stretch/>
        </p:blipFill>
        <p:spPr>
          <a:xfrm>
            <a:off x="6096000" y="3758364"/>
            <a:ext cx="2196114" cy="2250766"/>
          </a:xfrm>
          <a:prstGeom prst="rect">
            <a:avLst/>
          </a:prstGeom>
        </p:spPr>
      </p:pic>
      <p:pic>
        <p:nvPicPr>
          <p:cNvPr id="7" name="Afbeelding 6">
            <a:extLst>
              <a:ext uri="{FF2B5EF4-FFF2-40B4-BE49-F238E27FC236}">
                <a16:creationId xmlns:a16="http://schemas.microsoft.com/office/drawing/2014/main" id="{3BC3811D-232A-F634-DF52-80438266AB03}"/>
              </a:ext>
            </a:extLst>
          </p:cNvPr>
          <p:cNvPicPr>
            <a:picLocks noChangeAspect="1"/>
          </p:cNvPicPr>
          <p:nvPr/>
        </p:nvPicPr>
        <p:blipFill rotWithShape="1">
          <a:blip r:embed="rId3"/>
          <a:srcRect l="3265" t="23530" r="81525" b="27686"/>
          <a:stretch/>
        </p:blipFill>
        <p:spPr>
          <a:xfrm>
            <a:off x="340358" y="2168814"/>
            <a:ext cx="1854442" cy="3345629"/>
          </a:xfrm>
          <a:prstGeom prst="rect">
            <a:avLst/>
          </a:prstGeom>
        </p:spPr>
      </p:pic>
      <p:pic>
        <p:nvPicPr>
          <p:cNvPr id="10" name="Afbeelding 9">
            <a:extLst>
              <a:ext uri="{FF2B5EF4-FFF2-40B4-BE49-F238E27FC236}">
                <a16:creationId xmlns:a16="http://schemas.microsoft.com/office/drawing/2014/main" id="{83633455-0F99-5C94-866C-6FFEAE8073C1}"/>
              </a:ext>
            </a:extLst>
          </p:cNvPr>
          <p:cNvPicPr>
            <a:picLocks noChangeAspect="1"/>
          </p:cNvPicPr>
          <p:nvPr/>
        </p:nvPicPr>
        <p:blipFill rotWithShape="1">
          <a:blip r:embed="rId4"/>
          <a:srcRect l="18002" t="25333" r="49016" b="36784"/>
          <a:stretch/>
        </p:blipFill>
        <p:spPr>
          <a:xfrm>
            <a:off x="9220839" y="3866053"/>
            <a:ext cx="2960339" cy="1912600"/>
          </a:xfrm>
          <a:prstGeom prst="rect">
            <a:avLst/>
          </a:prstGeom>
        </p:spPr>
      </p:pic>
      <p:pic>
        <p:nvPicPr>
          <p:cNvPr id="13" name="Afbeelding 12">
            <a:extLst>
              <a:ext uri="{FF2B5EF4-FFF2-40B4-BE49-F238E27FC236}">
                <a16:creationId xmlns:a16="http://schemas.microsoft.com/office/drawing/2014/main" id="{588516D4-CE89-3AA6-E154-337205884325}"/>
              </a:ext>
            </a:extLst>
          </p:cNvPr>
          <p:cNvPicPr>
            <a:picLocks noChangeAspect="1"/>
          </p:cNvPicPr>
          <p:nvPr/>
        </p:nvPicPr>
        <p:blipFill rotWithShape="1">
          <a:blip r:embed="rId5"/>
          <a:srcRect l="67219" t="25333" r="8500" b="27571"/>
          <a:stretch/>
        </p:blipFill>
        <p:spPr>
          <a:xfrm>
            <a:off x="3116826" y="2426650"/>
            <a:ext cx="2062960" cy="2250766"/>
          </a:xfrm>
          <a:prstGeom prst="rect">
            <a:avLst/>
          </a:prstGeom>
        </p:spPr>
      </p:pic>
      <p:pic>
        <p:nvPicPr>
          <p:cNvPr id="16" name="Afbeelding 15">
            <a:extLst>
              <a:ext uri="{FF2B5EF4-FFF2-40B4-BE49-F238E27FC236}">
                <a16:creationId xmlns:a16="http://schemas.microsoft.com/office/drawing/2014/main" id="{91A4463D-FB26-BF48-F920-AB33576C7425}"/>
              </a:ext>
            </a:extLst>
          </p:cNvPr>
          <p:cNvPicPr>
            <a:picLocks noChangeAspect="1"/>
          </p:cNvPicPr>
          <p:nvPr/>
        </p:nvPicPr>
        <p:blipFill rotWithShape="1">
          <a:blip r:embed="rId6"/>
          <a:srcRect l="65083" t="25333" r="3719" b="30667"/>
          <a:stretch/>
        </p:blipFill>
        <p:spPr>
          <a:xfrm>
            <a:off x="6367432" y="1326843"/>
            <a:ext cx="2196114" cy="1742232"/>
          </a:xfrm>
          <a:prstGeom prst="rect">
            <a:avLst/>
          </a:prstGeom>
        </p:spPr>
      </p:pic>
      <p:pic>
        <p:nvPicPr>
          <p:cNvPr id="20" name="Afbeelding 19">
            <a:extLst>
              <a:ext uri="{FF2B5EF4-FFF2-40B4-BE49-F238E27FC236}">
                <a16:creationId xmlns:a16="http://schemas.microsoft.com/office/drawing/2014/main" id="{DB43B805-7D74-421E-624F-64225F6EFB5F}"/>
              </a:ext>
            </a:extLst>
          </p:cNvPr>
          <p:cNvPicPr>
            <a:picLocks noChangeAspect="1"/>
          </p:cNvPicPr>
          <p:nvPr/>
        </p:nvPicPr>
        <p:blipFill rotWithShape="1">
          <a:blip r:embed="rId7"/>
          <a:srcRect l="54794" t="40498" r="37353" b="38348"/>
          <a:stretch/>
        </p:blipFill>
        <p:spPr>
          <a:xfrm>
            <a:off x="9914284" y="314138"/>
            <a:ext cx="1759485" cy="2666080"/>
          </a:xfrm>
          <a:prstGeom prst="rect">
            <a:avLst/>
          </a:prstGeom>
        </p:spPr>
      </p:pic>
    </p:spTree>
    <p:extLst>
      <p:ext uri="{BB962C8B-B14F-4D97-AF65-F5344CB8AC3E}">
        <p14:creationId xmlns:p14="http://schemas.microsoft.com/office/powerpoint/2010/main" val="6765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27DE50D-1D7A-FED6-8AB3-9975066FAD0E}"/>
              </a:ext>
            </a:extLst>
          </p:cNvPr>
          <p:cNvSpPr>
            <a:spLocks noGrp="1"/>
          </p:cNvSpPr>
          <p:nvPr>
            <p:ph idx="1"/>
          </p:nvPr>
        </p:nvSpPr>
        <p:spPr>
          <a:xfrm>
            <a:off x="1097280" y="1845734"/>
            <a:ext cx="6390042" cy="4023360"/>
          </a:xfrm>
        </p:spPr>
        <p:txBody>
          <a:bodyPr/>
          <a:lstStyle/>
          <a:p>
            <a:r>
              <a:rPr lang="nl-NL" dirty="0"/>
              <a:t>Welke ervaring ligt erachter?</a:t>
            </a:r>
          </a:p>
          <a:p>
            <a:endParaRPr lang="nl-NL" dirty="0"/>
          </a:p>
          <a:p>
            <a:r>
              <a:rPr lang="nl-NL" dirty="0"/>
              <a:t>=&gt; Een kurk wil het goede bewaren zodat we het goede niet kwijtraken.</a:t>
            </a:r>
            <a:endParaRPr lang="nl-BE" dirty="0"/>
          </a:p>
        </p:txBody>
      </p:sp>
      <p:pic>
        <p:nvPicPr>
          <p:cNvPr id="15362" name="Picture 2" descr="IKEA 365+ Karaf met kurk, helder glas/kurk, 0.5 l - IKEA België">
            <a:extLst>
              <a:ext uri="{FF2B5EF4-FFF2-40B4-BE49-F238E27FC236}">
                <a16:creationId xmlns:a16="http://schemas.microsoft.com/office/drawing/2014/main" id="{85F23EBE-0CEF-8106-F75F-8E59E74CC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72"/>
          <a:stretch/>
        </p:blipFill>
        <p:spPr bwMode="auto">
          <a:xfrm>
            <a:off x="8132780" y="442408"/>
            <a:ext cx="4059219"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5F3E2C53-E24E-05B1-B369-93DF8DCF88C5}"/>
              </a:ext>
            </a:extLst>
          </p:cNvPr>
          <p:cNvSpPr>
            <a:spLocks noGrp="1"/>
          </p:cNvSpPr>
          <p:nvPr>
            <p:ph type="title"/>
          </p:nvPr>
        </p:nvSpPr>
        <p:spPr>
          <a:xfrm>
            <a:off x="1096963" y="287338"/>
            <a:ext cx="10058400" cy="1449387"/>
          </a:xfrm>
        </p:spPr>
        <p:txBody>
          <a:bodyPr/>
          <a:lstStyle/>
          <a:p>
            <a:r>
              <a:rPr lang="nl-NL" dirty="0"/>
              <a:t>OA kurken</a:t>
            </a:r>
            <a:endParaRPr lang="nl-BE" dirty="0"/>
          </a:p>
        </p:txBody>
      </p:sp>
    </p:spTree>
    <p:extLst>
      <p:ext uri="{BB962C8B-B14F-4D97-AF65-F5344CB8AC3E}">
        <p14:creationId xmlns:p14="http://schemas.microsoft.com/office/powerpoint/2010/main" val="98628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27DE50D-1D7A-FED6-8AB3-9975066FAD0E}"/>
              </a:ext>
            </a:extLst>
          </p:cNvPr>
          <p:cNvSpPr>
            <a:spLocks noGrp="1"/>
          </p:cNvSpPr>
          <p:nvPr>
            <p:ph idx="1"/>
          </p:nvPr>
        </p:nvSpPr>
        <p:spPr>
          <a:xfrm>
            <a:off x="1097280" y="1845734"/>
            <a:ext cx="7035500" cy="4311674"/>
          </a:xfrm>
        </p:spPr>
        <p:txBody>
          <a:bodyPr>
            <a:normAutofit fontScale="70000" lnSpcReduction="20000"/>
          </a:bodyPr>
          <a:lstStyle/>
          <a:p>
            <a:pPr>
              <a:buFont typeface="Arial" panose="020B0604020202020204" pitchFamily="34" charset="0"/>
              <a:buChar char="•"/>
            </a:pPr>
            <a:r>
              <a:rPr lang="nl-NL" dirty="0"/>
              <a:t> Ervaringen en belevingen</a:t>
            </a:r>
          </a:p>
          <a:p>
            <a:pPr marL="0" indent="0">
              <a:buNone/>
            </a:pPr>
            <a:r>
              <a:rPr lang="nl-NL" dirty="0"/>
              <a:t>De leerkracht vraagt de kinderen waarom er een kurk op een fles zou zitten. Samen komen ze tot de bevinding dat dit is om het goede te bewaren. De leerkracht vraagt zich af of ze in de klas ook het goede kunnen bewaren.</a:t>
            </a:r>
          </a:p>
          <a:p>
            <a:pPr>
              <a:buFont typeface="Arial" panose="020B0604020202020204" pitchFamily="34" charset="0"/>
              <a:buChar char="•"/>
            </a:pPr>
            <a:r>
              <a:rPr lang="nl-NL" dirty="0"/>
              <a:t> Ritueel</a:t>
            </a:r>
          </a:p>
          <a:p>
            <a:pPr marL="0" indent="0">
              <a:buNone/>
            </a:pPr>
            <a:r>
              <a:rPr lang="nl-NL" dirty="0"/>
              <a:t>De leerkracht toont de magische-parel-fles. Elke keer dat er in de klas iets moois gebeurt (kinderen die elkaar troosten, die zorgzaam zijn …) doet ze een parel in de fles en zet er de kurk op. Zo laten ze de mooie momenten niet verloren gaan!</a:t>
            </a:r>
          </a:p>
          <a:p>
            <a:pPr>
              <a:buFont typeface="Arial" panose="020B0604020202020204" pitchFamily="34" charset="0"/>
              <a:buChar char="•"/>
            </a:pPr>
            <a:r>
              <a:rPr lang="nl-NL" dirty="0"/>
              <a:t> Geloofsbeelden</a:t>
            </a:r>
          </a:p>
          <a:p>
            <a:pPr marL="0" indent="0">
              <a:buNone/>
            </a:pPr>
            <a:r>
              <a:rPr lang="nl-NL" dirty="0"/>
              <a:t>Elke dag wordt een prent van Jezus waarop hij iets goed doet centraal gesteld. De prent wordt besproken, nagespeeld, er kunnen gevoelenspictogrammen bij gelegd worden … Ook voor Jezus wordt telkens een parel in de fles gedaan.</a:t>
            </a:r>
          </a:p>
          <a:p>
            <a:pPr marL="0" indent="0">
              <a:buNone/>
            </a:pPr>
            <a:endParaRPr lang="nl-BE" dirty="0"/>
          </a:p>
        </p:txBody>
      </p:sp>
      <p:pic>
        <p:nvPicPr>
          <p:cNvPr id="15362" name="Picture 2" descr="IKEA 365+ Karaf met kurk, helder glas/kurk, 0.5 l - IKEA België">
            <a:extLst>
              <a:ext uri="{FF2B5EF4-FFF2-40B4-BE49-F238E27FC236}">
                <a16:creationId xmlns:a16="http://schemas.microsoft.com/office/drawing/2014/main" id="{85F23EBE-0CEF-8106-F75F-8E59E74CC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72"/>
          <a:stretch/>
        </p:blipFill>
        <p:spPr bwMode="auto">
          <a:xfrm>
            <a:off x="8132780" y="442408"/>
            <a:ext cx="4059219"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5F3E2C53-E24E-05B1-B369-93DF8DCF88C5}"/>
              </a:ext>
            </a:extLst>
          </p:cNvPr>
          <p:cNvSpPr>
            <a:spLocks noGrp="1"/>
          </p:cNvSpPr>
          <p:nvPr>
            <p:ph type="title"/>
          </p:nvPr>
        </p:nvSpPr>
        <p:spPr>
          <a:xfrm>
            <a:off x="1096963" y="287338"/>
            <a:ext cx="10058400" cy="1449387"/>
          </a:xfrm>
        </p:spPr>
        <p:txBody>
          <a:bodyPr/>
          <a:lstStyle/>
          <a:p>
            <a:r>
              <a:rPr lang="nl-NL" dirty="0"/>
              <a:t>OA kurken</a:t>
            </a:r>
            <a:endParaRPr lang="nl-BE" dirty="0"/>
          </a:p>
        </p:txBody>
      </p:sp>
    </p:spTree>
    <p:extLst>
      <p:ext uri="{BB962C8B-B14F-4D97-AF65-F5344CB8AC3E}">
        <p14:creationId xmlns:p14="http://schemas.microsoft.com/office/powerpoint/2010/main" val="36997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bruggen</a:t>
            </a:r>
            <a:endParaRPr lang="nl-BE"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5156010" y="1328126"/>
            <a:ext cx="3302598" cy="338554"/>
          </a:xfrm>
          <a:prstGeom prst="rect">
            <a:avLst/>
          </a:prstGeom>
          <a:noFill/>
        </p:spPr>
        <p:txBody>
          <a:bodyPr wrap="square" rtlCol="0">
            <a:spAutoFit/>
          </a:bodyPr>
          <a:lstStyle/>
          <a:p>
            <a:r>
              <a:rPr lang="nl-NL" sz="1600" dirty="0"/>
              <a:t>woordenschat</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9771023" y="3055726"/>
            <a:ext cx="2294575" cy="584775"/>
          </a:xfrm>
          <a:prstGeom prst="rect">
            <a:avLst/>
          </a:prstGeom>
          <a:noFill/>
        </p:spPr>
        <p:txBody>
          <a:bodyPr wrap="square" rtlCol="0">
            <a:spAutoFit/>
          </a:bodyPr>
          <a:lstStyle/>
          <a:p>
            <a:pPr algn="ctr"/>
            <a:r>
              <a:rPr lang="nl-NL" sz="1600" dirty="0"/>
              <a:t>mediahoek: kijken naar verschillende bruggen</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1097280" y="5819966"/>
            <a:ext cx="8552329" cy="338554"/>
          </a:xfrm>
          <a:prstGeom prst="rect">
            <a:avLst/>
          </a:prstGeom>
          <a:noFill/>
        </p:spPr>
        <p:txBody>
          <a:bodyPr wrap="square" rtlCol="0">
            <a:spAutoFit/>
          </a:bodyPr>
          <a:lstStyle/>
          <a:p>
            <a:r>
              <a:rPr lang="nl-NL" sz="1600" dirty="0"/>
              <a:t>Bouwen met verschillende materialen, op verschillende manieren, met verschillende </a:t>
            </a:r>
            <a:r>
              <a:rPr lang="nl-NL" sz="1600" dirty="0" err="1"/>
              <a:t>challenges</a:t>
            </a:r>
            <a:r>
              <a:rPr lang="nl-NL" sz="1600" dirty="0"/>
              <a:t> …</a:t>
            </a:r>
            <a:endParaRPr lang="nl-BE" sz="1600" dirty="0"/>
          </a:p>
        </p:txBody>
      </p:sp>
      <p:pic>
        <p:nvPicPr>
          <p:cNvPr id="5" name="Afbeelding 4">
            <a:extLst>
              <a:ext uri="{FF2B5EF4-FFF2-40B4-BE49-F238E27FC236}">
                <a16:creationId xmlns:a16="http://schemas.microsoft.com/office/drawing/2014/main" id="{0AC2F38B-56E3-732F-B3D0-814504D4728A}"/>
              </a:ext>
            </a:extLst>
          </p:cNvPr>
          <p:cNvPicPr>
            <a:picLocks noChangeAspect="1"/>
          </p:cNvPicPr>
          <p:nvPr/>
        </p:nvPicPr>
        <p:blipFill rotWithShape="1">
          <a:blip r:embed="rId2"/>
          <a:srcRect l="17500" t="14924" r="49606" b="49519"/>
          <a:stretch/>
        </p:blipFill>
        <p:spPr>
          <a:xfrm>
            <a:off x="8036822" y="3655365"/>
            <a:ext cx="3118858" cy="1896422"/>
          </a:xfrm>
          <a:prstGeom prst="rect">
            <a:avLst/>
          </a:prstGeom>
        </p:spPr>
      </p:pic>
      <p:pic>
        <p:nvPicPr>
          <p:cNvPr id="7" name="Afbeelding 6">
            <a:extLst>
              <a:ext uri="{FF2B5EF4-FFF2-40B4-BE49-F238E27FC236}">
                <a16:creationId xmlns:a16="http://schemas.microsoft.com/office/drawing/2014/main" id="{691C4A94-88A0-F3AC-FAD2-BD85FD801ADF}"/>
              </a:ext>
            </a:extLst>
          </p:cNvPr>
          <p:cNvPicPr>
            <a:picLocks noChangeAspect="1"/>
          </p:cNvPicPr>
          <p:nvPr/>
        </p:nvPicPr>
        <p:blipFill rotWithShape="1">
          <a:blip r:embed="rId3"/>
          <a:srcRect l="18618" t="11707" r="50904" b="6647"/>
          <a:stretch/>
        </p:blipFill>
        <p:spPr>
          <a:xfrm>
            <a:off x="562036" y="2189736"/>
            <a:ext cx="2221326" cy="3347131"/>
          </a:xfrm>
          <a:prstGeom prst="rect">
            <a:avLst/>
          </a:prstGeom>
        </p:spPr>
      </p:pic>
      <p:pic>
        <p:nvPicPr>
          <p:cNvPr id="10" name="Afbeelding 9">
            <a:extLst>
              <a:ext uri="{FF2B5EF4-FFF2-40B4-BE49-F238E27FC236}">
                <a16:creationId xmlns:a16="http://schemas.microsoft.com/office/drawing/2014/main" id="{67080070-0C80-66F2-1684-F32CEAE7CC01}"/>
              </a:ext>
            </a:extLst>
          </p:cNvPr>
          <p:cNvPicPr>
            <a:picLocks noChangeAspect="1"/>
          </p:cNvPicPr>
          <p:nvPr/>
        </p:nvPicPr>
        <p:blipFill rotWithShape="1">
          <a:blip r:embed="rId4"/>
          <a:srcRect l="18689" t="46056" r="65479" b="32790"/>
          <a:stretch/>
        </p:blipFill>
        <p:spPr>
          <a:xfrm>
            <a:off x="2881083" y="3229532"/>
            <a:ext cx="3069869" cy="2307335"/>
          </a:xfrm>
          <a:prstGeom prst="rect">
            <a:avLst/>
          </a:prstGeom>
        </p:spPr>
      </p:pic>
      <p:pic>
        <p:nvPicPr>
          <p:cNvPr id="13" name="Afbeelding 12">
            <a:extLst>
              <a:ext uri="{FF2B5EF4-FFF2-40B4-BE49-F238E27FC236}">
                <a16:creationId xmlns:a16="http://schemas.microsoft.com/office/drawing/2014/main" id="{B6E271FA-E075-3124-3705-F8F65BD3D3AF}"/>
              </a:ext>
            </a:extLst>
          </p:cNvPr>
          <p:cNvPicPr>
            <a:picLocks noChangeAspect="1"/>
          </p:cNvPicPr>
          <p:nvPr/>
        </p:nvPicPr>
        <p:blipFill rotWithShape="1">
          <a:blip r:embed="rId5"/>
          <a:srcRect l="65551" t="22588" r="18559" b="51530"/>
          <a:stretch/>
        </p:blipFill>
        <p:spPr>
          <a:xfrm>
            <a:off x="6468426" y="223692"/>
            <a:ext cx="2437104" cy="2232860"/>
          </a:xfrm>
          <a:prstGeom prst="rect">
            <a:avLst/>
          </a:prstGeom>
        </p:spPr>
      </p:pic>
      <p:pic>
        <p:nvPicPr>
          <p:cNvPr id="16" name="Afbeelding 15">
            <a:extLst>
              <a:ext uri="{FF2B5EF4-FFF2-40B4-BE49-F238E27FC236}">
                <a16:creationId xmlns:a16="http://schemas.microsoft.com/office/drawing/2014/main" id="{1471C8D6-BB43-3219-165F-17046F737910}"/>
              </a:ext>
            </a:extLst>
          </p:cNvPr>
          <p:cNvPicPr>
            <a:picLocks noChangeAspect="1"/>
          </p:cNvPicPr>
          <p:nvPr/>
        </p:nvPicPr>
        <p:blipFill rotWithShape="1">
          <a:blip r:embed="rId6"/>
          <a:srcRect l="34449" t="21648" r="50281" b="34274"/>
          <a:stretch/>
        </p:blipFill>
        <p:spPr>
          <a:xfrm>
            <a:off x="6048673" y="2582043"/>
            <a:ext cx="1861684" cy="3022900"/>
          </a:xfrm>
          <a:prstGeom prst="rect">
            <a:avLst/>
          </a:prstGeom>
        </p:spPr>
      </p:pic>
      <p:pic>
        <p:nvPicPr>
          <p:cNvPr id="11266" name="Picture 2" descr="Mooiste bruggen ter wereld | Historiek">
            <a:extLst>
              <a:ext uri="{FF2B5EF4-FFF2-40B4-BE49-F238E27FC236}">
                <a16:creationId xmlns:a16="http://schemas.microsoft.com/office/drawing/2014/main" id="{C28DD621-9AF9-2497-BA83-D88CD8B1F4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1024" y="1328126"/>
            <a:ext cx="2294574" cy="171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2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2067586-E36D-BECE-B3BE-6A232A9EA6E7}"/>
              </a:ext>
            </a:extLst>
          </p:cNvPr>
          <p:cNvSpPr>
            <a:spLocks noGrp="1"/>
          </p:cNvSpPr>
          <p:nvPr>
            <p:ph idx="1"/>
          </p:nvPr>
        </p:nvSpPr>
        <p:spPr>
          <a:xfrm>
            <a:off x="1097280" y="1845733"/>
            <a:ext cx="7368988" cy="4407909"/>
          </a:xfrm>
        </p:spPr>
        <p:txBody>
          <a:bodyPr>
            <a:normAutofit/>
          </a:bodyPr>
          <a:lstStyle/>
          <a:p>
            <a:pPr marL="0" indent="0">
              <a:buNone/>
            </a:pPr>
            <a:r>
              <a:rPr lang="nl-NL" dirty="0">
                <a:latin typeface="Calibri" panose="020F0502020204030204" pitchFamily="34" charset="0"/>
                <a:cs typeface="Calibri" panose="020F0502020204030204" pitchFamily="34" charset="0"/>
              </a:rPr>
              <a:t>W</a:t>
            </a:r>
            <a:r>
              <a:rPr lang="nl-BE" dirty="0">
                <a:latin typeface="Calibri" panose="020F0502020204030204" pitchFamily="34" charset="0"/>
                <a:cs typeface="Calibri" panose="020F0502020204030204" pitchFamily="34" charset="0"/>
              </a:rPr>
              <a:t>elke ervaring ligt erachter?</a:t>
            </a:r>
          </a:p>
          <a:p>
            <a:pPr>
              <a:buFont typeface="Arial" panose="020B0604020202020204" pitchFamily="34" charset="0"/>
              <a:buChar char="•"/>
            </a:pPr>
            <a:endParaRPr lang="nl-BE" dirty="0">
              <a:latin typeface="Calibri" panose="020F0502020204030204" pitchFamily="34" charset="0"/>
              <a:cs typeface="Calibri" panose="020F0502020204030204" pitchFamily="34" charset="0"/>
            </a:endParaRPr>
          </a:p>
          <a:p>
            <a:pPr marL="0" indent="0">
              <a:buNone/>
            </a:pPr>
            <a:r>
              <a:rPr lang="nl-BE" dirty="0">
                <a:latin typeface="Calibri" panose="020F0502020204030204" pitchFamily="34" charset="0"/>
                <a:cs typeface="Calibri" panose="020F0502020204030204" pitchFamily="34" charset="0"/>
              </a:rPr>
              <a:t>=&gt; Bruggen brengen mensen bij elkaar. Bruggen verbinden mensen.</a:t>
            </a:r>
          </a:p>
        </p:txBody>
      </p:sp>
      <p:sp>
        <p:nvSpPr>
          <p:cNvPr id="4" name="Titel 1">
            <a:extLst>
              <a:ext uri="{FF2B5EF4-FFF2-40B4-BE49-F238E27FC236}">
                <a16:creationId xmlns:a16="http://schemas.microsoft.com/office/drawing/2014/main" id="{E3F04878-9948-39BD-3CE3-1237C9B863B2}"/>
              </a:ext>
            </a:extLst>
          </p:cNvPr>
          <p:cNvSpPr>
            <a:spLocks noGrp="1"/>
          </p:cNvSpPr>
          <p:nvPr>
            <p:ph type="title"/>
          </p:nvPr>
        </p:nvSpPr>
        <p:spPr>
          <a:xfrm>
            <a:off x="1096963" y="287338"/>
            <a:ext cx="10058400" cy="1449387"/>
          </a:xfrm>
        </p:spPr>
        <p:txBody>
          <a:bodyPr/>
          <a:lstStyle/>
          <a:p>
            <a:r>
              <a:rPr lang="nl-NL" dirty="0"/>
              <a:t>OA bruggen</a:t>
            </a:r>
            <a:endParaRPr lang="nl-BE" dirty="0"/>
          </a:p>
        </p:txBody>
      </p:sp>
      <p:pic>
        <p:nvPicPr>
          <p:cNvPr id="14338" name="Picture 2" descr="Kijktafel 2015">
            <a:extLst>
              <a:ext uri="{FF2B5EF4-FFF2-40B4-BE49-F238E27FC236}">
                <a16:creationId xmlns:a16="http://schemas.microsoft.com/office/drawing/2014/main" id="{5C1EC30D-A61F-9EFB-97B3-8BB6D6376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685" y="3532617"/>
            <a:ext cx="4898315" cy="280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6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2067586-E36D-BECE-B3BE-6A232A9EA6E7}"/>
              </a:ext>
            </a:extLst>
          </p:cNvPr>
          <p:cNvSpPr>
            <a:spLocks noGrp="1"/>
          </p:cNvSpPr>
          <p:nvPr>
            <p:ph idx="1"/>
          </p:nvPr>
        </p:nvSpPr>
        <p:spPr>
          <a:xfrm>
            <a:off x="1097280" y="1845733"/>
            <a:ext cx="7665720" cy="4516917"/>
          </a:xfrm>
        </p:spPr>
        <p:txBody>
          <a:bodyPr>
            <a:normAutofit fontScale="55000" lnSpcReduction="20000"/>
          </a:bodyPr>
          <a:lstStyle/>
          <a:p>
            <a:pPr>
              <a:buFont typeface="Arial" panose="020B0604020202020204" pitchFamily="34" charset="0"/>
              <a:buChar char="•"/>
            </a:pPr>
            <a:r>
              <a:rPr lang="nl-BE" dirty="0">
                <a:latin typeface="Calibri" panose="020F0502020204030204" pitchFamily="34" charset="0"/>
                <a:cs typeface="Calibri" panose="020F0502020204030204" pitchFamily="34" charset="0"/>
              </a:rPr>
              <a:t> Ervaringen en belevingen: De kinderen worden voor een uitdaging gesteld. De twee klaspoppen willen bij elkaar gaan spelen, maar tussen hen loopt een rivier. De kinderen kunnen een brug bouwen. Als leerkracht laat je de poppen benadrukken dat ze blij zijn dat de brug hen bij elkaar brengt.</a:t>
            </a:r>
          </a:p>
          <a:p>
            <a:pPr marL="0" indent="0">
              <a:buNone/>
            </a:pPr>
            <a:endParaRPr lang="nl-BE" dirty="0">
              <a:latin typeface="Calibri" panose="020F0502020204030204" pitchFamily="34" charset="0"/>
              <a:cs typeface="Calibri" panose="020F0502020204030204" pitchFamily="34" charset="0"/>
            </a:endParaRPr>
          </a:p>
          <a:p>
            <a:pPr>
              <a:buFont typeface="Arial" panose="020B0604020202020204" pitchFamily="34" charset="0"/>
              <a:buChar char="•"/>
            </a:pPr>
            <a:r>
              <a:rPr lang="nl-BE" dirty="0">
                <a:latin typeface="Calibri" panose="020F0502020204030204" pitchFamily="34" charset="0"/>
                <a:cs typeface="Calibri" panose="020F0502020204030204" pitchFamily="34" charset="0"/>
              </a:rPr>
              <a:t> Geloofsbeeld: Er wordt gewerkt met de prent van de kijktafel (zie foto). Kijk, deze mensen maken ook een brug. Bruggen brengen mensen bij elkaar. Je kan een kaarsje aansteken: waar mensen bij elkaar proberen te komen is God/ Jezus.</a:t>
            </a:r>
          </a:p>
          <a:p>
            <a:pPr marL="0" indent="0">
              <a:buNone/>
            </a:pPr>
            <a:endParaRPr lang="nl-BE" dirty="0">
              <a:latin typeface="Calibri" panose="020F0502020204030204" pitchFamily="34" charset="0"/>
              <a:cs typeface="Calibri" panose="020F0502020204030204" pitchFamily="34" charset="0"/>
            </a:endParaRPr>
          </a:p>
          <a:p>
            <a:pPr>
              <a:buFont typeface="Arial" panose="020B0604020202020204" pitchFamily="34" charset="0"/>
              <a:buChar char="•"/>
            </a:pPr>
            <a:r>
              <a:rPr lang="nl-BE" dirty="0">
                <a:latin typeface="Calibri" panose="020F0502020204030204" pitchFamily="34" charset="0"/>
                <a:cs typeface="Calibri" panose="020F0502020204030204" pitchFamily="34" charset="0"/>
              </a:rPr>
              <a:t> Jezusbeeld: Ook Jezus bouwt bruggen tussen mensen. / Waar mensen bruggen bouwen is Jezus.</a:t>
            </a:r>
          </a:p>
          <a:p>
            <a:pPr marL="0" indent="0">
              <a:buNone/>
            </a:pPr>
            <a:endParaRPr lang="nl-BE" dirty="0">
              <a:latin typeface="Calibri" panose="020F0502020204030204" pitchFamily="34" charset="0"/>
              <a:cs typeface="Calibri" panose="020F0502020204030204" pitchFamily="34" charset="0"/>
            </a:endParaRPr>
          </a:p>
          <a:p>
            <a:pPr>
              <a:buFont typeface="Arial" panose="020B0604020202020204" pitchFamily="34" charset="0"/>
              <a:buChar char="•"/>
            </a:pPr>
            <a:r>
              <a:rPr lang="nl-BE" dirty="0">
                <a:latin typeface="Calibri" panose="020F0502020204030204" pitchFamily="34" charset="0"/>
                <a:cs typeface="Calibri" panose="020F0502020204030204" pitchFamily="34" charset="0"/>
              </a:rPr>
              <a:t> Ritueel: De kleuters maken met chenille/blokjes/ … een brugje tussen hen en hun buur. Zo wordt de kring vol met bruggetjes gebouwd. Er wordt ook een brugje gebouwd naar de Jezuspop.</a:t>
            </a:r>
          </a:p>
          <a:p>
            <a:pPr marL="0" indent="0">
              <a:buNone/>
            </a:pPr>
            <a:endParaRPr lang="nl-BE" dirty="0">
              <a:latin typeface="Calibri" panose="020F0502020204030204" pitchFamily="34" charset="0"/>
              <a:cs typeface="Calibri" panose="020F0502020204030204" pitchFamily="34" charset="0"/>
            </a:endParaRPr>
          </a:p>
          <a:p>
            <a:pPr marL="0" indent="0">
              <a:buNone/>
            </a:pPr>
            <a:r>
              <a:rPr lang="nl-BE" i="1" dirty="0">
                <a:latin typeface="Calibri" panose="020F0502020204030204" pitchFamily="34" charset="0"/>
                <a:cs typeface="Calibri" panose="020F0502020204030204" pitchFamily="34" charset="0"/>
              </a:rPr>
              <a:t>Wij zijn samen, ik en jij. Met ook Jezus er nu bij!</a:t>
            </a:r>
            <a:endParaRPr lang="nl-BE"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E3F04878-9948-39BD-3CE3-1237C9B863B2}"/>
              </a:ext>
            </a:extLst>
          </p:cNvPr>
          <p:cNvSpPr>
            <a:spLocks noGrp="1"/>
          </p:cNvSpPr>
          <p:nvPr>
            <p:ph type="title"/>
          </p:nvPr>
        </p:nvSpPr>
        <p:spPr>
          <a:xfrm>
            <a:off x="1096963" y="287338"/>
            <a:ext cx="10058400" cy="1449387"/>
          </a:xfrm>
        </p:spPr>
        <p:txBody>
          <a:bodyPr/>
          <a:lstStyle/>
          <a:p>
            <a:r>
              <a:rPr lang="nl-NL" dirty="0"/>
              <a:t>OA bruggen</a:t>
            </a:r>
            <a:endParaRPr lang="nl-BE" dirty="0"/>
          </a:p>
        </p:txBody>
      </p:sp>
      <p:pic>
        <p:nvPicPr>
          <p:cNvPr id="13314" name="Picture 2" descr="Geloven thuis - Kijk hoe de wereld van ons allemaal is">
            <a:extLst>
              <a:ext uri="{FF2B5EF4-FFF2-40B4-BE49-F238E27FC236}">
                <a16:creationId xmlns:a16="http://schemas.microsoft.com/office/drawing/2014/main" id="{858A30B7-51AA-5EE4-5131-A97284F65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0"/>
            <a:ext cx="3429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ophie\Documents\Zill filmpjes\Jezusbeelden Sterretjes Averbode\28.jpg">
            <a:extLst>
              <a:ext uri="{FF2B5EF4-FFF2-40B4-BE49-F238E27FC236}">
                <a16:creationId xmlns:a16="http://schemas.microsoft.com/office/drawing/2014/main" id="{0A168BC3-6FCF-5052-D9C9-055075CF5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268" y="3673668"/>
            <a:ext cx="3767665" cy="268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8724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Words>
  <Application>Microsoft Macintosh PowerPoint</Application>
  <PresentationFormat>Breedbeeld</PresentationFormat>
  <Paragraphs>45</Paragraphs>
  <Slides>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vt:i4>
      </vt:variant>
    </vt:vector>
  </HeadingPairs>
  <TitlesOfParts>
    <vt:vector size="11" baseType="lpstr">
      <vt:lpstr>Arial</vt:lpstr>
      <vt:lpstr>Calibri</vt:lpstr>
      <vt:lpstr>Calibri Light</vt:lpstr>
      <vt:lpstr>Kantoorthema</vt:lpstr>
      <vt:lpstr>Gevoeligheid voor goed en kwaad</vt:lpstr>
      <vt:lpstr>OA kurken</vt:lpstr>
      <vt:lpstr>OA kurken</vt:lpstr>
      <vt:lpstr>OA kurken</vt:lpstr>
      <vt:lpstr>OA bruggen</vt:lpstr>
      <vt:lpstr>OA bruggen</vt:lpstr>
      <vt:lpstr>OA bruggen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Gevoeligheid voor goed en kwaad</dc:title>
  <dc:creator>Rik Snijkers</dc:creator>
  <cp:lastModifiedBy>Rik Snijkers</cp:lastModifiedBy>
  <cp:revision>1</cp:revision>
  <dcterms:created xsi:type="dcterms:W3CDTF">2023-02-02T09:24:10Z</dcterms:created>
  <dcterms:modified xsi:type="dcterms:W3CDTF">2023-02-02T09:25:01Z</dcterms:modified>
</cp:coreProperties>
</file>