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82" r:id="rId2"/>
    <p:sldId id="553" r:id="rId3"/>
    <p:sldId id="554" r:id="rId4"/>
    <p:sldId id="555" r:id="rId5"/>
    <p:sldId id="556" r:id="rId6"/>
    <p:sldId id="557" r:id="rId7"/>
    <p:sldId id="558" r:id="rId8"/>
    <p:sldId id="559" r:id="rId9"/>
    <p:sldId id="560" r:id="rId10"/>
    <p:sldId id="561" r:id="rId11"/>
    <p:sldId id="565" r:id="rId12"/>
    <p:sldId id="563" r:id="rId13"/>
    <p:sldId id="572" r:id="rId14"/>
    <p:sldId id="268" r:id="rId15"/>
    <p:sldId id="331" r:id="rId16"/>
    <p:sldId id="332" r:id="rId17"/>
    <p:sldId id="566" r:id="rId18"/>
    <p:sldId id="329" r:id="rId19"/>
    <p:sldId id="335" r:id="rId20"/>
    <p:sldId id="330" r:id="rId21"/>
    <p:sldId id="334" r:id="rId22"/>
    <p:sldId id="567" r:id="rId23"/>
    <p:sldId id="381" r:id="rId24"/>
    <p:sldId id="642" r:id="rId25"/>
    <p:sldId id="568" r:id="rId26"/>
    <p:sldId id="569" r:id="rId27"/>
    <p:sldId id="571" r:id="rId28"/>
    <p:sldId id="573" r:id="rId29"/>
    <p:sldId id="574" r:id="rId30"/>
    <p:sldId id="575" r:id="rId31"/>
    <p:sldId id="576" r:id="rId32"/>
    <p:sldId id="577" r:id="rId33"/>
    <p:sldId id="578" r:id="rId34"/>
    <p:sldId id="579" r:id="rId35"/>
    <p:sldId id="580" r:id="rId36"/>
    <p:sldId id="570" r:id="rId3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7"/>
  </p:normalViewPr>
  <p:slideViewPr>
    <p:cSldViewPr snapToGrid="0">
      <p:cViewPr varScale="1">
        <p:scale>
          <a:sx n="110" d="100"/>
          <a:sy n="110" d="100"/>
        </p:scale>
        <p:origin x="63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36399B-6712-8B2D-07F5-2B8C3EF3046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3E9A411F-F15A-A49D-CA71-05207A6B37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91E68DC9-AA9A-CC68-3EEF-A0FDE60C9514}"/>
              </a:ext>
            </a:extLst>
          </p:cNvPr>
          <p:cNvSpPr>
            <a:spLocks noGrp="1"/>
          </p:cNvSpPr>
          <p:nvPr>
            <p:ph type="dt" sz="half" idx="10"/>
          </p:nvPr>
        </p:nvSpPr>
        <p:spPr/>
        <p:txBody>
          <a:bodyPr/>
          <a:lstStyle/>
          <a:p>
            <a:fld id="{31234408-1CF6-514D-9F31-A9BDA1FB5A13}"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8D0B1B38-7446-26CF-6EBD-7CB122DAB2E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EE2150A-A1D6-E2FA-315A-1B754FD9B4CE}"/>
              </a:ext>
            </a:extLst>
          </p:cNvPr>
          <p:cNvSpPr>
            <a:spLocks noGrp="1"/>
          </p:cNvSpPr>
          <p:nvPr>
            <p:ph type="sldNum" sz="quarter" idx="12"/>
          </p:nvPr>
        </p:nvSpPr>
        <p:spPr/>
        <p:txBody>
          <a:bodyPr/>
          <a:lstStyle/>
          <a:p>
            <a:fld id="{BCDC6BD8-0526-414B-8F7E-6D51ADD51AB2}" type="slidenum">
              <a:rPr lang="nl-BE" smtClean="0"/>
              <a:t>‹nr.›</a:t>
            </a:fld>
            <a:endParaRPr lang="nl-BE"/>
          </a:p>
        </p:txBody>
      </p:sp>
    </p:spTree>
    <p:extLst>
      <p:ext uri="{BB962C8B-B14F-4D97-AF65-F5344CB8AC3E}">
        <p14:creationId xmlns:p14="http://schemas.microsoft.com/office/powerpoint/2010/main" val="1337180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5B7A81-45E1-8833-69F9-8A374719C48C}"/>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5690521-81A4-8080-0349-C93E38593F7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16CA45A-1CD6-29D5-7A69-E3B640EE240A}"/>
              </a:ext>
            </a:extLst>
          </p:cNvPr>
          <p:cNvSpPr>
            <a:spLocks noGrp="1"/>
          </p:cNvSpPr>
          <p:nvPr>
            <p:ph type="dt" sz="half" idx="10"/>
          </p:nvPr>
        </p:nvSpPr>
        <p:spPr/>
        <p:txBody>
          <a:bodyPr/>
          <a:lstStyle/>
          <a:p>
            <a:fld id="{31234408-1CF6-514D-9F31-A9BDA1FB5A13}"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86921340-C25C-7A87-1BF0-F4CB41E8311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184DC39-B2CD-61F3-247F-B6ECAF0842B4}"/>
              </a:ext>
            </a:extLst>
          </p:cNvPr>
          <p:cNvSpPr>
            <a:spLocks noGrp="1"/>
          </p:cNvSpPr>
          <p:nvPr>
            <p:ph type="sldNum" sz="quarter" idx="12"/>
          </p:nvPr>
        </p:nvSpPr>
        <p:spPr/>
        <p:txBody>
          <a:bodyPr/>
          <a:lstStyle/>
          <a:p>
            <a:fld id="{BCDC6BD8-0526-414B-8F7E-6D51ADD51AB2}" type="slidenum">
              <a:rPr lang="nl-BE" smtClean="0"/>
              <a:t>‹nr.›</a:t>
            </a:fld>
            <a:endParaRPr lang="nl-BE"/>
          </a:p>
        </p:txBody>
      </p:sp>
    </p:spTree>
    <p:extLst>
      <p:ext uri="{BB962C8B-B14F-4D97-AF65-F5344CB8AC3E}">
        <p14:creationId xmlns:p14="http://schemas.microsoft.com/office/powerpoint/2010/main" val="4059616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8F93179-B83A-89FB-A0F8-0C3F987AD486}"/>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39A2DFD3-7B6F-8D4C-BE19-0AB887331BD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3690B62-8616-0426-DC8A-9939CDA8D6D6}"/>
              </a:ext>
            </a:extLst>
          </p:cNvPr>
          <p:cNvSpPr>
            <a:spLocks noGrp="1"/>
          </p:cNvSpPr>
          <p:nvPr>
            <p:ph type="dt" sz="half" idx="10"/>
          </p:nvPr>
        </p:nvSpPr>
        <p:spPr/>
        <p:txBody>
          <a:bodyPr/>
          <a:lstStyle/>
          <a:p>
            <a:fld id="{31234408-1CF6-514D-9F31-A9BDA1FB5A13}"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35D4F57F-46E8-DEDC-3229-CEADAA38861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B418B93C-FC76-07E8-2577-219B2C5CDE24}"/>
              </a:ext>
            </a:extLst>
          </p:cNvPr>
          <p:cNvSpPr>
            <a:spLocks noGrp="1"/>
          </p:cNvSpPr>
          <p:nvPr>
            <p:ph type="sldNum" sz="quarter" idx="12"/>
          </p:nvPr>
        </p:nvSpPr>
        <p:spPr/>
        <p:txBody>
          <a:bodyPr/>
          <a:lstStyle/>
          <a:p>
            <a:fld id="{BCDC6BD8-0526-414B-8F7E-6D51ADD51AB2}" type="slidenum">
              <a:rPr lang="nl-BE" smtClean="0"/>
              <a:t>‹nr.›</a:t>
            </a:fld>
            <a:endParaRPr lang="nl-BE"/>
          </a:p>
        </p:txBody>
      </p:sp>
    </p:spTree>
    <p:extLst>
      <p:ext uri="{BB962C8B-B14F-4D97-AF65-F5344CB8AC3E}">
        <p14:creationId xmlns:p14="http://schemas.microsoft.com/office/powerpoint/2010/main" val="4041727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82D01-785C-5527-1DD9-C11F65EDA947}"/>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57048651-94DD-F8A6-AF17-490A5915D02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114504A-758F-BCE0-E220-3F05D676E3A2}"/>
              </a:ext>
            </a:extLst>
          </p:cNvPr>
          <p:cNvSpPr>
            <a:spLocks noGrp="1"/>
          </p:cNvSpPr>
          <p:nvPr>
            <p:ph type="dt" sz="half" idx="10"/>
          </p:nvPr>
        </p:nvSpPr>
        <p:spPr/>
        <p:txBody>
          <a:bodyPr/>
          <a:lstStyle/>
          <a:p>
            <a:fld id="{31234408-1CF6-514D-9F31-A9BDA1FB5A13}"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60C49967-17C5-2D40-2EF4-F4F626C0181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D05BD25-5921-A203-E01A-7AAAE1779094}"/>
              </a:ext>
            </a:extLst>
          </p:cNvPr>
          <p:cNvSpPr>
            <a:spLocks noGrp="1"/>
          </p:cNvSpPr>
          <p:nvPr>
            <p:ph type="sldNum" sz="quarter" idx="12"/>
          </p:nvPr>
        </p:nvSpPr>
        <p:spPr/>
        <p:txBody>
          <a:bodyPr/>
          <a:lstStyle/>
          <a:p>
            <a:fld id="{BCDC6BD8-0526-414B-8F7E-6D51ADD51AB2}" type="slidenum">
              <a:rPr lang="nl-BE" smtClean="0"/>
              <a:t>‹nr.›</a:t>
            </a:fld>
            <a:endParaRPr lang="nl-BE"/>
          </a:p>
        </p:txBody>
      </p:sp>
    </p:spTree>
    <p:extLst>
      <p:ext uri="{BB962C8B-B14F-4D97-AF65-F5344CB8AC3E}">
        <p14:creationId xmlns:p14="http://schemas.microsoft.com/office/powerpoint/2010/main" val="1094354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15AE46-C6B3-E7C9-C1BF-B1D3915B056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DAFDD75B-9409-E9BD-A678-9B15E830CC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3EC790B-4C11-011E-C332-FC62F9AD160E}"/>
              </a:ext>
            </a:extLst>
          </p:cNvPr>
          <p:cNvSpPr>
            <a:spLocks noGrp="1"/>
          </p:cNvSpPr>
          <p:nvPr>
            <p:ph type="dt" sz="half" idx="10"/>
          </p:nvPr>
        </p:nvSpPr>
        <p:spPr/>
        <p:txBody>
          <a:bodyPr/>
          <a:lstStyle/>
          <a:p>
            <a:fld id="{31234408-1CF6-514D-9F31-A9BDA1FB5A13}"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06099CEC-4A7D-7234-9DB4-74721BBDC59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DDCA058-529E-B35A-2C75-185489B90C90}"/>
              </a:ext>
            </a:extLst>
          </p:cNvPr>
          <p:cNvSpPr>
            <a:spLocks noGrp="1"/>
          </p:cNvSpPr>
          <p:nvPr>
            <p:ph type="sldNum" sz="quarter" idx="12"/>
          </p:nvPr>
        </p:nvSpPr>
        <p:spPr/>
        <p:txBody>
          <a:bodyPr/>
          <a:lstStyle/>
          <a:p>
            <a:fld id="{BCDC6BD8-0526-414B-8F7E-6D51ADD51AB2}" type="slidenum">
              <a:rPr lang="nl-BE" smtClean="0"/>
              <a:t>‹nr.›</a:t>
            </a:fld>
            <a:endParaRPr lang="nl-BE"/>
          </a:p>
        </p:txBody>
      </p:sp>
    </p:spTree>
    <p:extLst>
      <p:ext uri="{BB962C8B-B14F-4D97-AF65-F5344CB8AC3E}">
        <p14:creationId xmlns:p14="http://schemas.microsoft.com/office/powerpoint/2010/main" val="1908814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932E28-9E4A-AC2A-D9A2-01FB8FE5CD8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3930F903-1626-F0EE-638C-FBFF88A85CD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3B2C9EF2-CCC8-1784-3257-D587912A549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AC7C4990-5C07-0271-89C7-24366ECF4672}"/>
              </a:ext>
            </a:extLst>
          </p:cNvPr>
          <p:cNvSpPr>
            <a:spLocks noGrp="1"/>
          </p:cNvSpPr>
          <p:nvPr>
            <p:ph type="dt" sz="half" idx="10"/>
          </p:nvPr>
        </p:nvSpPr>
        <p:spPr/>
        <p:txBody>
          <a:bodyPr/>
          <a:lstStyle/>
          <a:p>
            <a:fld id="{31234408-1CF6-514D-9F31-A9BDA1FB5A13}"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46B60EC0-F793-308E-44D8-B36D0C0AF354}"/>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3D5FE6C1-57D6-8AFF-EEAE-E17FBBD5A516}"/>
              </a:ext>
            </a:extLst>
          </p:cNvPr>
          <p:cNvSpPr>
            <a:spLocks noGrp="1"/>
          </p:cNvSpPr>
          <p:nvPr>
            <p:ph type="sldNum" sz="quarter" idx="12"/>
          </p:nvPr>
        </p:nvSpPr>
        <p:spPr/>
        <p:txBody>
          <a:bodyPr/>
          <a:lstStyle/>
          <a:p>
            <a:fld id="{BCDC6BD8-0526-414B-8F7E-6D51ADD51AB2}" type="slidenum">
              <a:rPr lang="nl-BE" smtClean="0"/>
              <a:t>‹nr.›</a:t>
            </a:fld>
            <a:endParaRPr lang="nl-BE"/>
          </a:p>
        </p:txBody>
      </p:sp>
    </p:spTree>
    <p:extLst>
      <p:ext uri="{BB962C8B-B14F-4D97-AF65-F5344CB8AC3E}">
        <p14:creationId xmlns:p14="http://schemas.microsoft.com/office/powerpoint/2010/main" val="27947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1953C7-374A-1414-3612-95DFCB7D3F5F}"/>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91BEE6E-A852-84DB-F403-F17117E60D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F94BA7B-45A2-649B-D7B4-63BA3C34509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B3AC6D2E-29F0-A08B-8047-3458543631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27CA19E-5290-5F6B-3BA7-B8411D8B994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7D9E4627-6679-6833-8BB5-43FD2184DCAA}"/>
              </a:ext>
            </a:extLst>
          </p:cNvPr>
          <p:cNvSpPr>
            <a:spLocks noGrp="1"/>
          </p:cNvSpPr>
          <p:nvPr>
            <p:ph type="dt" sz="half" idx="10"/>
          </p:nvPr>
        </p:nvSpPr>
        <p:spPr/>
        <p:txBody>
          <a:bodyPr/>
          <a:lstStyle/>
          <a:p>
            <a:fld id="{31234408-1CF6-514D-9F31-A9BDA1FB5A13}" type="datetimeFigureOut">
              <a:rPr lang="nl-BE" smtClean="0"/>
              <a:t>2/02/2023</a:t>
            </a:fld>
            <a:endParaRPr lang="nl-BE"/>
          </a:p>
        </p:txBody>
      </p:sp>
      <p:sp>
        <p:nvSpPr>
          <p:cNvPr id="8" name="Tijdelijke aanduiding voor voettekst 7">
            <a:extLst>
              <a:ext uri="{FF2B5EF4-FFF2-40B4-BE49-F238E27FC236}">
                <a16:creationId xmlns:a16="http://schemas.microsoft.com/office/drawing/2014/main" id="{E3E42BBE-60A3-72C8-B959-8D0728567965}"/>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34C7AC23-503D-85F6-3B88-F555090F5C8A}"/>
              </a:ext>
            </a:extLst>
          </p:cNvPr>
          <p:cNvSpPr>
            <a:spLocks noGrp="1"/>
          </p:cNvSpPr>
          <p:nvPr>
            <p:ph type="sldNum" sz="quarter" idx="12"/>
          </p:nvPr>
        </p:nvSpPr>
        <p:spPr/>
        <p:txBody>
          <a:bodyPr/>
          <a:lstStyle/>
          <a:p>
            <a:fld id="{BCDC6BD8-0526-414B-8F7E-6D51ADD51AB2}" type="slidenum">
              <a:rPr lang="nl-BE" smtClean="0"/>
              <a:t>‹nr.›</a:t>
            </a:fld>
            <a:endParaRPr lang="nl-BE"/>
          </a:p>
        </p:txBody>
      </p:sp>
    </p:spTree>
    <p:extLst>
      <p:ext uri="{BB962C8B-B14F-4D97-AF65-F5344CB8AC3E}">
        <p14:creationId xmlns:p14="http://schemas.microsoft.com/office/powerpoint/2010/main" val="235863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0FB386-2DB3-3D4B-85F2-B3403510A328}"/>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F5B904D2-F208-D4CF-18D4-BBAE1CE6956E}"/>
              </a:ext>
            </a:extLst>
          </p:cNvPr>
          <p:cNvSpPr>
            <a:spLocks noGrp="1"/>
          </p:cNvSpPr>
          <p:nvPr>
            <p:ph type="dt" sz="half" idx="10"/>
          </p:nvPr>
        </p:nvSpPr>
        <p:spPr/>
        <p:txBody>
          <a:bodyPr/>
          <a:lstStyle/>
          <a:p>
            <a:fld id="{31234408-1CF6-514D-9F31-A9BDA1FB5A13}" type="datetimeFigureOut">
              <a:rPr lang="nl-BE" smtClean="0"/>
              <a:t>2/02/2023</a:t>
            </a:fld>
            <a:endParaRPr lang="nl-BE"/>
          </a:p>
        </p:txBody>
      </p:sp>
      <p:sp>
        <p:nvSpPr>
          <p:cNvPr id="4" name="Tijdelijke aanduiding voor voettekst 3">
            <a:extLst>
              <a:ext uri="{FF2B5EF4-FFF2-40B4-BE49-F238E27FC236}">
                <a16:creationId xmlns:a16="http://schemas.microsoft.com/office/drawing/2014/main" id="{355D92CA-272B-DADE-9462-FB4C94CA17FB}"/>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BBCB4A62-7971-D7C1-FF3E-A3601F580FC7}"/>
              </a:ext>
            </a:extLst>
          </p:cNvPr>
          <p:cNvSpPr>
            <a:spLocks noGrp="1"/>
          </p:cNvSpPr>
          <p:nvPr>
            <p:ph type="sldNum" sz="quarter" idx="12"/>
          </p:nvPr>
        </p:nvSpPr>
        <p:spPr/>
        <p:txBody>
          <a:bodyPr/>
          <a:lstStyle/>
          <a:p>
            <a:fld id="{BCDC6BD8-0526-414B-8F7E-6D51ADD51AB2}" type="slidenum">
              <a:rPr lang="nl-BE" smtClean="0"/>
              <a:t>‹nr.›</a:t>
            </a:fld>
            <a:endParaRPr lang="nl-BE"/>
          </a:p>
        </p:txBody>
      </p:sp>
    </p:spTree>
    <p:extLst>
      <p:ext uri="{BB962C8B-B14F-4D97-AF65-F5344CB8AC3E}">
        <p14:creationId xmlns:p14="http://schemas.microsoft.com/office/powerpoint/2010/main" val="167189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5915108-09A6-3D28-4B8A-C50F2785BADC}"/>
              </a:ext>
            </a:extLst>
          </p:cNvPr>
          <p:cNvSpPr>
            <a:spLocks noGrp="1"/>
          </p:cNvSpPr>
          <p:nvPr>
            <p:ph type="dt" sz="half" idx="10"/>
          </p:nvPr>
        </p:nvSpPr>
        <p:spPr/>
        <p:txBody>
          <a:bodyPr/>
          <a:lstStyle/>
          <a:p>
            <a:fld id="{31234408-1CF6-514D-9F31-A9BDA1FB5A13}" type="datetimeFigureOut">
              <a:rPr lang="nl-BE" smtClean="0"/>
              <a:t>2/02/2023</a:t>
            </a:fld>
            <a:endParaRPr lang="nl-BE"/>
          </a:p>
        </p:txBody>
      </p:sp>
      <p:sp>
        <p:nvSpPr>
          <p:cNvPr id="3" name="Tijdelijke aanduiding voor voettekst 2">
            <a:extLst>
              <a:ext uri="{FF2B5EF4-FFF2-40B4-BE49-F238E27FC236}">
                <a16:creationId xmlns:a16="http://schemas.microsoft.com/office/drawing/2014/main" id="{7D353B0A-5864-3150-7881-6A83D188E859}"/>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0C57C7FE-C034-44B4-C42A-027252CE217E}"/>
              </a:ext>
            </a:extLst>
          </p:cNvPr>
          <p:cNvSpPr>
            <a:spLocks noGrp="1"/>
          </p:cNvSpPr>
          <p:nvPr>
            <p:ph type="sldNum" sz="quarter" idx="12"/>
          </p:nvPr>
        </p:nvSpPr>
        <p:spPr/>
        <p:txBody>
          <a:bodyPr/>
          <a:lstStyle/>
          <a:p>
            <a:fld id="{BCDC6BD8-0526-414B-8F7E-6D51ADD51AB2}" type="slidenum">
              <a:rPr lang="nl-BE" smtClean="0"/>
              <a:t>‹nr.›</a:t>
            </a:fld>
            <a:endParaRPr lang="nl-BE"/>
          </a:p>
        </p:txBody>
      </p:sp>
    </p:spTree>
    <p:extLst>
      <p:ext uri="{BB962C8B-B14F-4D97-AF65-F5344CB8AC3E}">
        <p14:creationId xmlns:p14="http://schemas.microsoft.com/office/powerpoint/2010/main" val="2609949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DC20DB-21A3-3113-1BCC-6C648430A36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1E8D9C9-27E8-A727-08DA-1E551EF25D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649C0184-73D9-581D-9BB9-F27798AD80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0AF2BF8-681E-8087-370F-A115B435AF5C}"/>
              </a:ext>
            </a:extLst>
          </p:cNvPr>
          <p:cNvSpPr>
            <a:spLocks noGrp="1"/>
          </p:cNvSpPr>
          <p:nvPr>
            <p:ph type="dt" sz="half" idx="10"/>
          </p:nvPr>
        </p:nvSpPr>
        <p:spPr/>
        <p:txBody>
          <a:bodyPr/>
          <a:lstStyle/>
          <a:p>
            <a:fld id="{31234408-1CF6-514D-9F31-A9BDA1FB5A13}"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2FEF37EA-0E21-F69F-2369-0F26C6670F23}"/>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952ED6A6-33FB-4D8D-A2F8-DAE354947B26}"/>
              </a:ext>
            </a:extLst>
          </p:cNvPr>
          <p:cNvSpPr>
            <a:spLocks noGrp="1"/>
          </p:cNvSpPr>
          <p:nvPr>
            <p:ph type="sldNum" sz="quarter" idx="12"/>
          </p:nvPr>
        </p:nvSpPr>
        <p:spPr/>
        <p:txBody>
          <a:bodyPr/>
          <a:lstStyle/>
          <a:p>
            <a:fld id="{BCDC6BD8-0526-414B-8F7E-6D51ADD51AB2}" type="slidenum">
              <a:rPr lang="nl-BE" smtClean="0"/>
              <a:t>‹nr.›</a:t>
            </a:fld>
            <a:endParaRPr lang="nl-BE"/>
          </a:p>
        </p:txBody>
      </p:sp>
    </p:spTree>
    <p:extLst>
      <p:ext uri="{BB962C8B-B14F-4D97-AF65-F5344CB8AC3E}">
        <p14:creationId xmlns:p14="http://schemas.microsoft.com/office/powerpoint/2010/main" val="1935199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FA24A-8946-53C7-B7F7-497045DD88E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F7A16ED2-8572-791C-F715-0F9A8AA0F1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1080941F-81E1-AE6C-586B-01FD3EB30E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15B0875-1087-D220-2A92-53507CE9B943}"/>
              </a:ext>
            </a:extLst>
          </p:cNvPr>
          <p:cNvSpPr>
            <a:spLocks noGrp="1"/>
          </p:cNvSpPr>
          <p:nvPr>
            <p:ph type="dt" sz="half" idx="10"/>
          </p:nvPr>
        </p:nvSpPr>
        <p:spPr/>
        <p:txBody>
          <a:bodyPr/>
          <a:lstStyle/>
          <a:p>
            <a:fld id="{31234408-1CF6-514D-9F31-A9BDA1FB5A13}"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F45F732F-9831-17F2-7335-4EA30DEC4F64}"/>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A378C7FD-80B8-1739-2763-201FD1E712E2}"/>
              </a:ext>
            </a:extLst>
          </p:cNvPr>
          <p:cNvSpPr>
            <a:spLocks noGrp="1"/>
          </p:cNvSpPr>
          <p:nvPr>
            <p:ph type="sldNum" sz="quarter" idx="12"/>
          </p:nvPr>
        </p:nvSpPr>
        <p:spPr/>
        <p:txBody>
          <a:bodyPr/>
          <a:lstStyle/>
          <a:p>
            <a:fld id="{BCDC6BD8-0526-414B-8F7E-6D51ADD51AB2}" type="slidenum">
              <a:rPr lang="nl-BE" smtClean="0"/>
              <a:t>‹nr.›</a:t>
            </a:fld>
            <a:endParaRPr lang="nl-BE"/>
          </a:p>
        </p:txBody>
      </p:sp>
    </p:spTree>
    <p:extLst>
      <p:ext uri="{BB962C8B-B14F-4D97-AF65-F5344CB8AC3E}">
        <p14:creationId xmlns:p14="http://schemas.microsoft.com/office/powerpoint/2010/main" val="2370981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ABB6615-FA13-6EBC-F214-BB7EB7FBF1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727E5E08-CFAB-07F7-856B-689359D0DA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E0262A0-D236-3749-477D-A49BF298ED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234408-1CF6-514D-9F31-A9BDA1FB5A13}"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A8538B17-3A01-686B-CF27-57DB541F90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4B526E23-A558-98EF-D3FC-CFB41091E8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C6BD8-0526-414B-8F7E-6D51ADD51AB2}" type="slidenum">
              <a:rPr lang="nl-BE" smtClean="0"/>
              <a:t>‹nr.›</a:t>
            </a:fld>
            <a:endParaRPr lang="nl-BE"/>
          </a:p>
        </p:txBody>
      </p:sp>
    </p:spTree>
    <p:extLst>
      <p:ext uri="{BB962C8B-B14F-4D97-AF65-F5344CB8AC3E}">
        <p14:creationId xmlns:p14="http://schemas.microsoft.com/office/powerpoint/2010/main" val="217683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a:latin typeface="Calibri" panose="020F0502020204030204" pitchFamily="34" charset="0"/>
                <a:cs typeface="Calibri" panose="020F0502020204030204" pitchFamily="34" charset="0"/>
              </a:rPr>
              <a:t>Nog enkele tips in hoe RKG integreren in ‘moeilijkere’ thema’s …</a:t>
            </a:r>
          </a:p>
        </p:txBody>
      </p:sp>
    </p:spTree>
    <p:extLst>
      <p:ext uri="{BB962C8B-B14F-4D97-AF65-F5344CB8AC3E}">
        <p14:creationId xmlns:p14="http://schemas.microsoft.com/office/powerpoint/2010/main" val="4059018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BF2BD6A-305C-3937-A829-7E0A0B580CDD}"/>
              </a:ext>
            </a:extLst>
          </p:cNvPr>
          <p:cNvSpPr>
            <a:spLocks noGrp="1"/>
          </p:cNvSpPr>
          <p:nvPr>
            <p:ph sz="half" idx="1"/>
          </p:nvPr>
        </p:nvSpPr>
        <p:spPr>
          <a:xfrm>
            <a:off x="1097279" y="1845733"/>
            <a:ext cx="4905488" cy="4404459"/>
          </a:xfrm>
        </p:spPr>
        <p:txBody>
          <a:bodyPr>
            <a:normAutofit fontScale="62500" lnSpcReduction="20000"/>
          </a:bodyPr>
          <a:lstStyle/>
          <a:p>
            <a:r>
              <a:rPr lang="nl-BE" dirty="0">
                <a:solidFill>
                  <a:schemeClr val="tx1"/>
                </a:solidFill>
                <a:latin typeface="Calibri" panose="020F0502020204030204" pitchFamily="34" charset="0"/>
                <a:cs typeface="Calibri" panose="020F0502020204030204" pitchFamily="34" charset="0"/>
              </a:rPr>
              <a:t>Ervaringen en belevingen:</a:t>
            </a:r>
          </a:p>
          <a:p>
            <a:r>
              <a:rPr lang="nl-BE" dirty="0">
                <a:solidFill>
                  <a:schemeClr val="tx1"/>
                </a:solidFill>
                <a:latin typeface="Calibri" panose="020F0502020204030204" pitchFamily="34" charset="0"/>
                <a:cs typeface="Calibri" panose="020F0502020204030204" pitchFamily="34" charset="0"/>
              </a:rPr>
              <a:t>De kapper doet mooie dingen met zijn/ haar handen! Als leerkracht spreek je jouw waardering uit voor de knappe dingen die de kapper doet met zijn/haar handen. Wat maakt de kapper veel mensen blij met zijn/haar handen! Je kan daarbij een kaarsje aansteken in de godsdiensthoek en het gebed zeggen.</a:t>
            </a:r>
          </a:p>
          <a:p>
            <a:endParaRPr lang="nl-BE" dirty="0">
              <a:solidFill>
                <a:schemeClr val="tx1"/>
              </a:solidFill>
              <a:latin typeface="Calibri" panose="020F0502020204030204" pitchFamily="34" charset="0"/>
              <a:cs typeface="Calibri" panose="020F0502020204030204" pitchFamily="34" charset="0"/>
            </a:endParaRPr>
          </a:p>
          <a:p>
            <a:r>
              <a:rPr lang="nl-BE" dirty="0">
                <a:solidFill>
                  <a:schemeClr val="tx1"/>
                </a:solidFill>
                <a:latin typeface="Calibri" panose="020F0502020204030204" pitchFamily="34" charset="0"/>
                <a:cs typeface="Calibri" panose="020F0502020204030204" pitchFamily="34" charset="0"/>
              </a:rPr>
              <a:t>Gebed:</a:t>
            </a:r>
          </a:p>
          <a:p>
            <a:r>
              <a:rPr lang="nl-BE" dirty="0">
                <a:solidFill>
                  <a:schemeClr val="tx1"/>
                </a:solidFill>
                <a:latin typeface="Calibri" panose="020F0502020204030204" pitchFamily="34" charset="0"/>
                <a:cs typeface="Calibri" panose="020F0502020204030204" pitchFamily="34" charset="0"/>
              </a:rPr>
              <a:t>Er waren eens wat vingers.</a:t>
            </a:r>
          </a:p>
          <a:p>
            <a:r>
              <a:rPr lang="nl-BE" dirty="0">
                <a:solidFill>
                  <a:schemeClr val="tx1"/>
                </a:solidFill>
                <a:latin typeface="Calibri" panose="020F0502020204030204" pitchFamily="34" charset="0"/>
                <a:cs typeface="Calibri" panose="020F0502020204030204" pitchFamily="34" charset="0"/>
              </a:rPr>
              <a:t>Het waren er wel tien!</a:t>
            </a:r>
          </a:p>
          <a:p>
            <a:r>
              <a:rPr lang="nl-BE" dirty="0">
                <a:solidFill>
                  <a:schemeClr val="tx1"/>
                </a:solidFill>
                <a:latin typeface="Calibri" panose="020F0502020204030204" pitchFamily="34" charset="0"/>
                <a:cs typeface="Calibri" panose="020F0502020204030204" pitchFamily="34" charset="0"/>
              </a:rPr>
              <a:t>God heb je dat gezien?</a:t>
            </a:r>
          </a:p>
          <a:p>
            <a:r>
              <a:rPr lang="nl-BE" dirty="0">
                <a:solidFill>
                  <a:schemeClr val="tx1"/>
                </a:solidFill>
                <a:latin typeface="Calibri" panose="020F0502020204030204" pitchFamily="34" charset="0"/>
                <a:cs typeface="Calibri" panose="020F0502020204030204" pitchFamily="34" charset="0"/>
              </a:rPr>
              <a:t>Ze knipten het haar.</a:t>
            </a:r>
          </a:p>
          <a:p>
            <a:r>
              <a:rPr lang="nl-BE" dirty="0">
                <a:solidFill>
                  <a:schemeClr val="tx1"/>
                </a:solidFill>
                <a:latin typeface="Calibri" panose="020F0502020204030204" pitchFamily="34" charset="0"/>
                <a:cs typeface="Calibri" panose="020F0502020204030204" pitchFamily="34" charset="0"/>
              </a:rPr>
              <a:t>Ze knipten van hier naar daar.</a:t>
            </a:r>
          </a:p>
          <a:p>
            <a:r>
              <a:rPr lang="nl-BE" dirty="0">
                <a:solidFill>
                  <a:schemeClr val="tx1"/>
                </a:solidFill>
                <a:latin typeface="Calibri" panose="020F0502020204030204" pitchFamily="34" charset="0"/>
                <a:cs typeface="Calibri" panose="020F0502020204030204" pitchFamily="34" charset="0"/>
              </a:rPr>
              <a:t>Zo knap, God, ECHT WAAR!</a:t>
            </a:r>
          </a:p>
          <a:p>
            <a:endParaRPr lang="nl-BE" dirty="0">
              <a:solidFill>
                <a:schemeClr val="tx1"/>
              </a:solidFill>
              <a:latin typeface="Calibri" panose="020F0502020204030204" pitchFamily="34" charset="0"/>
              <a:cs typeface="Calibri" panose="020F0502020204030204" pitchFamily="34" charset="0"/>
            </a:endParaRPr>
          </a:p>
        </p:txBody>
      </p:sp>
      <p:sp>
        <p:nvSpPr>
          <p:cNvPr id="6" name="Titel 1">
            <a:extLst>
              <a:ext uri="{FF2B5EF4-FFF2-40B4-BE49-F238E27FC236}">
                <a16:creationId xmlns:a16="http://schemas.microsoft.com/office/drawing/2014/main" id="{251535D7-2049-C79C-3DCB-8F265A46C678}"/>
              </a:ext>
            </a:extLst>
          </p:cNvPr>
          <p:cNvSpPr>
            <a:spLocks noGrp="1"/>
          </p:cNvSpPr>
          <p:nvPr>
            <p:ph type="title"/>
          </p:nvPr>
        </p:nvSpPr>
        <p:spPr>
          <a:xfrm>
            <a:off x="1096963" y="287338"/>
            <a:ext cx="10058400" cy="1449387"/>
          </a:xfrm>
        </p:spPr>
        <p:txBody>
          <a:bodyPr/>
          <a:lstStyle/>
          <a:p>
            <a:r>
              <a:rPr lang="nl-NL" dirty="0"/>
              <a:t>OA kapper</a:t>
            </a:r>
            <a:endParaRPr lang="nl-BE" dirty="0"/>
          </a:p>
        </p:txBody>
      </p:sp>
      <p:pic>
        <p:nvPicPr>
          <p:cNvPr id="4098" name="Picture 2" descr="goed zo - goed gedaan - NSPOH">
            <a:extLst>
              <a:ext uri="{FF2B5EF4-FFF2-40B4-BE49-F238E27FC236}">
                <a16:creationId xmlns:a16="http://schemas.microsoft.com/office/drawing/2014/main" id="{DB8F0397-EB1F-086D-E450-F3AC35BD505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079454" y="1935664"/>
            <a:ext cx="2517009" cy="4127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217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F0ADEB7-FD7F-5D3C-B0C1-CC904A21CF54}"/>
              </a:ext>
            </a:extLst>
          </p:cNvPr>
          <p:cNvSpPr>
            <a:spLocks noGrp="1"/>
          </p:cNvSpPr>
          <p:nvPr>
            <p:ph sz="half" idx="1"/>
          </p:nvPr>
        </p:nvSpPr>
        <p:spPr/>
        <p:txBody>
          <a:bodyPr>
            <a:normAutofit fontScale="92500" lnSpcReduction="10000"/>
          </a:bodyPr>
          <a:lstStyle/>
          <a:p>
            <a:endParaRPr lang="nl-BE" dirty="0">
              <a:solidFill>
                <a:schemeClr val="tx1"/>
              </a:solidFill>
              <a:latin typeface="Calibri" panose="020F0502020204030204" pitchFamily="34" charset="0"/>
              <a:cs typeface="Calibri" panose="020F0502020204030204" pitchFamily="34" charset="0"/>
            </a:endParaRPr>
          </a:p>
          <a:p>
            <a:r>
              <a:rPr lang="nl-BE" dirty="0">
                <a:solidFill>
                  <a:schemeClr val="tx1"/>
                </a:solidFill>
                <a:latin typeface="Calibri" panose="020F0502020204030204" pitchFamily="34" charset="0"/>
                <a:cs typeface="Calibri" panose="020F0502020204030204" pitchFamily="34" charset="0"/>
              </a:rPr>
              <a:t>Het Jezusbeeld wordt binnengebracht: Jezus doet goede dingen met zijn handen.</a:t>
            </a:r>
          </a:p>
          <a:p>
            <a:r>
              <a:rPr lang="nl-BE" dirty="0">
                <a:solidFill>
                  <a:schemeClr val="tx1"/>
                </a:solidFill>
                <a:latin typeface="Calibri" panose="020F0502020204030204" pitchFamily="34" charset="0"/>
                <a:cs typeface="Calibri" panose="020F0502020204030204" pitchFamily="34" charset="0"/>
              </a:rPr>
              <a:t>Jezus knipte niet het haar van mensen, maar hij gebruikte zijn handen ook om voor mensen te zorgen …</a:t>
            </a:r>
          </a:p>
          <a:p>
            <a:endParaRPr lang="nl-BE" dirty="0">
              <a:solidFill>
                <a:schemeClr val="tx1"/>
              </a:solidFill>
              <a:latin typeface="Calibri" panose="020F0502020204030204" pitchFamily="34" charset="0"/>
              <a:cs typeface="Calibri" panose="020F0502020204030204" pitchFamily="34" charset="0"/>
            </a:endParaRPr>
          </a:p>
          <a:p>
            <a:r>
              <a:rPr lang="nl-BE" dirty="0">
                <a:solidFill>
                  <a:schemeClr val="tx1"/>
                </a:solidFill>
                <a:latin typeface="Calibri" panose="020F0502020204030204" pitchFamily="34" charset="0"/>
                <a:cs typeface="Calibri" panose="020F0502020204030204" pitchFamily="34" charset="0"/>
              </a:rPr>
              <a:t>Ritueel: vingerspel waarbij het gebed wordt hernomen</a:t>
            </a:r>
          </a:p>
          <a:p>
            <a:endParaRPr lang="nl-BE" dirty="0"/>
          </a:p>
        </p:txBody>
      </p:sp>
      <p:pic>
        <p:nvPicPr>
          <p:cNvPr id="6" name="Tijdelijke aanduiding voor inhoud 5">
            <a:extLst>
              <a:ext uri="{FF2B5EF4-FFF2-40B4-BE49-F238E27FC236}">
                <a16:creationId xmlns:a16="http://schemas.microsoft.com/office/drawing/2014/main" id="{C5F52144-9A78-264A-6C02-59D3801555DD}"/>
              </a:ext>
            </a:extLst>
          </p:cNvPr>
          <p:cNvPicPr>
            <a:picLocks noGrp="1" noChangeAspect="1"/>
          </p:cNvPicPr>
          <p:nvPr>
            <p:ph sz="half" idx="2"/>
          </p:nvPr>
        </p:nvPicPr>
        <p:blipFill rotWithShape="1">
          <a:blip r:embed="rId2"/>
          <a:srcRect l="30716" t="38924" r="33549" b="19241"/>
          <a:stretch/>
        </p:blipFill>
        <p:spPr>
          <a:xfrm>
            <a:off x="7648686" y="3480333"/>
            <a:ext cx="4377167" cy="2882525"/>
          </a:xfrm>
        </p:spPr>
      </p:pic>
      <p:sp>
        <p:nvSpPr>
          <p:cNvPr id="7" name="Titel 1">
            <a:extLst>
              <a:ext uri="{FF2B5EF4-FFF2-40B4-BE49-F238E27FC236}">
                <a16:creationId xmlns:a16="http://schemas.microsoft.com/office/drawing/2014/main" id="{9F6F8EAA-6D60-8FD8-4F40-A4DE7031FD39}"/>
              </a:ext>
            </a:extLst>
          </p:cNvPr>
          <p:cNvSpPr>
            <a:spLocks noGrp="1"/>
          </p:cNvSpPr>
          <p:nvPr>
            <p:ph type="title"/>
          </p:nvPr>
        </p:nvSpPr>
        <p:spPr>
          <a:xfrm>
            <a:off x="1096963" y="287338"/>
            <a:ext cx="10058400" cy="1449387"/>
          </a:xfrm>
        </p:spPr>
        <p:txBody>
          <a:bodyPr/>
          <a:lstStyle/>
          <a:p>
            <a:r>
              <a:rPr lang="nl-NL" dirty="0"/>
              <a:t>OA kapper</a:t>
            </a:r>
            <a:endParaRPr lang="nl-BE" dirty="0"/>
          </a:p>
        </p:txBody>
      </p:sp>
      <p:pic>
        <p:nvPicPr>
          <p:cNvPr id="8" name="Picture 2" descr="M:\Documenten van Gino\Downloads\30.jpg">
            <a:extLst>
              <a:ext uri="{FF2B5EF4-FFF2-40B4-BE49-F238E27FC236}">
                <a16:creationId xmlns:a16="http://schemas.microsoft.com/office/drawing/2014/main" id="{27FEF5A4-258C-878D-8D9A-7DB51BC4C0B5}"/>
              </a:ext>
            </a:extLst>
          </p:cNvPr>
          <p:cNvPicPr>
            <a:picLocks noChangeAspect="1" noChangeArrowheads="1"/>
          </p:cNvPicPr>
          <p:nvPr/>
        </p:nvPicPr>
        <p:blipFill>
          <a:blip r:embed="rId3"/>
          <a:srcRect/>
          <a:stretch>
            <a:fillRect/>
          </a:stretch>
        </p:blipFill>
        <p:spPr bwMode="auto">
          <a:xfrm>
            <a:off x="7648686" y="-1"/>
            <a:ext cx="4238513" cy="3025025"/>
          </a:xfrm>
          <a:prstGeom prst="rect">
            <a:avLst/>
          </a:prstGeom>
          <a:noFill/>
        </p:spPr>
      </p:pic>
    </p:spTree>
    <p:extLst>
      <p:ext uri="{BB962C8B-B14F-4D97-AF65-F5344CB8AC3E}">
        <p14:creationId xmlns:p14="http://schemas.microsoft.com/office/powerpoint/2010/main" val="1800282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F16A85-3CDC-44A8-2DF7-27E1C7E57A36}"/>
              </a:ext>
            </a:extLst>
          </p:cNvPr>
          <p:cNvSpPr>
            <a:spLocks noGrp="1"/>
          </p:cNvSpPr>
          <p:nvPr>
            <p:ph type="title"/>
          </p:nvPr>
        </p:nvSpPr>
        <p:spPr/>
        <p:txBody>
          <a:bodyPr/>
          <a:lstStyle/>
          <a:p>
            <a:r>
              <a:rPr lang="nl-NL" dirty="0"/>
              <a:t>Tip</a:t>
            </a:r>
            <a:endParaRPr lang="nl-BE" dirty="0"/>
          </a:p>
        </p:txBody>
      </p:sp>
      <p:sp>
        <p:nvSpPr>
          <p:cNvPr id="3" name="Tijdelijke aanduiding voor inhoud 2">
            <a:extLst>
              <a:ext uri="{FF2B5EF4-FFF2-40B4-BE49-F238E27FC236}">
                <a16:creationId xmlns:a16="http://schemas.microsoft.com/office/drawing/2014/main" id="{9C9AE2C6-64DE-56BE-0BF1-BF1313EF0990}"/>
              </a:ext>
            </a:extLst>
          </p:cNvPr>
          <p:cNvSpPr>
            <a:spLocks noGrp="1"/>
          </p:cNvSpPr>
          <p:nvPr>
            <p:ph idx="1"/>
          </p:nvPr>
        </p:nvSpPr>
        <p:spPr/>
        <p:txBody>
          <a:bodyPr/>
          <a:lstStyle/>
          <a:p>
            <a:r>
              <a:rPr lang="nl-NL" dirty="0">
                <a:solidFill>
                  <a:schemeClr val="tx1"/>
                </a:solidFill>
              </a:rPr>
              <a:t>Vraag je bij je brainstorm af wat kinderen voelen bij dit thema. Welke ervaringen kennen ze hier rond? Welke gevoelens roept dit thema op?</a:t>
            </a:r>
            <a:endParaRPr lang="nl-BE" dirty="0">
              <a:solidFill>
                <a:schemeClr val="tx1"/>
              </a:solidFill>
            </a:endParaRPr>
          </a:p>
        </p:txBody>
      </p:sp>
      <p:pic>
        <p:nvPicPr>
          <p:cNvPr id="1026" name="Picture 2" descr="tip - Fysiotherapie ter Harmsel">
            <a:extLst>
              <a:ext uri="{FF2B5EF4-FFF2-40B4-BE49-F238E27FC236}">
                <a16:creationId xmlns:a16="http://schemas.microsoft.com/office/drawing/2014/main" id="{988FBCA2-3F04-FC73-A04C-269FD8838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1262" y="3184236"/>
            <a:ext cx="4490366" cy="2988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087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Century Gothic" panose="020B0502020202020204" pitchFamily="34" charset="0"/>
              </a:rPr>
              <a:t>Voorbeeld brainstorm</a:t>
            </a:r>
          </a:p>
        </p:txBody>
      </p:sp>
      <p:sp>
        <p:nvSpPr>
          <p:cNvPr id="3" name="Tijdelijke aanduiding voor inhoud 2"/>
          <p:cNvSpPr>
            <a:spLocks noGrp="1"/>
          </p:cNvSpPr>
          <p:nvPr>
            <p:ph idx="1"/>
          </p:nvPr>
        </p:nvSpPr>
        <p:spPr/>
        <p:txBody>
          <a:bodyPr>
            <a:normAutofit/>
          </a:bodyPr>
          <a:lstStyle/>
          <a:p>
            <a:pPr marL="0" indent="0">
              <a:buNone/>
            </a:pPr>
            <a:endParaRPr lang="nl-BE" sz="4000" dirty="0">
              <a:latin typeface="Century Gothic" panose="020B0502020202020204" pitchFamily="34" charset="0"/>
            </a:endParaRPr>
          </a:p>
          <a:p>
            <a:pPr marL="0" indent="0">
              <a:buNone/>
            </a:pPr>
            <a:endParaRPr lang="nl-BE" sz="4000" dirty="0">
              <a:latin typeface="Century Gothic" panose="020B0502020202020204" pitchFamily="34" charset="0"/>
            </a:endParaRPr>
          </a:p>
          <a:p>
            <a:pPr marL="0" indent="0">
              <a:buNone/>
            </a:pPr>
            <a:endParaRPr lang="nl-BE" sz="4000" dirty="0">
              <a:latin typeface="Century Gothic" panose="020B0502020202020204" pitchFamily="34" charset="0"/>
            </a:endParaRPr>
          </a:p>
          <a:p>
            <a:pPr marL="0" indent="0" algn="ctr">
              <a:buNone/>
            </a:pPr>
            <a:r>
              <a:rPr lang="nl-BE" sz="4000" dirty="0">
                <a:latin typeface="Century Gothic" panose="020B0502020202020204" pitchFamily="34" charset="0"/>
              </a:rPr>
              <a:t>Schuim</a:t>
            </a:r>
          </a:p>
        </p:txBody>
      </p:sp>
    </p:spTree>
    <p:extLst>
      <p:ext uri="{BB962C8B-B14F-4D97-AF65-F5344CB8AC3E}">
        <p14:creationId xmlns:p14="http://schemas.microsoft.com/office/powerpoint/2010/main" val="3482215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66974" y="1772816"/>
            <a:ext cx="7799294" cy="4539422"/>
          </a:xfrm>
        </p:spPr>
        <p:txBody>
          <a:bodyPr>
            <a:normAutofit fontScale="55000" lnSpcReduction="20000"/>
          </a:bodyPr>
          <a:lstStyle/>
          <a:p>
            <a:pPr marL="0" indent="0" algn="ctr">
              <a:buNone/>
            </a:pPr>
            <a:r>
              <a:rPr lang="nl-BE" dirty="0">
                <a:latin typeface="Century Gothic" panose="020B0502020202020204" pitchFamily="34" charset="0"/>
              </a:rPr>
              <a:t>Schuim</a:t>
            </a:r>
          </a:p>
          <a:p>
            <a:pPr marL="0" indent="0" algn="ctr">
              <a:buNone/>
            </a:pPr>
            <a:r>
              <a:rPr lang="nl-BE" dirty="0">
                <a:latin typeface="Century Gothic" panose="020B0502020202020204" pitchFamily="34" charset="0"/>
              </a:rPr>
              <a:t>                                  </a:t>
            </a:r>
          </a:p>
          <a:p>
            <a:pPr marL="0" indent="0" algn="ctr">
              <a:buNone/>
            </a:pPr>
            <a:r>
              <a:rPr lang="nl-BE" dirty="0">
                <a:latin typeface="Century Gothic" panose="020B0502020202020204" pitchFamily="34" charset="0"/>
              </a:rPr>
              <a:t>  </a:t>
            </a:r>
            <a:r>
              <a:rPr lang="nl-BE" dirty="0">
                <a:solidFill>
                  <a:srgbClr val="FF0000"/>
                </a:solidFill>
                <a:latin typeface="Century Gothic" panose="020B0502020202020204" pitchFamily="34" charset="0"/>
              </a:rPr>
              <a:t>Ervaring: plezier – schoonheid </a:t>
            </a:r>
          </a:p>
          <a:p>
            <a:pPr marL="0" indent="0" algn="ctr">
              <a:buNone/>
            </a:pPr>
            <a:endParaRPr lang="nl-BE" sz="1300" dirty="0">
              <a:latin typeface="Century Gothic" panose="020B0502020202020204" pitchFamily="34" charset="0"/>
            </a:endParaRPr>
          </a:p>
          <a:p>
            <a:pPr marL="0" indent="0" algn="ctr">
              <a:buNone/>
            </a:pPr>
            <a:r>
              <a:rPr lang="nl-BE" dirty="0">
                <a:latin typeface="Century Gothic" panose="020B0502020202020204" pitchFamily="34" charset="0"/>
              </a:rPr>
              <a:t>  Ervaringen en belevingen:  spelen met schuim: kaarsje aansteken omdat je het schuim zo mooi vindt. </a:t>
            </a:r>
          </a:p>
          <a:p>
            <a:pPr marL="0" indent="0" algn="ctr">
              <a:buNone/>
            </a:pPr>
            <a:r>
              <a:rPr lang="nl-BE" dirty="0">
                <a:latin typeface="Century Gothic" panose="020B0502020202020204" pitchFamily="34" charset="0"/>
              </a:rPr>
              <a:t>=&gt; Verbondenheid met natuur en cultuur</a:t>
            </a:r>
          </a:p>
          <a:p>
            <a:pPr marL="0" indent="0" algn="ctr">
              <a:buNone/>
            </a:pPr>
            <a:endParaRPr lang="nl-BE" sz="1500" dirty="0">
              <a:latin typeface="Century Gothic" panose="020B0502020202020204" pitchFamily="34" charset="0"/>
            </a:endParaRPr>
          </a:p>
          <a:p>
            <a:pPr marL="0" indent="0" algn="ctr">
              <a:buNone/>
            </a:pPr>
            <a:r>
              <a:rPr lang="nl-BE" dirty="0">
                <a:latin typeface="Century Gothic" panose="020B0502020202020204" pitchFamily="34" charset="0"/>
              </a:rPr>
              <a:t>Geloofsbeeld: Bij het aansteken van het kaarsje dankt de leerkracht God voor al die prachtige kleuren, voor dat fijn voelende schuim, voor al dat plezier …</a:t>
            </a:r>
          </a:p>
          <a:p>
            <a:pPr marL="0" indent="0" algn="ctr">
              <a:buNone/>
            </a:pPr>
            <a:endParaRPr lang="nl-BE" sz="1500" dirty="0">
              <a:latin typeface="Century Gothic" panose="020B0502020202020204" pitchFamily="34" charset="0"/>
            </a:endParaRPr>
          </a:p>
          <a:p>
            <a:pPr marL="0" indent="0" algn="ctr">
              <a:buNone/>
            </a:pPr>
            <a:r>
              <a:rPr lang="nl-BE" dirty="0">
                <a:latin typeface="Century Gothic" panose="020B0502020202020204" pitchFamily="34" charset="0"/>
              </a:rPr>
              <a:t>Ritueel/ </a:t>
            </a:r>
            <a:r>
              <a:rPr lang="nl-BE" dirty="0" err="1">
                <a:latin typeface="Century Gothic" panose="020B0502020202020204" pitchFamily="34" charset="0"/>
              </a:rPr>
              <a:t>vieringsmoment</a:t>
            </a:r>
            <a:r>
              <a:rPr lang="nl-BE" dirty="0">
                <a:latin typeface="Century Gothic" panose="020B0502020202020204" pitchFamily="34" charset="0"/>
              </a:rPr>
              <a:t>: Schuimmeditatie: op meditatieve muziek zachtjes kleuren door het schuim roeren - gebed:</a:t>
            </a:r>
          </a:p>
          <a:p>
            <a:pPr marL="0" indent="0" algn="ctr">
              <a:buNone/>
            </a:pPr>
            <a:r>
              <a:rPr lang="nl-BE" i="1" dirty="0">
                <a:latin typeface="Century Gothic" panose="020B0502020202020204" pitchFamily="34" charset="0"/>
              </a:rPr>
              <a:t>Een beetje blauw, een beetje geel … Schuim … lekker veel!</a:t>
            </a:r>
            <a:endParaRPr lang="nl-BE" dirty="0">
              <a:latin typeface="Century Gothic" panose="020B0502020202020204" pitchFamily="34" charset="0"/>
            </a:endParaRPr>
          </a:p>
          <a:p>
            <a:pPr marL="0" indent="0" algn="ctr">
              <a:buNone/>
            </a:pPr>
            <a:r>
              <a:rPr lang="nl-BE" i="1" dirty="0">
                <a:latin typeface="Century Gothic" panose="020B0502020202020204" pitchFamily="34" charset="0"/>
              </a:rPr>
              <a:t>God, dit maakt me blij.  Toveren met kleur</a:t>
            </a:r>
            <a:endParaRPr lang="nl-BE" dirty="0">
              <a:latin typeface="Century Gothic" panose="020B0502020202020204" pitchFamily="34" charset="0"/>
            </a:endParaRPr>
          </a:p>
          <a:p>
            <a:pPr marL="0" indent="0" algn="ctr">
              <a:buNone/>
            </a:pPr>
            <a:r>
              <a:rPr lang="nl-BE" i="1" dirty="0">
                <a:latin typeface="Century Gothic" panose="020B0502020202020204" pitchFamily="34" charset="0"/>
              </a:rPr>
              <a:t>En een lekkere geur! Kijk eens wat we maken!</a:t>
            </a:r>
            <a:endParaRPr lang="nl-BE" dirty="0">
              <a:latin typeface="Century Gothic" panose="020B0502020202020204" pitchFamily="34" charset="0"/>
            </a:endParaRPr>
          </a:p>
          <a:p>
            <a:pPr marL="0" indent="0" algn="ctr">
              <a:buNone/>
            </a:pPr>
            <a:endParaRPr lang="nl-BE" dirty="0">
              <a:latin typeface="Century Gothic" panose="020B0502020202020204" pitchFamily="34" charset="0"/>
            </a:endParaRPr>
          </a:p>
        </p:txBody>
      </p:sp>
      <p:cxnSp>
        <p:nvCxnSpPr>
          <p:cNvPr id="9" name="Rechte verbindingslijn met pijl 8"/>
          <p:cNvCxnSpPr/>
          <p:nvPr/>
        </p:nvCxnSpPr>
        <p:spPr>
          <a:xfrm>
            <a:off x="4593782" y="2036140"/>
            <a:ext cx="0" cy="279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Afbeelding 6" descr="Afbeeldingsresultaat voor schuim kleuters"/>
          <p:cNvPicPr/>
          <p:nvPr/>
        </p:nvPicPr>
        <p:blipFill rotWithShape="1">
          <a:blip r:embed="rId2" cstate="print">
            <a:extLst>
              <a:ext uri="{28A0092B-C50C-407E-A947-70E740481C1C}">
                <a14:useLocalDpi xmlns:a14="http://schemas.microsoft.com/office/drawing/2010/main" val="0"/>
              </a:ext>
            </a:extLst>
          </a:blip>
          <a:srcRect l="9050" t="3077" r="5906" b="5275"/>
          <a:stretch/>
        </p:blipFill>
        <p:spPr bwMode="auto">
          <a:xfrm>
            <a:off x="8646759" y="-12953"/>
            <a:ext cx="2478439" cy="2637968"/>
          </a:xfrm>
          <a:prstGeom prst="rect">
            <a:avLst/>
          </a:prstGeom>
          <a:noFill/>
          <a:ln>
            <a:noFill/>
          </a:ln>
          <a:extLst>
            <a:ext uri="{53640926-AAD7-44D8-BBD7-CCE9431645EC}">
              <a14:shadowObscured xmlns:a14="http://schemas.microsoft.com/office/drawing/2010/main"/>
            </a:ext>
          </a:extLst>
        </p:spPr>
      </p:pic>
      <p:pic>
        <p:nvPicPr>
          <p:cNvPr id="8" name="Afbeelding 7" descr="Afbeeldingsresultaat voor schuim peuters"/>
          <p:cNvPicPr/>
          <p:nvPr/>
        </p:nvPicPr>
        <p:blipFill rotWithShape="1">
          <a:blip r:embed="rId3" cstate="print">
            <a:extLst>
              <a:ext uri="{28A0092B-C50C-407E-A947-70E740481C1C}">
                <a14:useLocalDpi xmlns:a14="http://schemas.microsoft.com/office/drawing/2010/main" val="0"/>
              </a:ext>
            </a:extLst>
          </a:blip>
          <a:srcRect t="2046"/>
          <a:stretch/>
        </p:blipFill>
        <p:spPr bwMode="auto">
          <a:xfrm>
            <a:off x="8616280" y="2637970"/>
            <a:ext cx="2539399" cy="3674267"/>
          </a:xfrm>
          <a:prstGeom prst="rect">
            <a:avLst/>
          </a:prstGeom>
          <a:noFill/>
          <a:ln>
            <a:noFill/>
          </a:ln>
          <a:extLst>
            <a:ext uri="{53640926-AAD7-44D8-BBD7-CCE9431645EC}">
              <a14:shadowObscured xmlns:a14="http://schemas.microsoft.com/office/drawing/2010/main"/>
            </a:ext>
          </a:extLst>
        </p:spPr>
      </p:pic>
      <p:sp>
        <p:nvSpPr>
          <p:cNvPr id="5" name="Titel 4">
            <a:extLst>
              <a:ext uri="{FF2B5EF4-FFF2-40B4-BE49-F238E27FC236}">
                <a16:creationId xmlns:a16="http://schemas.microsoft.com/office/drawing/2014/main" id="{AF7B8BB4-8E37-03C5-3A2C-67B447FF03B2}"/>
              </a:ext>
            </a:extLst>
          </p:cNvPr>
          <p:cNvSpPr>
            <a:spLocks noGrp="1"/>
          </p:cNvSpPr>
          <p:nvPr>
            <p:ph type="title"/>
          </p:nvPr>
        </p:nvSpPr>
        <p:spPr/>
        <p:txBody>
          <a:bodyPr/>
          <a:lstStyle/>
          <a:p>
            <a:r>
              <a:rPr lang="nl-NL" dirty="0"/>
              <a:t>OA Schuim</a:t>
            </a:r>
            <a:endParaRPr lang="nl-BE" dirty="0"/>
          </a:p>
        </p:txBody>
      </p:sp>
    </p:spTree>
    <p:extLst>
      <p:ext uri="{BB962C8B-B14F-4D97-AF65-F5344CB8AC3E}">
        <p14:creationId xmlns:p14="http://schemas.microsoft.com/office/powerpoint/2010/main" val="4103935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Century Gothic" panose="020B0502020202020204" pitchFamily="34" charset="0"/>
              </a:rPr>
              <a:t>Voorbeeld brainstorm</a:t>
            </a:r>
          </a:p>
        </p:txBody>
      </p:sp>
      <p:sp>
        <p:nvSpPr>
          <p:cNvPr id="3" name="Tijdelijke aanduiding voor inhoud 2"/>
          <p:cNvSpPr>
            <a:spLocks noGrp="1"/>
          </p:cNvSpPr>
          <p:nvPr>
            <p:ph idx="1"/>
          </p:nvPr>
        </p:nvSpPr>
        <p:spPr/>
        <p:txBody>
          <a:bodyPr>
            <a:normAutofit/>
          </a:bodyPr>
          <a:lstStyle/>
          <a:p>
            <a:pPr marL="0" indent="0">
              <a:buNone/>
            </a:pPr>
            <a:endParaRPr lang="nl-BE" sz="4000" dirty="0">
              <a:latin typeface="Century Gothic" panose="020B0502020202020204" pitchFamily="34" charset="0"/>
            </a:endParaRPr>
          </a:p>
          <a:p>
            <a:pPr marL="0" indent="0">
              <a:buNone/>
            </a:pPr>
            <a:endParaRPr lang="nl-BE" sz="4000" dirty="0">
              <a:latin typeface="Century Gothic" panose="020B0502020202020204" pitchFamily="34" charset="0"/>
            </a:endParaRPr>
          </a:p>
          <a:p>
            <a:pPr marL="0" indent="0">
              <a:buNone/>
            </a:pPr>
            <a:endParaRPr lang="nl-BE" sz="4000" dirty="0">
              <a:latin typeface="Century Gothic" panose="020B0502020202020204" pitchFamily="34" charset="0"/>
            </a:endParaRPr>
          </a:p>
          <a:p>
            <a:pPr marL="0" indent="0" algn="ctr">
              <a:buNone/>
            </a:pPr>
            <a:r>
              <a:rPr lang="nl-BE" sz="4000" dirty="0">
                <a:latin typeface="Century Gothic" panose="020B0502020202020204" pitchFamily="34" charset="0"/>
              </a:rPr>
              <a:t>Camouflage</a:t>
            </a:r>
          </a:p>
        </p:txBody>
      </p:sp>
    </p:spTree>
    <p:extLst>
      <p:ext uri="{BB962C8B-B14F-4D97-AF65-F5344CB8AC3E}">
        <p14:creationId xmlns:p14="http://schemas.microsoft.com/office/powerpoint/2010/main" val="545629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973563" y="2250466"/>
            <a:ext cx="5304065" cy="3773815"/>
          </a:xfrm>
        </p:spPr>
        <p:txBody>
          <a:bodyPr>
            <a:normAutofit fontScale="70000" lnSpcReduction="20000"/>
          </a:bodyPr>
          <a:lstStyle/>
          <a:p>
            <a:pPr marL="0" indent="0" algn="ctr">
              <a:buNone/>
            </a:pPr>
            <a:r>
              <a:rPr lang="nl-BE" dirty="0">
                <a:latin typeface="Calibri" panose="020F0502020204030204" pitchFamily="34" charset="0"/>
                <a:cs typeface="Calibri" panose="020F0502020204030204" pitchFamily="34" charset="0"/>
              </a:rPr>
              <a:t> Camouflage                                 </a:t>
            </a:r>
          </a:p>
          <a:p>
            <a:pPr marL="0" indent="0" algn="ctr">
              <a:buNone/>
            </a:pPr>
            <a:r>
              <a:rPr lang="nl-BE" dirty="0">
                <a:latin typeface="Calibri" panose="020F0502020204030204" pitchFamily="34" charset="0"/>
                <a:cs typeface="Calibri" panose="020F0502020204030204" pitchFamily="34" charset="0"/>
              </a:rPr>
              <a:t>    </a:t>
            </a:r>
          </a:p>
          <a:p>
            <a:pPr marL="0" indent="0" algn="ctr">
              <a:buNone/>
            </a:pPr>
            <a:r>
              <a:rPr lang="nl-BE" dirty="0">
                <a:solidFill>
                  <a:srgbClr val="FF0000"/>
                </a:solidFill>
                <a:latin typeface="Calibri" panose="020F0502020204030204" pitchFamily="34" charset="0"/>
                <a:cs typeface="Calibri" panose="020F0502020204030204" pitchFamily="34" charset="0"/>
              </a:rPr>
              <a:t>niet gezien willen worden - je veilig willen voelen</a:t>
            </a:r>
          </a:p>
          <a:p>
            <a:pPr marL="0" indent="0" algn="ctr">
              <a:buNone/>
            </a:pPr>
            <a:endParaRPr lang="nl-BE" dirty="0">
              <a:latin typeface="Calibri" panose="020F0502020204030204" pitchFamily="34" charset="0"/>
              <a:cs typeface="Calibri" panose="020F0502020204030204" pitchFamily="34" charset="0"/>
            </a:endParaRPr>
          </a:p>
          <a:p>
            <a:pPr marL="0" indent="0" algn="ctr">
              <a:buNone/>
            </a:pPr>
            <a:r>
              <a:rPr lang="nl-BE" dirty="0">
                <a:latin typeface="Calibri" panose="020F0502020204030204" pitchFamily="34" charset="0"/>
                <a:cs typeface="Calibri" panose="020F0502020204030204" pitchFamily="34" charset="0"/>
              </a:rPr>
              <a:t>=&gt; Basisvertrouwen</a:t>
            </a:r>
          </a:p>
          <a:p>
            <a:pPr marL="0" indent="0" algn="ctr">
              <a:buNone/>
            </a:pPr>
            <a:r>
              <a:rPr lang="nl-BE" dirty="0">
                <a:latin typeface="Calibri" panose="020F0502020204030204" pitchFamily="34" charset="0"/>
                <a:cs typeface="Calibri" panose="020F0502020204030204" pitchFamily="34" charset="0"/>
              </a:rPr>
              <a:t>      Ervaringen en belevingen: foto’s van dieren zoeken die zich camoufleren / foto’s van kinderen die zich achter een ouder verstoppen + gesprek: ‘Heb jij dat al ooit gezien? Heb jij dat al ooit meegemaakt? Verstopte jij je al eens? Vertel! Hoe voelde jij je toen?’</a:t>
            </a:r>
          </a:p>
          <a:p>
            <a:pPr marL="0" indent="0" algn="ctr">
              <a:buNone/>
            </a:pPr>
            <a:r>
              <a:rPr lang="nl-BE" dirty="0">
                <a:latin typeface="Calibri" panose="020F0502020204030204" pitchFamily="34" charset="0"/>
                <a:cs typeface="Calibri" panose="020F0502020204030204" pitchFamily="34" charset="0"/>
              </a:rPr>
              <a:t>        </a:t>
            </a:r>
          </a:p>
        </p:txBody>
      </p:sp>
      <p:cxnSp>
        <p:nvCxnSpPr>
          <p:cNvPr id="9" name="Rechte verbindingslijn met pijl 8"/>
          <p:cNvCxnSpPr/>
          <p:nvPr/>
        </p:nvCxnSpPr>
        <p:spPr>
          <a:xfrm>
            <a:off x="3658135" y="2567408"/>
            <a:ext cx="0" cy="2095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2" descr="Image result for camouflage anima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5511" y="-20852"/>
            <a:ext cx="3736489" cy="279781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567FAADA-656C-4406-FF80-3945F4790456}"/>
              </a:ext>
            </a:extLst>
          </p:cNvPr>
          <p:cNvSpPr>
            <a:spLocks noGrp="1"/>
          </p:cNvSpPr>
          <p:nvPr>
            <p:ph type="title"/>
          </p:nvPr>
        </p:nvSpPr>
        <p:spPr/>
        <p:txBody>
          <a:bodyPr/>
          <a:lstStyle/>
          <a:p>
            <a:r>
              <a:rPr lang="nl-BE" dirty="0">
                <a:latin typeface="Century Gothic" panose="020B0502020202020204" pitchFamily="34" charset="0"/>
              </a:rPr>
              <a:t>Camouflage</a:t>
            </a:r>
            <a:br>
              <a:rPr lang="nl-BE" dirty="0">
                <a:latin typeface="Century Gothic" panose="020B0502020202020204" pitchFamily="34" charset="0"/>
              </a:rPr>
            </a:br>
            <a:endParaRPr lang="nl-BE" dirty="0"/>
          </a:p>
        </p:txBody>
      </p:sp>
      <p:pic>
        <p:nvPicPr>
          <p:cNvPr id="8" name="Picture 2" descr="Image result for camouflage animals">
            <a:extLst>
              <a:ext uri="{FF2B5EF4-FFF2-40B4-BE49-F238E27FC236}">
                <a16:creationId xmlns:a16="http://schemas.microsoft.com/office/drawing/2014/main" id="{44D27F17-8475-B062-E4F4-97CA002B4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6978" y="3976226"/>
            <a:ext cx="3195022" cy="2396267"/>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107D63DE-F880-3C93-5FF0-D5B503043DFA}"/>
              </a:ext>
            </a:extLst>
          </p:cNvPr>
          <p:cNvPicPr>
            <a:picLocks noChangeAspect="1"/>
          </p:cNvPicPr>
          <p:nvPr/>
        </p:nvPicPr>
        <p:blipFill rotWithShape="1">
          <a:blip r:embed="rId4"/>
          <a:srcRect l="61549" t="25333" r="4441" b="30667"/>
          <a:stretch/>
        </p:blipFill>
        <p:spPr>
          <a:xfrm>
            <a:off x="6858000" y="2041783"/>
            <a:ext cx="3195022" cy="2325085"/>
          </a:xfrm>
          <a:prstGeom prst="rect">
            <a:avLst/>
          </a:prstGeom>
          <a:ln w="57150">
            <a:solidFill>
              <a:schemeClr val="bg1"/>
            </a:solidFill>
          </a:ln>
        </p:spPr>
      </p:pic>
    </p:spTree>
    <p:extLst>
      <p:ext uri="{BB962C8B-B14F-4D97-AF65-F5344CB8AC3E}">
        <p14:creationId xmlns:p14="http://schemas.microsoft.com/office/powerpoint/2010/main" val="1564728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973563" y="2250467"/>
            <a:ext cx="5304065" cy="3263504"/>
          </a:xfrm>
        </p:spPr>
        <p:txBody>
          <a:bodyPr>
            <a:normAutofit fontScale="62500" lnSpcReduction="20000"/>
          </a:bodyPr>
          <a:lstStyle/>
          <a:p>
            <a:pPr marL="0" indent="0" algn="ctr">
              <a:buNone/>
            </a:pPr>
            <a:r>
              <a:rPr lang="nl-BE" dirty="0" err="1">
                <a:latin typeface="Calibri" panose="020F0502020204030204" pitchFamily="34" charset="0"/>
                <a:cs typeface="Calibri" panose="020F0502020204030204" pitchFamily="34" charset="0"/>
              </a:rPr>
              <a:t>Geloofverhaal</a:t>
            </a:r>
            <a:r>
              <a:rPr lang="nl-BE" dirty="0">
                <a:latin typeface="Calibri" panose="020F0502020204030204" pitchFamily="34" charset="0"/>
                <a:cs typeface="Calibri" panose="020F0502020204030204" pitchFamily="34" charset="0"/>
              </a:rPr>
              <a:t>: </a:t>
            </a:r>
          </a:p>
          <a:p>
            <a:pPr marL="0" indent="0" algn="ctr">
              <a:buNone/>
            </a:pPr>
            <a:r>
              <a:rPr lang="nl-BE" dirty="0">
                <a:latin typeface="Calibri" panose="020F0502020204030204" pitchFamily="34" charset="0"/>
                <a:cs typeface="Calibri" panose="020F0502020204030204" pitchFamily="34" charset="0"/>
              </a:rPr>
              <a:t>Er wordt gewerkt met enkele prenten uit het prentenboek ‘Pater </a:t>
            </a:r>
            <a:r>
              <a:rPr lang="nl-BE" dirty="0" err="1">
                <a:latin typeface="Calibri" panose="020F0502020204030204" pitchFamily="34" charset="0"/>
                <a:cs typeface="Calibri" panose="020F0502020204030204" pitchFamily="34" charset="0"/>
              </a:rPr>
              <a:t>Pamiaan</a:t>
            </a:r>
            <a:r>
              <a:rPr lang="nl-BE" dirty="0">
                <a:latin typeface="Calibri" panose="020F0502020204030204" pitchFamily="34" charset="0"/>
                <a:cs typeface="Calibri" panose="020F0502020204030204" pitchFamily="34" charset="0"/>
              </a:rPr>
              <a:t> en ik’. Hierin komt Damiaan aan op het eiland </a:t>
            </a:r>
            <a:r>
              <a:rPr lang="nl-BE" dirty="0" err="1">
                <a:latin typeface="Calibri" panose="020F0502020204030204" pitchFamily="34" charset="0"/>
                <a:cs typeface="Calibri" panose="020F0502020204030204" pitchFamily="34" charset="0"/>
              </a:rPr>
              <a:t>Molokaï</a:t>
            </a:r>
            <a:r>
              <a:rPr lang="nl-BE" dirty="0">
                <a:latin typeface="Calibri" panose="020F0502020204030204" pitchFamily="34" charset="0"/>
                <a:cs typeface="Calibri" panose="020F0502020204030204" pitchFamily="34" charset="0"/>
              </a:rPr>
              <a:t>. Het meisje </a:t>
            </a:r>
            <a:r>
              <a:rPr lang="nl-BE" dirty="0" err="1">
                <a:latin typeface="Calibri" panose="020F0502020204030204" pitchFamily="34" charset="0"/>
                <a:cs typeface="Calibri" panose="020F0502020204030204" pitchFamily="34" charset="0"/>
              </a:rPr>
              <a:t>Hooku</a:t>
            </a:r>
            <a:r>
              <a:rPr lang="nl-BE" dirty="0">
                <a:latin typeface="Calibri" panose="020F0502020204030204" pitchFamily="34" charset="0"/>
                <a:cs typeface="Calibri" panose="020F0502020204030204" pitchFamily="34" charset="0"/>
              </a:rPr>
              <a:t> durft niet meteen naar hem toe, maar wanneer ze ziet dat hij goede dingen doet, wint hij haar vertrouwen en durft ze naar hem toe te gaan.</a:t>
            </a:r>
          </a:p>
          <a:p>
            <a:pPr marL="0" indent="0" algn="ctr">
              <a:buNone/>
            </a:pPr>
            <a:endParaRPr lang="nl-BE" dirty="0">
              <a:latin typeface="Calibri" panose="020F0502020204030204" pitchFamily="34" charset="0"/>
              <a:cs typeface="Calibri" panose="020F0502020204030204" pitchFamily="34" charset="0"/>
            </a:endParaRPr>
          </a:p>
          <a:p>
            <a:pPr marL="0" indent="0" algn="ctr">
              <a:buNone/>
            </a:pPr>
            <a:r>
              <a:rPr lang="nl-BE" dirty="0">
                <a:latin typeface="Calibri" panose="020F0502020204030204" pitchFamily="34" charset="0"/>
                <a:cs typeface="Calibri" panose="020F0502020204030204" pitchFamily="34" charset="0"/>
              </a:rPr>
              <a:t>Ritueel:</a:t>
            </a:r>
          </a:p>
          <a:p>
            <a:pPr marL="0" indent="0" algn="ctr">
              <a:buNone/>
            </a:pPr>
            <a:r>
              <a:rPr lang="nl-BE" dirty="0">
                <a:latin typeface="Calibri" panose="020F0502020204030204" pitchFamily="34" charset="0"/>
                <a:cs typeface="Calibri" panose="020F0502020204030204" pitchFamily="34" charset="0"/>
              </a:rPr>
              <a:t>De kleuters krijgen elk een dekentje en spelen een verstop-en-laat-me-zien-spel. Als de leerkracht hen roept komen ze tevoorschijn.</a:t>
            </a:r>
          </a:p>
          <a:p>
            <a:pPr marL="0" indent="0" algn="ctr">
              <a:buNone/>
            </a:pPr>
            <a:endParaRPr lang="nl-BE" dirty="0">
              <a:latin typeface="Calibri" panose="020F0502020204030204" pitchFamily="34" charset="0"/>
              <a:cs typeface="Calibri" panose="020F0502020204030204" pitchFamily="34" charset="0"/>
            </a:endParaRPr>
          </a:p>
        </p:txBody>
      </p:sp>
      <p:sp>
        <p:nvSpPr>
          <p:cNvPr id="5" name="Titel 4">
            <a:extLst>
              <a:ext uri="{FF2B5EF4-FFF2-40B4-BE49-F238E27FC236}">
                <a16:creationId xmlns:a16="http://schemas.microsoft.com/office/drawing/2014/main" id="{567FAADA-656C-4406-FF80-3945F4790456}"/>
              </a:ext>
            </a:extLst>
          </p:cNvPr>
          <p:cNvSpPr>
            <a:spLocks noGrp="1"/>
          </p:cNvSpPr>
          <p:nvPr>
            <p:ph type="title"/>
          </p:nvPr>
        </p:nvSpPr>
        <p:spPr/>
        <p:txBody>
          <a:bodyPr/>
          <a:lstStyle/>
          <a:p>
            <a:r>
              <a:rPr lang="nl-BE" dirty="0">
                <a:latin typeface="Century Gothic" panose="020B0502020202020204" pitchFamily="34" charset="0"/>
              </a:rPr>
              <a:t>Camouflage</a:t>
            </a:r>
            <a:br>
              <a:rPr lang="nl-BE" dirty="0">
                <a:latin typeface="Century Gothic" panose="020B0502020202020204" pitchFamily="34" charset="0"/>
              </a:rPr>
            </a:br>
            <a:endParaRPr lang="nl-BE" dirty="0"/>
          </a:p>
        </p:txBody>
      </p:sp>
      <p:pic>
        <p:nvPicPr>
          <p:cNvPr id="2" name="Picture 2">
            <a:extLst>
              <a:ext uri="{FF2B5EF4-FFF2-40B4-BE49-F238E27FC236}">
                <a16:creationId xmlns:a16="http://schemas.microsoft.com/office/drawing/2014/main" id="{E6A13A70-10DD-CDAA-748B-52C41F4C9C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5" t="4593" r="2780" b="3484"/>
          <a:stretch/>
        </p:blipFill>
        <p:spPr bwMode="auto">
          <a:xfrm rot="10800000">
            <a:off x="8390836" y="0"/>
            <a:ext cx="3801164" cy="235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8BBAA5C3-69B0-9989-184C-BDA85E2E30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65" t="6248" r="2604" b="5428"/>
          <a:stretch/>
        </p:blipFill>
        <p:spPr bwMode="auto">
          <a:xfrm rot="10800000">
            <a:off x="7127389" y="2472908"/>
            <a:ext cx="3164028" cy="1988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7305C12A-FF0D-208D-8106-386AC7E59E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34" t="7964" r="3809" b="7621"/>
          <a:stretch/>
        </p:blipFill>
        <p:spPr bwMode="auto">
          <a:xfrm rot="10800000">
            <a:off x="8399865" y="4583287"/>
            <a:ext cx="3783105" cy="227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6672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latin typeface="Century Gothic" panose="020B0502020202020204" pitchFamily="34" charset="0"/>
              </a:rPr>
              <a:t>Voorbeeld brainstorm</a:t>
            </a:r>
          </a:p>
        </p:txBody>
      </p:sp>
      <p:sp>
        <p:nvSpPr>
          <p:cNvPr id="3" name="Tijdelijke aanduiding voor inhoud 2"/>
          <p:cNvSpPr>
            <a:spLocks noGrp="1"/>
          </p:cNvSpPr>
          <p:nvPr>
            <p:ph idx="1"/>
          </p:nvPr>
        </p:nvSpPr>
        <p:spPr/>
        <p:txBody>
          <a:bodyPr/>
          <a:lstStyle/>
          <a:p>
            <a:pPr marL="0" indent="0">
              <a:buNone/>
            </a:pPr>
            <a:endParaRPr lang="nl-BE" dirty="0">
              <a:latin typeface="Century Gothic" panose="020B0502020202020204" pitchFamily="34" charset="0"/>
            </a:endParaRPr>
          </a:p>
          <a:p>
            <a:pPr marL="0" indent="0">
              <a:buNone/>
            </a:pPr>
            <a:endParaRPr lang="nl-BE" dirty="0">
              <a:latin typeface="Century Gothic" panose="020B0502020202020204" pitchFamily="34" charset="0"/>
            </a:endParaRPr>
          </a:p>
          <a:p>
            <a:pPr marL="0" indent="0">
              <a:buNone/>
            </a:pPr>
            <a:endParaRPr lang="nl-BE" dirty="0">
              <a:latin typeface="Century Gothic" panose="020B0502020202020204" pitchFamily="34" charset="0"/>
            </a:endParaRPr>
          </a:p>
          <a:p>
            <a:pPr marL="0" indent="0" algn="ctr">
              <a:buNone/>
            </a:pPr>
            <a:r>
              <a:rPr lang="nl-BE" dirty="0">
                <a:latin typeface="Century Gothic" panose="020B0502020202020204" pitchFamily="34" charset="0"/>
              </a:rPr>
              <a:t>        </a:t>
            </a:r>
            <a:r>
              <a:rPr lang="nl-BE" sz="4000" dirty="0">
                <a:latin typeface="Century Gothic" panose="020B0502020202020204" pitchFamily="34" charset="0"/>
              </a:rPr>
              <a:t>Wiebeltanden</a:t>
            </a:r>
          </a:p>
        </p:txBody>
      </p:sp>
    </p:spTree>
    <p:extLst>
      <p:ext uri="{BB962C8B-B14F-4D97-AF65-F5344CB8AC3E}">
        <p14:creationId xmlns:p14="http://schemas.microsoft.com/office/powerpoint/2010/main" val="3874441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sse Tand Foto's - gratis en royaltyvrije stockfoto's uit Dreamsti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1576" y="857250"/>
            <a:ext cx="3642155" cy="26223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sse tand na val: dit is wat je moet doen | Et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6744" y="3145420"/>
            <a:ext cx="4300197" cy="28553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l.com | Beer heeft een losse tand, TextCase | 9789048305001 | Boek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3145419"/>
            <a:ext cx="2917373" cy="26985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4x 'Kijk mam, ik heb een fietsenrek!' | Ouders van N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4630" y="857252"/>
            <a:ext cx="2476157" cy="2476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437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F16A85-3CDC-44A8-2DF7-27E1C7E57A36}"/>
              </a:ext>
            </a:extLst>
          </p:cNvPr>
          <p:cNvSpPr>
            <a:spLocks noGrp="1"/>
          </p:cNvSpPr>
          <p:nvPr>
            <p:ph type="title"/>
          </p:nvPr>
        </p:nvSpPr>
        <p:spPr/>
        <p:txBody>
          <a:bodyPr/>
          <a:lstStyle/>
          <a:p>
            <a:r>
              <a:rPr lang="nl-NL" dirty="0"/>
              <a:t>Tip</a:t>
            </a:r>
            <a:endParaRPr lang="nl-BE" dirty="0"/>
          </a:p>
        </p:txBody>
      </p:sp>
      <p:sp>
        <p:nvSpPr>
          <p:cNvPr id="3" name="Tijdelijke aanduiding voor inhoud 2">
            <a:extLst>
              <a:ext uri="{FF2B5EF4-FFF2-40B4-BE49-F238E27FC236}">
                <a16:creationId xmlns:a16="http://schemas.microsoft.com/office/drawing/2014/main" id="{9C9AE2C6-64DE-56BE-0BF1-BF1313EF0990}"/>
              </a:ext>
            </a:extLst>
          </p:cNvPr>
          <p:cNvSpPr>
            <a:spLocks noGrp="1"/>
          </p:cNvSpPr>
          <p:nvPr>
            <p:ph idx="1"/>
          </p:nvPr>
        </p:nvSpPr>
        <p:spPr/>
        <p:txBody>
          <a:bodyPr/>
          <a:lstStyle/>
          <a:p>
            <a:r>
              <a:rPr lang="nl-NL" dirty="0"/>
              <a:t>Neem de lijst met Jezusbeelden erbij en kijk of je een verbinding kan maken.</a:t>
            </a:r>
            <a:endParaRPr lang="nl-BE" dirty="0"/>
          </a:p>
        </p:txBody>
      </p:sp>
      <p:pic>
        <p:nvPicPr>
          <p:cNvPr id="1026" name="Picture 2" descr="tip - Fysiotherapie ter Harmsel">
            <a:extLst>
              <a:ext uri="{FF2B5EF4-FFF2-40B4-BE49-F238E27FC236}">
                <a16:creationId xmlns:a16="http://schemas.microsoft.com/office/drawing/2014/main" id="{988FBCA2-3F04-FC73-A04C-269FD8838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1262" y="3184236"/>
            <a:ext cx="4490366" cy="2988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337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790700" y="2053520"/>
            <a:ext cx="7886700" cy="815450"/>
          </a:xfrm>
        </p:spPr>
        <p:txBody>
          <a:bodyPr>
            <a:noAutofit/>
          </a:bodyPr>
          <a:lstStyle/>
          <a:p>
            <a:pPr marL="0" indent="0">
              <a:buNone/>
            </a:pPr>
            <a:r>
              <a:rPr lang="nl-BE" sz="3000" dirty="0"/>
              <a:t>                             </a:t>
            </a:r>
            <a:r>
              <a:rPr lang="nl-BE" sz="3000" dirty="0">
                <a:latin typeface="Century Gothic" panose="020B0502020202020204" pitchFamily="34" charset="0"/>
              </a:rPr>
              <a:t>Wiebeltanden</a:t>
            </a:r>
          </a:p>
          <a:p>
            <a:pPr marL="0" indent="0">
              <a:buNone/>
            </a:pPr>
            <a:endParaRPr lang="nl-BE" sz="3000" dirty="0"/>
          </a:p>
          <a:p>
            <a:pPr marL="0" indent="0">
              <a:buNone/>
            </a:pPr>
            <a:endParaRPr lang="nl-BE" sz="3000" dirty="0"/>
          </a:p>
        </p:txBody>
      </p:sp>
      <p:sp>
        <p:nvSpPr>
          <p:cNvPr id="4" name="Tijdelijke aanduiding voor inhoud 2"/>
          <p:cNvSpPr txBox="1">
            <a:spLocks/>
          </p:cNvSpPr>
          <p:nvPr/>
        </p:nvSpPr>
        <p:spPr>
          <a:xfrm>
            <a:off x="998285" y="2868970"/>
            <a:ext cx="5671457" cy="3390869"/>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2100" dirty="0">
                <a:solidFill>
                  <a:srgbClr val="FF0000"/>
                </a:solidFill>
                <a:latin typeface="Century Gothic" panose="020B0502020202020204" pitchFamily="34" charset="0"/>
              </a:rPr>
              <a:t>Ervaring: ik ben bang</a:t>
            </a:r>
          </a:p>
          <a:p>
            <a:pPr marL="0" indent="0">
              <a:buNone/>
            </a:pPr>
            <a:r>
              <a:rPr lang="nl-BE" sz="2100" dirty="0">
                <a:solidFill>
                  <a:schemeClr val="tx1">
                    <a:lumMod val="75000"/>
                    <a:lumOff val="25000"/>
                  </a:schemeClr>
                </a:solidFill>
                <a:latin typeface="Century Gothic" panose="020B0502020202020204" pitchFamily="34" charset="0"/>
              </a:rPr>
              <a:t>=&gt; Mogelijkheden en beperkingen (wie brengt geruststelling?)</a:t>
            </a:r>
          </a:p>
          <a:p>
            <a:pPr>
              <a:buFont typeface="Symbol" pitchFamily="18" charset="2"/>
              <a:buChar char="Þ"/>
            </a:pPr>
            <a:r>
              <a:rPr lang="nl-BE" sz="2100" dirty="0">
                <a:latin typeface="Century Gothic" panose="020B0502020202020204" pitchFamily="34" charset="0"/>
              </a:rPr>
              <a:t> Ervaringen en belevingen</a:t>
            </a:r>
          </a:p>
          <a:p>
            <a:pPr marL="0" indent="0">
              <a:buNone/>
            </a:pPr>
            <a:r>
              <a:rPr lang="nl-BE" sz="2100" dirty="0">
                <a:latin typeface="Century Gothic" panose="020B0502020202020204" pitchFamily="34" charset="0"/>
              </a:rPr>
              <a:t>Rollenspel: elkaar geruststellen/ vertellen wanneer je bang bent, wat je dan doet …</a:t>
            </a:r>
          </a:p>
          <a:p>
            <a:pPr>
              <a:buFont typeface="Symbol" panose="05050102010706020507" pitchFamily="18" charset="2"/>
              <a:buChar char="Þ"/>
            </a:pPr>
            <a:r>
              <a:rPr lang="nl-BE" sz="2100" dirty="0">
                <a:latin typeface="Century Gothic" panose="020B0502020202020204" pitchFamily="34" charset="0"/>
              </a:rPr>
              <a:t>Jezusbeeld</a:t>
            </a:r>
          </a:p>
          <a:p>
            <a:pPr marL="0" indent="0">
              <a:buNone/>
            </a:pPr>
            <a:r>
              <a:rPr lang="nl-BE" sz="2100" dirty="0">
                <a:latin typeface="Century Gothic" panose="020B0502020202020204" pitchFamily="34" charset="0"/>
              </a:rPr>
              <a:t>Ook Jezus is soms bang.</a:t>
            </a:r>
          </a:p>
          <a:p>
            <a:pPr>
              <a:buFont typeface="Symbol" panose="05050102010706020507" pitchFamily="18" charset="2"/>
              <a:buChar char="Þ"/>
            </a:pPr>
            <a:r>
              <a:rPr lang="nl-BE" sz="2100" dirty="0">
                <a:latin typeface="Century Gothic" panose="020B0502020202020204" pitchFamily="34" charset="0"/>
              </a:rPr>
              <a:t>Ritueel</a:t>
            </a:r>
          </a:p>
          <a:p>
            <a:pPr marL="0" indent="0">
              <a:buNone/>
            </a:pPr>
            <a:r>
              <a:rPr lang="nl-BE" sz="2100" dirty="0">
                <a:latin typeface="Century Gothic" panose="020B0502020202020204" pitchFamily="34" charset="0"/>
              </a:rPr>
              <a:t>Ademhalingsoefening: ik blaas mijn angst weg</a:t>
            </a:r>
          </a:p>
          <a:p>
            <a:pPr marL="0" indent="0">
              <a:buNone/>
            </a:pPr>
            <a:endParaRPr lang="nl-BE" sz="2100" dirty="0">
              <a:latin typeface="Century Gothic" panose="020B0502020202020204" pitchFamily="34" charset="0"/>
            </a:endParaRPr>
          </a:p>
          <a:p>
            <a:pPr marL="0" indent="0">
              <a:buNone/>
            </a:pPr>
            <a:endParaRPr lang="nl-BE" sz="2100" dirty="0">
              <a:latin typeface="Century Gothic" panose="020B0502020202020204" pitchFamily="34" charset="0"/>
            </a:endParaRPr>
          </a:p>
        </p:txBody>
      </p:sp>
      <p:pic>
        <p:nvPicPr>
          <p:cNvPr id="7" name="Picture 2" descr="M:\Documenten van Gino\Downloads\13.jpg"/>
          <p:cNvPicPr>
            <a:picLocks noChangeAspect="1" noChangeArrowheads="1"/>
          </p:cNvPicPr>
          <p:nvPr/>
        </p:nvPicPr>
        <p:blipFill>
          <a:blip r:embed="rId2"/>
          <a:srcRect/>
          <a:stretch>
            <a:fillRect/>
          </a:stretch>
        </p:blipFill>
        <p:spPr bwMode="auto">
          <a:xfrm>
            <a:off x="6923619" y="2388198"/>
            <a:ext cx="5268381" cy="3956797"/>
          </a:xfrm>
          <a:prstGeom prst="rect">
            <a:avLst/>
          </a:prstGeom>
          <a:noFill/>
        </p:spPr>
      </p:pic>
      <p:sp>
        <p:nvSpPr>
          <p:cNvPr id="8" name="Titel 1"/>
          <p:cNvSpPr>
            <a:spLocks noGrp="1"/>
          </p:cNvSpPr>
          <p:nvPr>
            <p:ph type="title"/>
          </p:nvPr>
        </p:nvSpPr>
        <p:spPr>
          <a:xfrm>
            <a:off x="548640" y="598161"/>
            <a:ext cx="10402645" cy="994172"/>
          </a:xfrm>
        </p:spPr>
        <p:txBody>
          <a:bodyPr>
            <a:noAutofit/>
          </a:bodyPr>
          <a:lstStyle/>
          <a:p>
            <a:r>
              <a:rPr lang="nl-BE" sz="3200" dirty="0">
                <a:latin typeface="Century Gothic" panose="020B0502020202020204" pitchFamily="34" charset="0"/>
              </a:rPr>
              <a:t>Tip: De kinderen kunnen in de brainstorm al gevoelenskaarten leggen of foto’s die emoties weergeven. Dit kan ideeën aanreiken.</a:t>
            </a:r>
          </a:p>
        </p:txBody>
      </p:sp>
    </p:spTree>
    <p:extLst>
      <p:ext uri="{BB962C8B-B14F-4D97-AF65-F5344CB8AC3E}">
        <p14:creationId xmlns:p14="http://schemas.microsoft.com/office/powerpoint/2010/main" val="1244819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2015527" y="1894385"/>
            <a:ext cx="7886700" cy="815450"/>
          </a:xfrm>
        </p:spPr>
        <p:txBody>
          <a:bodyPr>
            <a:noAutofit/>
          </a:bodyPr>
          <a:lstStyle/>
          <a:p>
            <a:pPr marL="0" indent="0">
              <a:buNone/>
            </a:pPr>
            <a:r>
              <a:rPr lang="nl-BE" sz="3000" dirty="0">
                <a:latin typeface="Century Gothic" panose="020B0502020202020204" pitchFamily="34" charset="0"/>
              </a:rPr>
              <a:t>                             Wiebeltanden</a:t>
            </a:r>
          </a:p>
          <a:p>
            <a:pPr marL="0" indent="0">
              <a:buNone/>
            </a:pPr>
            <a:endParaRPr lang="nl-BE" sz="3000" dirty="0">
              <a:latin typeface="Century Gothic" panose="020B0502020202020204" pitchFamily="34" charset="0"/>
            </a:endParaRPr>
          </a:p>
          <a:p>
            <a:pPr marL="0" indent="0">
              <a:buNone/>
            </a:pPr>
            <a:endParaRPr lang="nl-BE" sz="3000" dirty="0">
              <a:latin typeface="Century Gothic" panose="020B0502020202020204" pitchFamily="34" charset="0"/>
            </a:endParaRPr>
          </a:p>
        </p:txBody>
      </p:sp>
      <p:sp>
        <p:nvSpPr>
          <p:cNvPr id="5" name="Tijdelijke aanduiding voor inhoud 2"/>
          <p:cNvSpPr txBox="1">
            <a:spLocks/>
          </p:cNvSpPr>
          <p:nvPr/>
        </p:nvSpPr>
        <p:spPr>
          <a:xfrm>
            <a:off x="841690" y="2312895"/>
            <a:ext cx="6129265" cy="4039594"/>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2100" dirty="0">
                <a:solidFill>
                  <a:srgbClr val="FF0000"/>
                </a:solidFill>
                <a:latin typeface="Century Gothic" panose="020B0502020202020204" pitchFamily="34" charset="0"/>
              </a:rPr>
              <a:t>Ervaring: trots, wauw, ik word groot</a:t>
            </a:r>
          </a:p>
          <a:p>
            <a:pPr marL="0" indent="0">
              <a:buNone/>
            </a:pPr>
            <a:r>
              <a:rPr lang="nl-BE" sz="2100" dirty="0">
                <a:solidFill>
                  <a:schemeClr val="tx1">
                    <a:lumMod val="75000"/>
                    <a:lumOff val="25000"/>
                  </a:schemeClr>
                </a:solidFill>
                <a:latin typeface="Century Gothic" panose="020B0502020202020204" pitchFamily="34" charset="0"/>
              </a:rPr>
              <a:t>=&gt; Mogelijkheden en beperkingen </a:t>
            </a:r>
          </a:p>
          <a:p>
            <a:pPr>
              <a:buFont typeface="Symbol" pitchFamily="18" charset="2"/>
              <a:buChar char="Þ"/>
            </a:pPr>
            <a:r>
              <a:rPr lang="nl-BE" sz="2100" dirty="0">
                <a:latin typeface="Century Gothic" panose="020B0502020202020204" pitchFamily="34" charset="0"/>
              </a:rPr>
              <a:t> Ervaringen en belevingen</a:t>
            </a:r>
          </a:p>
          <a:p>
            <a:pPr marL="0" indent="0">
              <a:buNone/>
            </a:pPr>
            <a:r>
              <a:rPr lang="nl-BE" sz="2100" dirty="0" err="1">
                <a:latin typeface="Century Gothic" panose="020B0502020202020204" pitchFamily="34" charset="0"/>
              </a:rPr>
              <a:t>Fotoshoot</a:t>
            </a:r>
            <a:r>
              <a:rPr lang="nl-BE" sz="2100" dirty="0">
                <a:latin typeface="Century Gothic" panose="020B0502020202020204" pitchFamily="34" charset="0"/>
              </a:rPr>
              <a:t> waarin de kinderen trots tonen hoe groot ze al zijn (met gaten in de mond)</a:t>
            </a:r>
          </a:p>
          <a:p>
            <a:pPr marL="0" indent="0">
              <a:buNone/>
            </a:pPr>
            <a:endParaRPr lang="nl-BE" sz="2100" dirty="0">
              <a:latin typeface="Century Gothic" panose="020B0502020202020204" pitchFamily="34" charset="0"/>
            </a:endParaRPr>
          </a:p>
          <a:p>
            <a:pPr>
              <a:buFont typeface="Symbol" pitchFamily="18" charset="2"/>
              <a:buChar char="Þ"/>
            </a:pPr>
            <a:r>
              <a:rPr lang="nl-BE" sz="2100" dirty="0">
                <a:latin typeface="Century Gothic" panose="020B0502020202020204" pitchFamily="34" charset="0"/>
              </a:rPr>
              <a:t>Geloofsbeeld: Ik heb een fantastisch lichaam gekregen dat groeit!</a:t>
            </a:r>
          </a:p>
          <a:p>
            <a:pPr marL="0" indent="0">
              <a:buNone/>
            </a:pPr>
            <a:r>
              <a:rPr lang="nl-BE" sz="2100" dirty="0">
                <a:latin typeface="Century Gothic" panose="020B0502020202020204" pitchFamily="34" charset="0"/>
              </a:rPr>
              <a:t>De leerkracht legt een groeimeter in de godsdiensthoek en steekt een kaars aan. Ze benoemt hoe knap het is dat de kinderen zo groeien en vertelt dat ze daarom een kaarsje aansteekt in de godsdiensthoek.</a:t>
            </a:r>
          </a:p>
          <a:p>
            <a:pPr marL="0" indent="0">
              <a:buNone/>
            </a:pPr>
            <a:endParaRPr lang="nl-BE" sz="2100" dirty="0">
              <a:latin typeface="Century Gothic" panose="020B0502020202020204" pitchFamily="34" charset="0"/>
            </a:endParaRPr>
          </a:p>
          <a:p>
            <a:pPr>
              <a:buFont typeface="Symbol" pitchFamily="18" charset="2"/>
              <a:buChar char="Þ"/>
            </a:pPr>
            <a:r>
              <a:rPr lang="nl-BE" sz="2100" dirty="0">
                <a:latin typeface="Century Gothic" panose="020B0502020202020204" pitchFamily="34" charset="0"/>
              </a:rPr>
              <a:t>Ritueel</a:t>
            </a:r>
          </a:p>
          <a:p>
            <a:pPr marL="0" indent="0">
              <a:buNone/>
            </a:pPr>
            <a:r>
              <a:rPr lang="nl-BE" sz="2100" dirty="0">
                <a:latin typeface="Century Gothic" panose="020B0502020202020204" pitchFamily="34" charset="0"/>
              </a:rPr>
              <a:t>Terugkerend gebed: </a:t>
            </a:r>
            <a:r>
              <a:rPr lang="nl-BE" sz="2100" i="1" dirty="0">
                <a:latin typeface="Century Gothic" panose="020B0502020202020204" pitchFamily="34" charset="0"/>
              </a:rPr>
              <a:t>Lieve God, gaatjes in mijn mond, groot en rond … Want, hé, God, heb je dat gezien? Ik groei nu supersnel! Dat maakt me trots, jawel!</a:t>
            </a:r>
          </a:p>
          <a:p>
            <a:pPr marL="0" indent="0">
              <a:buNone/>
            </a:pPr>
            <a:endParaRPr lang="nl-BE" sz="2100" dirty="0">
              <a:latin typeface="Century Gothic" panose="020B0502020202020204" pitchFamily="34" charset="0"/>
            </a:endParaRPr>
          </a:p>
        </p:txBody>
      </p:sp>
      <p:pic>
        <p:nvPicPr>
          <p:cNvPr id="8" name="Picture 4" descr="http://www.geloventhuis.nl/images/2013/JWGr-met-groeimeter-en-poppetje-jaarringen-IMG_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5667" y="2617207"/>
            <a:ext cx="5036334" cy="3735281"/>
          </a:xfrm>
          <a:prstGeom prst="rect">
            <a:avLst/>
          </a:prstGeom>
          <a:noFill/>
          <a:ln w="571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603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F16A85-3CDC-44A8-2DF7-27E1C7E57A36}"/>
              </a:ext>
            </a:extLst>
          </p:cNvPr>
          <p:cNvSpPr>
            <a:spLocks noGrp="1"/>
          </p:cNvSpPr>
          <p:nvPr>
            <p:ph type="title"/>
          </p:nvPr>
        </p:nvSpPr>
        <p:spPr/>
        <p:txBody>
          <a:bodyPr/>
          <a:lstStyle/>
          <a:p>
            <a:r>
              <a:rPr lang="nl-NL" dirty="0"/>
              <a:t>Tip</a:t>
            </a:r>
            <a:endParaRPr lang="nl-BE" dirty="0"/>
          </a:p>
        </p:txBody>
      </p:sp>
      <p:sp>
        <p:nvSpPr>
          <p:cNvPr id="3" name="Tijdelijke aanduiding voor inhoud 2">
            <a:extLst>
              <a:ext uri="{FF2B5EF4-FFF2-40B4-BE49-F238E27FC236}">
                <a16:creationId xmlns:a16="http://schemas.microsoft.com/office/drawing/2014/main" id="{9C9AE2C6-64DE-56BE-0BF1-BF1313EF0990}"/>
              </a:ext>
            </a:extLst>
          </p:cNvPr>
          <p:cNvSpPr>
            <a:spLocks noGrp="1"/>
          </p:cNvSpPr>
          <p:nvPr>
            <p:ph idx="1"/>
          </p:nvPr>
        </p:nvSpPr>
        <p:spPr/>
        <p:txBody>
          <a:bodyPr/>
          <a:lstStyle/>
          <a:p>
            <a:r>
              <a:rPr lang="nl-NL" dirty="0">
                <a:solidFill>
                  <a:schemeClr val="tx1"/>
                </a:solidFill>
              </a:rPr>
              <a:t>Wanneer je voor RKG geen ideeën hebt, ga dan op zoek naar waardevolle prentenboeken die bij het thema passen en ontwerp je RKG-activiteiten vanuit het prentenboek. Waardevolle prentenboeken kunnen een brug slaan tussen je thema en je RKG-aanbod.</a:t>
            </a:r>
            <a:endParaRPr lang="nl-BE" dirty="0">
              <a:solidFill>
                <a:schemeClr val="tx1"/>
              </a:solidFill>
            </a:endParaRPr>
          </a:p>
        </p:txBody>
      </p:sp>
      <p:pic>
        <p:nvPicPr>
          <p:cNvPr id="1026" name="Picture 2" descr="tip - Fysiotherapie ter Harmsel">
            <a:extLst>
              <a:ext uri="{FF2B5EF4-FFF2-40B4-BE49-F238E27FC236}">
                <a16:creationId xmlns:a16="http://schemas.microsoft.com/office/drawing/2014/main" id="{988FBCA2-3F04-FC73-A04C-269FD8838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1262" y="3184236"/>
            <a:ext cx="4490366" cy="2988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015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p:cNvSpPr txBox="1">
            <a:spLocks/>
          </p:cNvSpPr>
          <p:nvPr/>
        </p:nvSpPr>
        <p:spPr>
          <a:xfrm>
            <a:off x="322730" y="286603"/>
            <a:ext cx="6992472" cy="557905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BE" sz="2100" dirty="0">
              <a:latin typeface="Century Gothic" panose="020B0502020202020204" pitchFamily="34" charset="0"/>
            </a:endParaRPr>
          </a:p>
          <a:p>
            <a:pPr marL="0" indent="0">
              <a:buNone/>
            </a:pPr>
            <a:endParaRPr lang="nl-BE" sz="2100" dirty="0">
              <a:latin typeface="Century Gothic" panose="020B0502020202020204" pitchFamily="34" charset="0"/>
            </a:endParaRPr>
          </a:p>
        </p:txBody>
      </p:sp>
      <p:pic>
        <p:nvPicPr>
          <p:cNvPr id="9" name="Afbeelding 8"/>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8401722" y="3956208"/>
            <a:ext cx="3790278" cy="2367460"/>
          </a:xfrm>
          <a:prstGeom prst="rect">
            <a:avLst/>
          </a:prstGeom>
          <a:noFill/>
          <a:ln>
            <a:noFill/>
          </a:ln>
        </p:spPr>
      </p:pic>
      <p:pic>
        <p:nvPicPr>
          <p:cNvPr id="1028" name="Picture 4" descr="https://media.s-bol.com/RoD765wRvAQO/550x7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1577" y="0"/>
            <a:ext cx="2940424" cy="3956208"/>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3B0EF5DF-C601-52F5-EF3C-888001F99E00}"/>
              </a:ext>
            </a:extLst>
          </p:cNvPr>
          <p:cNvSpPr>
            <a:spLocks noGrp="1"/>
          </p:cNvSpPr>
          <p:nvPr>
            <p:ph type="title"/>
          </p:nvPr>
        </p:nvSpPr>
        <p:spPr/>
        <p:txBody>
          <a:bodyPr/>
          <a:lstStyle/>
          <a:p>
            <a:r>
              <a:rPr lang="nl-NL" dirty="0"/>
              <a:t>OA Trollen</a:t>
            </a:r>
            <a:endParaRPr lang="nl-BE" dirty="0"/>
          </a:p>
        </p:txBody>
      </p:sp>
      <p:sp>
        <p:nvSpPr>
          <p:cNvPr id="7" name="Tijdelijke aanduiding voor inhoud 6">
            <a:extLst>
              <a:ext uri="{FF2B5EF4-FFF2-40B4-BE49-F238E27FC236}">
                <a16:creationId xmlns:a16="http://schemas.microsoft.com/office/drawing/2014/main" id="{5807224F-CD55-9636-DBFA-2B2F78F182AE}"/>
              </a:ext>
            </a:extLst>
          </p:cNvPr>
          <p:cNvSpPr>
            <a:spLocks noGrp="1"/>
          </p:cNvSpPr>
          <p:nvPr>
            <p:ph idx="1"/>
          </p:nvPr>
        </p:nvSpPr>
        <p:spPr>
          <a:xfrm>
            <a:off x="1066800" y="1737359"/>
            <a:ext cx="7098257" cy="4502075"/>
          </a:xfrm>
        </p:spPr>
        <p:txBody>
          <a:bodyPr>
            <a:normAutofit lnSpcReduction="10000"/>
          </a:bodyPr>
          <a:lstStyle/>
          <a:p>
            <a:pPr marL="0" indent="0">
              <a:buNone/>
            </a:pPr>
            <a:r>
              <a:rPr lang="nl-BE" sz="2000" dirty="0">
                <a:solidFill>
                  <a:srgbClr val="FF0000"/>
                </a:solidFill>
                <a:latin typeface="Century Gothic" panose="020B0502020202020204" pitchFamily="34" charset="0"/>
              </a:rPr>
              <a:t>Boek: De bromtrol</a:t>
            </a:r>
          </a:p>
          <a:p>
            <a:pPr marL="0" indent="0">
              <a:buNone/>
            </a:pPr>
            <a:r>
              <a:rPr lang="nl-BE" sz="2000" dirty="0">
                <a:latin typeface="Century Gothic" panose="020B0502020202020204" pitchFamily="34" charset="0"/>
              </a:rPr>
              <a:t>De bromtrol is mopperig en krijgt ruzie met zijn vrienden. Hoe kan hij het goed maken?</a:t>
            </a:r>
          </a:p>
          <a:p>
            <a:pPr marL="0" indent="0">
              <a:buNone/>
            </a:pPr>
            <a:r>
              <a:rPr lang="nl-BE" sz="2000" dirty="0">
                <a:latin typeface="Century Gothic" panose="020B0502020202020204" pitchFamily="34" charset="0"/>
              </a:rPr>
              <a:t>=&gt; Gevoeligheid voor goed en kwaad</a:t>
            </a:r>
          </a:p>
          <a:p>
            <a:pPr marL="0" indent="0">
              <a:buNone/>
            </a:pPr>
            <a:endParaRPr lang="nl-BE" sz="2000" dirty="0">
              <a:latin typeface="Century Gothic" panose="020B0502020202020204" pitchFamily="34" charset="0"/>
            </a:endParaRPr>
          </a:p>
          <a:p>
            <a:pPr>
              <a:buFont typeface="Symbol" pitchFamily="18" charset="2"/>
              <a:buChar char="Þ"/>
            </a:pPr>
            <a:r>
              <a:rPr lang="nl-BE" sz="2000" dirty="0">
                <a:latin typeface="Century Gothic" panose="020B0502020202020204" pitchFamily="34" charset="0"/>
              </a:rPr>
              <a:t> Ervaringen en belevingen: Het verhaal wordt voorgelezen, nagespeeld, … De kinderen vertellen over hun eigen ervaringen rond ruzie maken en het weer goed maken.</a:t>
            </a:r>
          </a:p>
          <a:p>
            <a:pPr marL="0" indent="0">
              <a:buNone/>
            </a:pPr>
            <a:endParaRPr lang="nl-BE" sz="2000" dirty="0">
              <a:latin typeface="Century Gothic" panose="020B0502020202020204" pitchFamily="34" charset="0"/>
            </a:endParaRPr>
          </a:p>
          <a:p>
            <a:pPr>
              <a:buFont typeface="Symbol" pitchFamily="18" charset="2"/>
              <a:buChar char="Þ"/>
            </a:pPr>
            <a:r>
              <a:rPr lang="nl-BE" sz="2000" dirty="0">
                <a:latin typeface="Century Gothic" panose="020B0502020202020204" pitchFamily="34" charset="0"/>
              </a:rPr>
              <a:t> Geloofsverhaal: Jakob en </a:t>
            </a:r>
            <a:r>
              <a:rPr lang="nl-BE" sz="2000" dirty="0" err="1">
                <a:latin typeface="Century Gothic" panose="020B0502020202020204" pitchFamily="34" charset="0"/>
              </a:rPr>
              <a:t>Esau</a:t>
            </a:r>
            <a:r>
              <a:rPr lang="nl-BE" sz="2000" dirty="0">
                <a:latin typeface="Century Gothic" panose="020B0502020202020204" pitchFamily="34" charset="0"/>
              </a:rPr>
              <a:t> maken het goed</a:t>
            </a:r>
          </a:p>
          <a:p>
            <a:pPr marL="0" indent="0">
              <a:buNone/>
            </a:pPr>
            <a:endParaRPr lang="nl-BE" sz="2000" dirty="0">
              <a:latin typeface="Century Gothic" panose="020B0502020202020204" pitchFamily="34" charset="0"/>
            </a:endParaRPr>
          </a:p>
          <a:p>
            <a:pPr>
              <a:buFont typeface="Symbol" pitchFamily="18" charset="2"/>
              <a:buChar char="Þ"/>
            </a:pPr>
            <a:r>
              <a:rPr lang="nl-BE" sz="2000" dirty="0">
                <a:latin typeface="Century Gothic" panose="020B0502020202020204" pitchFamily="34" charset="0"/>
              </a:rPr>
              <a:t> Ritueel: Een goed-maak-bootje naar elkaar sturen</a:t>
            </a:r>
          </a:p>
          <a:p>
            <a:endParaRPr lang="nl-BE" dirty="0"/>
          </a:p>
        </p:txBody>
      </p:sp>
    </p:spTree>
    <p:extLst>
      <p:ext uri="{BB962C8B-B14F-4D97-AF65-F5344CB8AC3E}">
        <p14:creationId xmlns:p14="http://schemas.microsoft.com/office/powerpoint/2010/main" val="3290401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p:cNvSpPr txBox="1">
            <a:spLocks/>
          </p:cNvSpPr>
          <p:nvPr/>
        </p:nvSpPr>
        <p:spPr>
          <a:xfrm>
            <a:off x="322730" y="286603"/>
            <a:ext cx="6992472" cy="557905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BE" sz="2100" dirty="0">
              <a:latin typeface="Century Gothic" panose="020B0502020202020204" pitchFamily="34" charset="0"/>
            </a:endParaRPr>
          </a:p>
          <a:p>
            <a:pPr marL="0" indent="0">
              <a:buNone/>
            </a:pPr>
            <a:endParaRPr lang="nl-BE" sz="2100" dirty="0">
              <a:latin typeface="Century Gothic" panose="020B0502020202020204" pitchFamily="34" charset="0"/>
            </a:endParaRPr>
          </a:p>
        </p:txBody>
      </p:sp>
      <p:sp>
        <p:nvSpPr>
          <p:cNvPr id="5" name="Titel 4">
            <a:extLst>
              <a:ext uri="{FF2B5EF4-FFF2-40B4-BE49-F238E27FC236}">
                <a16:creationId xmlns:a16="http://schemas.microsoft.com/office/drawing/2014/main" id="{3B0EF5DF-C601-52F5-EF3C-888001F99E00}"/>
              </a:ext>
            </a:extLst>
          </p:cNvPr>
          <p:cNvSpPr>
            <a:spLocks noGrp="1"/>
          </p:cNvSpPr>
          <p:nvPr>
            <p:ph type="title"/>
          </p:nvPr>
        </p:nvSpPr>
        <p:spPr/>
        <p:txBody>
          <a:bodyPr/>
          <a:lstStyle/>
          <a:p>
            <a:r>
              <a:rPr lang="nl-NL" dirty="0"/>
              <a:t>OA </a:t>
            </a:r>
            <a:r>
              <a:rPr lang="nl-NL" dirty="0" err="1"/>
              <a:t>Dino’s</a:t>
            </a:r>
            <a:endParaRPr lang="nl-BE" dirty="0"/>
          </a:p>
        </p:txBody>
      </p:sp>
      <p:sp>
        <p:nvSpPr>
          <p:cNvPr id="7" name="Tijdelijke aanduiding voor inhoud 6">
            <a:extLst>
              <a:ext uri="{FF2B5EF4-FFF2-40B4-BE49-F238E27FC236}">
                <a16:creationId xmlns:a16="http://schemas.microsoft.com/office/drawing/2014/main" id="{5807224F-CD55-9636-DBFA-2B2F78F182AE}"/>
              </a:ext>
            </a:extLst>
          </p:cNvPr>
          <p:cNvSpPr>
            <a:spLocks noGrp="1"/>
          </p:cNvSpPr>
          <p:nvPr>
            <p:ph idx="1"/>
          </p:nvPr>
        </p:nvSpPr>
        <p:spPr>
          <a:xfrm>
            <a:off x="1066800" y="1737359"/>
            <a:ext cx="7098257" cy="4502075"/>
          </a:xfrm>
        </p:spPr>
        <p:txBody>
          <a:bodyPr>
            <a:normAutofit lnSpcReduction="10000"/>
          </a:bodyPr>
          <a:lstStyle/>
          <a:p>
            <a:pPr marL="0" indent="0">
              <a:buNone/>
            </a:pPr>
            <a:r>
              <a:rPr lang="nl-BE" sz="2000" dirty="0">
                <a:solidFill>
                  <a:srgbClr val="FF0000"/>
                </a:solidFill>
                <a:latin typeface="Century Gothic" panose="020B0502020202020204" pitchFamily="34" charset="0"/>
              </a:rPr>
              <a:t>Boek: Bram </a:t>
            </a:r>
            <a:r>
              <a:rPr lang="nl-BE" sz="2000" dirty="0" err="1">
                <a:solidFill>
                  <a:srgbClr val="FF0000"/>
                </a:solidFill>
                <a:latin typeface="Century Gothic" panose="020B0502020202020204" pitchFamily="34" charset="0"/>
              </a:rPr>
              <a:t>Bangosaurus</a:t>
            </a:r>
            <a:endParaRPr lang="nl-BE" sz="2000" dirty="0">
              <a:solidFill>
                <a:srgbClr val="FF0000"/>
              </a:solidFill>
              <a:latin typeface="Century Gothic" panose="020B0502020202020204" pitchFamily="34" charset="0"/>
            </a:endParaRPr>
          </a:p>
          <a:p>
            <a:pPr marL="0" indent="0">
              <a:buNone/>
            </a:pPr>
            <a:r>
              <a:rPr lang="nl-BE" sz="2000" dirty="0">
                <a:latin typeface="Century Gothic" panose="020B0502020202020204" pitchFamily="34" charset="0"/>
              </a:rPr>
              <a:t>Bram </a:t>
            </a:r>
            <a:r>
              <a:rPr lang="nl-BE" sz="2000" dirty="0" err="1">
                <a:latin typeface="Century Gothic" panose="020B0502020202020204" pitchFamily="34" charset="0"/>
              </a:rPr>
              <a:t>Bangosaurus</a:t>
            </a:r>
            <a:r>
              <a:rPr lang="nl-BE" sz="2000" dirty="0">
                <a:latin typeface="Century Gothic" panose="020B0502020202020204" pitchFamily="34" charset="0"/>
              </a:rPr>
              <a:t> is voor veel dingen bang. Zal hij ooit zijn angsten kunnen overwinnen?</a:t>
            </a:r>
          </a:p>
          <a:p>
            <a:pPr marL="0" indent="0">
              <a:buNone/>
            </a:pPr>
            <a:r>
              <a:rPr lang="nl-BE" sz="2000" dirty="0">
                <a:latin typeface="Century Gothic" panose="020B0502020202020204" pitchFamily="34" charset="0"/>
              </a:rPr>
              <a:t>=&gt; Mogelijkheden en beperkingen</a:t>
            </a:r>
          </a:p>
          <a:p>
            <a:pPr marL="0" indent="0">
              <a:buNone/>
            </a:pPr>
            <a:endParaRPr lang="nl-BE" sz="2000" dirty="0">
              <a:latin typeface="Century Gothic" panose="020B0502020202020204" pitchFamily="34" charset="0"/>
            </a:endParaRPr>
          </a:p>
          <a:p>
            <a:pPr>
              <a:buFont typeface="Symbol" pitchFamily="18" charset="2"/>
              <a:buChar char="Þ"/>
            </a:pPr>
            <a:r>
              <a:rPr lang="nl-BE" sz="2000" dirty="0">
                <a:latin typeface="Century Gothic" panose="020B0502020202020204" pitchFamily="34" charset="0"/>
              </a:rPr>
              <a:t> Ervaringen en belevingen: Het verhaal wordt voorgelezen, nagespeeld, … De kinderen vertellen over hun eigen ervaringen rond bang zijn en omgaan met je angst.</a:t>
            </a:r>
          </a:p>
          <a:p>
            <a:pPr marL="0" indent="0">
              <a:buNone/>
            </a:pPr>
            <a:endParaRPr lang="nl-BE" sz="2000" dirty="0">
              <a:latin typeface="Century Gothic" panose="020B0502020202020204" pitchFamily="34" charset="0"/>
            </a:endParaRPr>
          </a:p>
          <a:p>
            <a:pPr>
              <a:buFont typeface="Symbol" pitchFamily="18" charset="2"/>
              <a:buChar char="Þ"/>
            </a:pPr>
            <a:r>
              <a:rPr lang="nl-BE" sz="2000" dirty="0">
                <a:latin typeface="Century Gothic" panose="020B0502020202020204" pitchFamily="34" charset="0"/>
              </a:rPr>
              <a:t> Geloofsverhaal: Jezus stelt zijn vrienden gerust</a:t>
            </a:r>
          </a:p>
          <a:p>
            <a:pPr marL="0" indent="0">
              <a:buNone/>
            </a:pPr>
            <a:endParaRPr lang="nl-BE" sz="2000" dirty="0">
              <a:latin typeface="Century Gothic" panose="020B0502020202020204" pitchFamily="34" charset="0"/>
            </a:endParaRPr>
          </a:p>
          <a:p>
            <a:pPr>
              <a:buFont typeface="Symbol" pitchFamily="18" charset="2"/>
              <a:buChar char="Þ"/>
            </a:pPr>
            <a:r>
              <a:rPr lang="nl-BE" sz="2000" dirty="0">
                <a:latin typeface="Century Gothic" panose="020B0502020202020204" pitchFamily="34" charset="0"/>
              </a:rPr>
              <a:t> Ritueel: Het stel-mij-gerust-dekentje</a:t>
            </a:r>
          </a:p>
          <a:p>
            <a:endParaRPr lang="nl-BE" dirty="0"/>
          </a:p>
        </p:txBody>
      </p:sp>
      <p:pic>
        <p:nvPicPr>
          <p:cNvPr id="3074" name="Picture 2" descr="Terugblik Kerk op Schoot 20 juni.">
            <a:extLst>
              <a:ext uri="{FF2B5EF4-FFF2-40B4-BE49-F238E27FC236}">
                <a16:creationId xmlns:a16="http://schemas.microsoft.com/office/drawing/2014/main" id="{07A860FC-747D-0CF4-B2EC-285B69B0B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3527" y="4242811"/>
            <a:ext cx="2756523" cy="21294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ram bangosaurus, Brian Moses | 9789462020467 | Boeken | bol.com">
            <a:extLst>
              <a:ext uri="{FF2B5EF4-FFF2-40B4-BE49-F238E27FC236}">
                <a16:creationId xmlns:a16="http://schemas.microsoft.com/office/drawing/2014/main" id="{83C0B64E-B61A-DEE1-DC51-B88512517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9127" y="286603"/>
            <a:ext cx="3265394" cy="3628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518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p:cNvSpPr txBox="1">
            <a:spLocks/>
          </p:cNvSpPr>
          <p:nvPr/>
        </p:nvSpPr>
        <p:spPr>
          <a:xfrm>
            <a:off x="322730" y="286603"/>
            <a:ext cx="6992472" cy="557905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BE" sz="2100" dirty="0">
              <a:latin typeface="Century Gothic" panose="020B0502020202020204" pitchFamily="34" charset="0"/>
            </a:endParaRPr>
          </a:p>
          <a:p>
            <a:pPr marL="0" indent="0">
              <a:buNone/>
            </a:pPr>
            <a:endParaRPr lang="nl-BE" sz="2100" dirty="0">
              <a:latin typeface="Century Gothic" panose="020B0502020202020204" pitchFamily="34" charset="0"/>
            </a:endParaRPr>
          </a:p>
        </p:txBody>
      </p:sp>
      <p:sp>
        <p:nvSpPr>
          <p:cNvPr id="5" name="Titel 4">
            <a:extLst>
              <a:ext uri="{FF2B5EF4-FFF2-40B4-BE49-F238E27FC236}">
                <a16:creationId xmlns:a16="http://schemas.microsoft.com/office/drawing/2014/main" id="{3B0EF5DF-C601-52F5-EF3C-888001F99E00}"/>
              </a:ext>
            </a:extLst>
          </p:cNvPr>
          <p:cNvSpPr>
            <a:spLocks noGrp="1"/>
          </p:cNvSpPr>
          <p:nvPr>
            <p:ph type="title"/>
          </p:nvPr>
        </p:nvSpPr>
        <p:spPr/>
        <p:txBody>
          <a:bodyPr/>
          <a:lstStyle/>
          <a:p>
            <a:r>
              <a:rPr lang="nl-NL" dirty="0"/>
              <a:t>OA Eenden</a:t>
            </a:r>
            <a:endParaRPr lang="nl-BE" dirty="0"/>
          </a:p>
        </p:txBody>
      </p:sp>
      <p:sp>
        <p:nvSpPr>
          <p:cNvPr id="7" name="Tijdelijke aanduiding voor inhoud 6">
            <a:extLst>
              <a:ext uri="{FF2B5EF4-FFF2-40B4-BE49-F238E27FC236}">
                <a16:creationId xmlns:a16="http://schemas.microsoft.com/office/drawing/2014/main" id="{5807224F-CD55-9636-DBFA-2B2F78F182AE}"/>
              </a:ext>
            </a:extLst>
          </p:cNvPr>
          <p:cNvSpPr>
            <a:spLocks noGrp="1"/>
          </p:cNvSpPr>
          <p:nvPr>
            <p:ph idx="1"/>
          </p:nvPr>
        </p:nvSpPr>
        <p:spPr>
          <a:xfrm>
            <a:off x="1066800" y="1737359"/>
            <a:ext cx="7098257" cy="4502075"/>
          </a:xfrm>
        </p:spPr>
        <p:txBody>
          <a:bodyPr>
            <a:normAutofit/>
          </a:bodyPr>
          <a:lstStyle/>
          <a:p>
            <a:pPr marL="0" indent="0">
              <a:buNone/>
            </a:pPr>
            <a:r>
              <a:rPr lang="nl-BE" sz="2000" dirty="0">
                <a:solidFill>
                  <a:srgbClr val="FF0000"/>
                </a:solidFill>
                <a:latin typeface="Century Gothic" panose="020B0502020202020204" pitchFamily="34" charset="0"/>
              </a:rPr>
              <a:t>Boek: </a:t>
            </a:r>
            <a:r>
              <a:rPr lang="nl-BE" sz="2000" dirty="0" err="1">
                <a:solidFill>
                  <a:srgbClr val="FF0000"/>
                </a:solidFill>
                <a:latin typeface="Century Gothic" panose="020B0502020202020204" pitchFamily="34" charset="0"/>
              </a:rPr>
              <a:t>Moppereend</a:t>
            </a:r>
            <a:endParaRPr lang="nl-BE" sz="2000" dirty="0">
              <a:solidFill>
                <a:srgbClr val="FF0000"/>
              </a:solidFill>
              <a:latin typeface="Century Gothic" panose="020B0502020202020204" pitchFamily="34" charset="0"/>
            </a:endParaRPr>
          </a:p>
          <a:p>
            <a:pPr marL="0" indent="0">
              <a:buNone/>
            </a:pPr>
            <a:r>
              <a:rPr lang="nl-BE" dirty="0">
                <a:latin typeface="Century Gothic" panose="020B0502020202020204" pitchFamily="34" charset="0"/>
              </a:rPr>
              <a:t>E</a:t>
            </a:r>
            <a:r>
              <a:rPr lang="nl-BE" sz="2000" dirty="0">
                <a:latin typeface="Century Gothic" panose="020B0502020202020204" pitchFamily="34" charset="0"/>
              </a:rPr>
              <a:t>end is mopperig. Er ontstaat een grote regenwolk boven haar. Tot die barst … Daarna is het humeur van Eend opgeklaard.</a:t>
            </a:r>
          </a:p>
          <a:p>
            <a:pPr marL="0" indent="0">
              <a:buNone/>
            </a:pPr>
            <a:r>
              <a:rPr lang="nl-BE" sz="2000" dirty="0">
                <a:latin typeface="Century Gothic" panose="020B0502020202020204" pitchFamily="34" charset="0"/>
              </a:rPr>
              <a:t>=&gt; Verbondenheid met zichzelf </a:t>
            </a:r>
          </a:p>
          <a:p>
            <a:pPr>
              <a:buFont typeface="Symbol" pitchFamily="18" charset="2"/>
              <a:buChar char="Þ"/>
            </a:pPr>
            <a:r>
              <a:rPr lang="nl-BE" sz="2000" dirty="0">
                <a:latin typeface="Century Gothic" panose="020B0502020202020204" pitchFamily="34" charset="0"/>
              </a:rPr>
              <a:t> Ervaringen en belevingen: Het verhaal wordt voorgelezen, nagespeeld, … De kinderen vertellen over hun eigen ervaringen rond mopperig zijn en wat dan helpt.</a:t>
            </a:r>
          </a:p>
          <a:p>
            <a:pPr marL="0" indent="0">
              <a:buNone/>
            </a:pPr>
            <a:endParaRPr lang="nl-BE" sz="2000" dirty="0">
              <a:latin typeface="Century Gothic" panose="020B0502020202020204" pitchFamily="34" charset="0"/>
            </a:endParaRPr>
          </a:p>
          <a:p>
            <a:pPr>
              <a:buFont typeface="Symbol" pitchFamily="18" charset="2"/>
              <a:buChar char="Þ"/>
            </a:pPr>
            <a:r>
              <a:rPr lang="nl-BE" sz="2000" dirty="0">
                <a:latin typeface="Century Gothic" panose="020B0502020202020204" pitchFamily="34" charset="0"/>
              </a:rPr>
              <a:t> Jezusbeeld: Jezus helpt mensen van hun ‘mopperige gevoel’ af</a:t>
            </a:r>
          </a:p>
          <a:p>
            <a:pPr marL="0" indent="0">
              <a:buNone/>
            </a:pPr>
            <a:endParaRPr lang="nl-BE" sz="2000" dirty="0">
              <a:latin typeface="Century Gothic" panose="020B0502020202020204" pitchFamily="34" charset="0"/>
            </a:endParaRPr>
          </a:p>
          <a:p>
            <a:pPr>
              <a:buFont typeface="Symbol" pitchFamily="18" charset="2"/>
              <a:buChar char="Þ"/>
            </a:pPr>
            <a:endParaRPr lang="nl-BE" sz="2000" dirty="0">
              <a:latin typeface="Century Gothic" panose="020B0502020202020204" pitchFamily="34" charset="0"/>
            </a:endParaRPr>
          </a:p>
          <a:p>
            <a:endParaRPr lang="nl-BE" dirty="0"/>
          </a:p>
        </p:txBody>
      </p:sp>
      <p:pic>
        <p:nvPicPr>
          <p:cNvPr id="6146" name="Picture 2" descr="Moppereend, Joyce Dunbar | 9789047710646 | Boeken | bol.com">
            <a:extLst>
              <a:ext uri="{FF2B5EF4-FFF2-40B4-BE49-F238E27FC236}">
                <a16:creationId xmlns:a16="http://schemas.microsoft.com/office/drawing/2014/main" id="{0A4A4B0F-D2BC-13D9-918E-91A0C5068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9607" y="-17161"/>
            <a:ext cx="3252393" cy="36035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Sophie\Documents\Zill filmpjes\Jezusbeelden Sterretjes Averbode\28.jpg">
            <a:extLst>
              <a:ext uri="{FF2B5EF4-FFF2-40B4-BE49-F238E27FC236}">
                <a16:creationId xmlns:a16="http://schemas.microsoft.com/office/drawing/2014/main" id="{A4C9E0D3-2334-84D0-DD1A-D76B8BB4B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0773" y="3637115"/>
            <a:ext cx="3706531" cy="264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578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p:cNvSpPr txBox="1">
            <a:spLocks/>
          </p:cNvSpPr>
          <p:nvPr/>
        </p:nvSpPr>
        <p:spPr>
          <a:xfrm>
            <a:off x="322730" y="286603"/>
            <a:ext cx="6992472" cy="557905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BE" sz="2100" dirty="0">
              <a:latin typeface="Century Gothic" panose="020B0502020202020204" pitchFamily="34" charset="0"/>
            </a:endParaRPr>
          </a:p>
          <a:p>
            <a:pPr marL="0" indent="0">
              <a:buNone/>
            </a:pPr>
            <a:endParaRPr lang="nl-BE" sz="2100" dirty="0">
              <a:latin typeface="Century Gothic" panose="020B0502020202020204" pitchFamily="34" charset="0"/>
            </a:endParaRPr>
          </a:p>
        </p:txBody>
      </p:sp>
      <p:sp>
        <p:nvSpPr>
          <p:cNvPr id="5" name="Titel 4">
            <a:extLst>
              <a:ext uri="{FF2B5EF4-FFF2-40B4-BE49-F238E27FC236}">
                <a16:creationId xmlns:a16="http://schemas.microsoft.com/office/drawing/2014/main" id="{3B0EF5DF-C601-52F5-EF3C-888001F99E00}"/>
              </a:ext>
            </a:extLst>
          </p:cNvPr>
          <p:cNvSpPr>
            <a:spLocks noGrp="1"/>
          </p:cNvSpPr>
          <p:nvPr>
            <p:ph type="title"/>
          </p:nvPr>
        </p:nvSpPr>
        <p:spPr/>
        <p:txBody>
          <a:bodyPr/>
          <a:lstStyle/>
          <a:p>
            <a:r>
              <a:rPr lang="nl-NL" dirty="0"/>
              <a:t>OA Eenden</a:t>
            </a:r>
            <a:endParaRPr lang="nl-BE" dirty="0"/>
          </a:p>
        </p:txBody>
      </p:sp>
      <p:sp>
        <p:nvSpPr>
          <p:cNvPr id="7" name="Tijdelijke aanduiding voor inhoud 6">
            <a:extLst>
              <a:ext uri="{FF2B5EF4-FFF2-40B4-BE49-F238E27FC236}">
                <a16:creationId xmlns:a16="http://schemas.microsoft.com/office/drawing/2014/main" id="{5807224F-CD55-9636-DBFA-2B2F78F182AE}"/>
              </a:ext>
            </a:extLst>
          </p:cNvPr>
          <p:cNvSpPr>
            <a:spLocks noGrp="1"/>
          </p:cNvSpPr>
          <p:nvPr>
            <p:ph idx="1"/>
          </p:nvPr>
        </p:nvSpPr>
        <p:spPr>
          <a:xfrm>
            <a:off x="1066801" y="1737359"/>
            <a:ext cx="3949220" cy="4502075"/>
          </a:xfrm>
          <a:solidFill>
            <a:schemeClr val="bg1"/>
          </a:solidFill>
        </p:spPr>
        <p:txBody>
          <a:bodyPr>
            <a:normAutofit/>
          </a:bodyPr>
          <a:lstStyle/>
          <a:p>
            <a:pPr marL="0" indent="0">
              <a:buNone/>
            </a:pPr>
            <a:endParaRPr lang="nl-BE" sz="2000" dirty="0">
              <a:latin typeface="Century Gothic" panose="020B0502020202020204" pitchFamily="34" charset="0"/>
            </a:endParaRPr>
          </a:p>
          <a:p>
            <a:pPr>
              <a:buFont typeface="Symbol" pitchFamily="18" charset="2"/>
              <a:buChar char="Þ"/>
            </a:pPr>
            <a:r>
              <a:rPr lang="nl-BE" sz="2000" dirty="0">
                <a:latin typeface="Century Gothic" panose="020B0502020202020204" pitchFamily="34" charset="0"/>
              </a:rPr>
              <a:t> Ritueel: De donderwolk boven je hoofd wegblazen.</a:t>
            </a:r>
          </a:p>
          <a:p>
            <a:pPr marL="0" indent="0">
              <a:buNone/>
            </a:pPr>
            <a:endParaRPr lang="nl-BE" sz="2000" dirty="0">
              <a:latin typeface="Century Gothic" panose="020B0502020202020204" pitchFamily="34" charset="0"/>
            </a:endParaRPr>
          </a:p>
          <a:p>
            <a:pPr marL="0" indent="0">
              <a:buNone/>
            </a:pPr>
            <a:endParaRPr lang="nl-BE" sz="2000" dirty="0">
              <a:latin typeface="Century Gothic" panose="020B0502020202020204" pitchFamily="34" charset="0"/>
            </a:endParaRPr>
          </a:p>
          <a:p>
            <a:pPr>
              <a:buFont typeface="Symbol" pitchFamily="18" charset="2"/>
              <a:buChar char="Þ"/>
            </a:pPr>
            <a:endParaRPr lang="nl-BE" sz="2000" dirty="0">
              <a:latin typeface="Century Gothic" panose="020B0502020202020204" pitchFamily="34" charset="0"/>
            </a:endParaRPr>
          </a:p>
          <a:p>
            <a:endParaRPr lang="nl-BE" dirty="0"/>
          </a:p>
        </p:txBody>
      </p:sp>
      <p:pic>
        <p:nvPicPr>
          <p:cNvPr id="3" name="Picture 2">
            <a:extLst>
              <a:ext uri="{FF2B5EF4-FFF2-40B4-BE49-F238E27FC236}">
                <a16:creationId xmlns:a16="http://schemas.microsoft.com/office/drawing/2014/main" id="{FD864A69-F337-6B6F-D717-42F99CF2845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487" t="11671" r="22183" b="12267"/>
          <a:stretch/>
        </p:blipFill>
        <p:spPr bwMode="auto">
          <a:xfrm rot="10800000">
            <a:off x="5016021" y="-25955"/>
            <a:ext cx="6696410" cy="6265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hoek 5">
            <a:extLst>
              <a:ext uri="{FF2B5EF4-FFF2-40B4-BE49-F238E27FC236}">
                <a16:creationId xmlns:a16="http://schemas.microsoft.com/office/drawing/2014/main" id="{1671238C-0229-87B3-01EF-00532A251BA2}"/>
              </a:ext>
            </a:extLst>
          </p:cNvPr>
          <p:cNvSpPr/>
          <p:nvPr/>
        </p:nvSpPr>
        <p:spPr>
          <a:xfrm>
            <a:off x="5271247" y="3429000"/>
            <a:ext cx="3593054" cy="27492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503674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p:cNvSpPr txBox="1">
            <a:spLocks/>
          </p:cNvSpPr>
          <p:nvPr/>
        </p:nvSpPr>
        <p:spPr>
          <a:xfrm>
            <a:off x="322730" y="286603"/>
            <a:ext cx="6992472" cy="557905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BE" sz="2100" dirty="0">
              <a:latin typeface="Century Gothic" panose="020B0502020202020204" pitchFamily="34" charset="0"/>
            </a:endParaRPr>
          </a:p>
          <a:p>
            <a:pPr marL="0" indent="0">
              <a:buNone/>
            </a:pPr>
            <a:endParaRPr lang="nl-BE" sz="2100" dirty="0">
              <a:latin typeface="Century Gothic" panose="020B0502020202020204" pitchFamily="34" charset="0"/>
            </a:endParaRPr>
          </a:p>
        </p:txBody>
      </p:sp>
      <p:sp>
        <p:nvSpPr>
          <p:cNvPr id="5" name="Titel 4">
            <a:extLst>
              <a:ext uri="{FF2B5EF4-FFF2-40B4-BE49-F238E27FC236}">
                <a16:creationId xmlns:a16="http://schemas.microsoft.com/office/drawing/2014/main" id="{3B0EF5DF-C601-52F5-EF3C-888001F99E00}"/>
              </a:ext>
            </a:extLst>
          </p:cNvPr>
          <p:cNvSpPr>
            <a:spLocks noGrp="1"/>
          </p:cNvSpPr>
          <p:nvPr>
            <p:ph type="title"/>
          </p:nvPr>
        </p:nvSpPr>
        <p:spPr/>
        <p:txBody>
          <a:bodyPr/>
          <a:lstStyle/>
          <a:p>
            <a:r>
              <a:rPr lang="nl-NL" dirty="0"/>
              <a:t>OA Kapper</a:t>
            </a:r>
            <a:endParaRPr lang="nl-BE" dirty="0"/>
          </a:p>
        </p:txBody>
      </p:sp>
      <p:sp>
        <p:nvSpPr>
          <p:cNvPr id="7" name="Tijdelijke aanduiding voor inhoud 6">
            <a:extLst>
              <a:ext uri="{FF2B5EF4-FFF2-40B4-BE49-F238E27FC236}">
                <a16:creationId xmlns:a16="http://schemas.microsoft.com/office/drawing/2014/main" id="{5807224F-CD55-9636-DBFA-2B2F78F182AE}"/>
              </a:ext>
            </a:extLst>
          </p:cNvPr>
          <p:cNvSpPr>
            <a:spLocks noGrp="1"/>
          </p:cNvSpPr>
          <p:nvPr>
            <p:ph idx="1"/>
          </p:nvPr>
        </p:nvSpPr>
        <p:spPr>
          <a:xfrm>
            <a:off x="1066800" y="1737359"/>
            <a:ext cx="7098257" cy="4502075"/>
          </a:xfrm>
        </p:spPr>
        <p:txBody>
          <a:bodyPr>
            <a:normAutofit fontScale="77500" lnSpcReduction="20000"/>
          </a:bodyPr>
          <a:lstStyle/>
          <a:p>
            <a:pPr marL="0" indent="0">
              <a:buNone/>
            </a:pPr>
            <a:r>
              <a:rPr lang="nl-BE" sz="2000" dirty="0">
                <a:solidFill>
                  <a:srgbClr val="FF0000"/>
                </a:solidFill>
                <a:latin typeface="Century Gothic" panose="020B0502020202020204" pitchFamily="34" charset="0"/>
              </a:rPr>
              <a:t>Boek: Het schaap dat een ei uitbroedde</a:t>
            </a:r>
          </a:p>
          <a:p>
            <a:pPr marL="0" indent="0">
              <a:buNone/>
            </a:pPr>
            <a:r>
              <a:rPr lang="nl-BE" dirty="0">
                <a:latin typeface="Century Gothic" panose="020B0502020202020204" pitchFamily="34" charset="0"/>
              </a:rPr>
              <a:t>Lola heeft de mooiste wol van alle schapen. Die mag niet geknipt worden! Tot er een vogeltje in Lola’s wol komt wonen … Voor hem doet Lola alles … want vogeltje kent Lola echt</a:t>
            </a:r>
          </a:p>
          <a:p>
            <a:pPr marL="0" indent="0">
              <a:buNone/>
            </a:pPr>
            <a:r>
              <a:rPr lang="nl-BE" sz="2000" dirty="0">
                <a:latin typeface="Century Gothic" panose="020B0502020202020204" pitchFamily="34" charset="0"/>
              </a:rPr>
              <a:t>=&gt; Basisvertrouwen</a:t>
            </a:r>
          </a:p>
          <a:p>
            <a:pPr marL="0" indent="0">
              <a:buNone/>
            </a:pPr>
            <a:endParaRPr lang="nl-BE" sz="2000" dirty="0">
              <a:latin typeface="Century Gothic" panose="020B0502020202020204" pitchFamily="34" charset="0"/>
            </a:endParaRPr>
          </a:p>
          <a:p>
            <a:pPr>
              <a:buFont typeface="Symbol" pitchFamily="18" charset="2"/>
              <a:buChar char="Þ"/>
            </a:pPr>
            <a:r>
              <a:rPr lang="nl-BE" sz="2000" dirty="0">
                <a:latin typeface="Century Gothic" panose="020B0502020202020204" pitchFamily="34" charset="0"/>
              </a:rPr>
              <a:t> Ervaringen en belevingen: Het verhaal wordt voorgelezen, nagespeeld, … De kinderen vertellen over hun eigen vriendschapservaringen.</a:t>
            </a:r>
          </a:p>
          <a:p>
            <a:pPr marL="0" indent="0">
              <a:buNone/>
            </a:pPr>
            <a:endParaRPr lang="nl-BE" sz="2000" dirty="0">
              <a:latin typeface="Century Gothic" panose="020B0502020202020204" pitchFamily="34" charset="0"/>
            </a:endParaRPr>
          </a:p>
          <a:p>
            <a:pPr>
              <a:buFont typeface="Symbol" pitchFamily="18" charset="2"/>
              <a:buChar char="Þ"/>
            </a:pPr>
            <a:r>
              <a:rPr lang="nl-BE" sz="2000" dirty="0">
                <a:latin typeface="Century Gothic" panose="020B0502020202020204" pitchFamily="34" charset="0"/>
              </a:rPr>
              <a:t> Jezusbeeld: Oud, jong, mooi gekapt of niet … Jezus ziet wie je echt bent en hij houdt van je! Je mag er voor Jezus zijn zoals je bent!</a:t>
            </a:r>
          </a:p>
          <a:p>
            <a:pPr>
              <a:buFont typeface="Symbol" pitchFamily="18" charset="2"/>
              <a:buChar char="Þ"/>
            </a:pPr>
            <a:endParaRPr lang="nl-BE" dirty="0">
              <a:latin typeface="Century Gothic" panose="020B0502020202020204" pitchFamily="34" charset="0"/>
            </a:endParaRPr>
          </a:p>
          <a:p>
            <a:pPr>
              <a:buFont typeface="Symbol" pitchFamily="18" charset="2"/>
              <a:buChar char="Þ"/>
            </a:pPr>
            <a:r>
              <a:rPr lang="nl-BE" sz="2000" dirty="0">
                <a:latin typeface="Century Gothic" panose="020B0502020202020204" pitchFamily="34" charset="0"/>
              </a:rPr>
              <a:t> Ritueel: De leerkracht stapt elke morgen rond met de Jezuspop en een spiegel en zegt: ‘Kijk eens hoe mooi je bent!’</a:t>
            </a:r>
          </a:p>
          <a:p>
            <a:pPr marL="0" indent="0">
              <a:buNone/>
            </a:pPr>
            <a:endParaRPr lang="nl-BE" sz="2000" dirty="0">
              <a:latin typeface="Century Gothic" panose="020B0502020202020204" pitchFamily="34" charset="0"/>
            </a:endParaRPr>
          </a:p>
          <a:p>
            <a:pPr>
              <a:buFont typeface="Symbol" pitchFamily="18" charset="2"/>
              <a:buChar char="Þ"/>
            </a:pPr>
            <a:endParaRPr lang="nl-BE" sz="2000" dirty="0">
              <a:latin typeface="Century Gothic" panose="020B0502020202020204" pitchFamily="34" charset="0"/>
            </a:endParaRPr>
          </a:p>
          <a:p>
            <a:endParaRPr lang="nl-BE" dirty="0"/>
          </a:p>
        </p:txBody>
      </p:sp>
      <p:pic>
        <p:nvPicPr>
          <p:cNvPr id="10242" name="Picture 2" descr="Het schaap dat een ei uitbroedde">
            <a:extLst>
              <a:ext uri="{FF2B5EF4-FFF2-40B4-BE49-F238E27FC236}">
                <a16:creationId xmlns:a16="http://schemas.microsoft.com/office/drawing/2014/main" id="{338C85F6-233B-C854-18D3-45305DC87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9127" y="184294"/>
            <a:ext cx="2775473" cy="34528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Sophie\Documents\Zill filmpjes\Jezusbeelden Sterretjes Averbode\29.jpg">
            <a:extLst>
              <a:ext uri="{FF2B5EF4-FFF2-40B4-BE49-F238E27FC236}">
                <a16:creationId xmlns:a16="http://schemas.microsoft.com/office/drawing/2014/main" id="{58CDDA85-7A24-0265-ACBC-788711B47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3665" y="3739424"/>
            <a:ext cx="3546396" cy="2531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271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F16A85-3CDC-44A8-2DF7-27E1C7E57A36}"/>
              </a:ext>
            </a:extLst>
          </p:cNvPr>
          <p:cNvSpPr>
            <a:spLocks noGrp="1"/>
          </p:cNvSpPr>
          <p:nvPr>
            <p:ph type="title"/>
          </p:nvPr>
        </p:nvSpPr>
        <p:spPr/>
        <p:txBody>
          <a:bodyPr/>
          <a:lstStyle/>
          <a:p>
            <a:r>
              <a:rPr lang="nl-NL" dirty="0"/>
              <a:t>Tip</a:t>
            </a:r>
            <a:endParaRPr lang="nl-BE" dirty="0"/>
          </a:p>
        </p:txBody>
      </p:sp>
      <p:sp>
        <p:nvSpPr>
          <p:cNvPr id="3" name="Tijdelijke aanduiding voor inhoud 2">
            <a:extLst>
              <a:ext uri="{FF2B5EF4-FFF2-40B4-BE49-F238E27FC236}">
                <a16:creationId xmlns:a16="http://schemas.microsoft.com/office/drawing/2014/main" id="{9C9AE2C6-64DE-56BE-0BF1-BF1313EF0990}"/>
              </a:ext>
            </a:extLst>
          </p:cNvPr>
          <p:cNvSpPr>
            <a:spLocks noGrp="1"/>
          </p:cNvSpPr>
          <p:nvPr>
            <p:ph idx="1"/>
          </p:nvPr>
        </p:nvSpPr>
        <p:spPr/>
        <p:txBody>
          <a:bodyPr/>
          <a:lstStyle/>
          <a:p>
            <a:r>
              <a:rPr lang="nl-NL" dirty="0">
                <a:solidFill>
                  <a:schemeClr val="tx1"/>
                </a:solidFill>
              </a:rPr>
              <a:t>Lukt het niet om ideeën te vinden voor RKG? Of werk je </a:t>
            </a:r>
            <a:r>
              <a:rPr lang="nl-NL" dirty="0" err="1">
                <a:solidFill>
                  <a:schemeClr val="tx1"/>
                </a:solidFill>
              </a:rPr>
              <a:t>themaloos</a:t>
            </a:r>
            <a:r>
              <a:rPr lang="nl-NL" dirty="0">
                <a:solidFill>
                  <a:schemeClr val="tx1"/>
                </a:solidFill>
              </a:rPr>
              <a:t>? Dan kun je als leerkracht ook een bepaald materiaal of een bepaalde hoek in de kijker zetten en verbinden met RKG. Dan wordt niet het thema verbonden met RKG maar wel een stukje uit de ruimere klaspraktijk.</a:t>
            </a:r>
            <a:endParaRPr lang="nl-BE" dirty="0">
              <a:solidFill>
                <a:schemeClr val="tx1"/>
              </a:solidFill>
            </a:endParaRPr>
          </a:p>
        </p:txBody>
      </p:sp>
      <p:pic>
        <p:nvPicPr>
          <p:cNvPr id="1026" name="Picture 2" descr="tip - Fysiotherapie ter Harmsel">
            <a:extLst>
              <a:ext uri="{FF2B5EF4-FFF2-40B4-BE49-F238E27FC236}">
                <a16:creationId xmlns:a16="http://schemas.microsoft.com/office/drawing/2014/main" id="{988FBCA2-3F04-FC73-A04C-269FD8838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1262" y="3184236"/>
            <a:ext cx="4490366" cy="2988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67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73AEC-9AB0-0D83-844E-1F2EE8DABB17}"/>
              </a:ext>
            </a:extLst>
          </p:cNvPr>
          <p:cNvSpPr>
            <a:spLocks noGrp="1"/>
          </p:cNvSpPr>
          <p:nvPr>
            <p:ph type="title"/>
          </p:nvPr>
        </p:nvSpPr>
        <p:spPr/>
        <p:txBody>
          <a:bodyPr/>
          <a:lstStyle/>
          <a:p>
            <a:r>
              <a:rPr lang="nl-NL" dirty="0"/>
              <a:t>Voorbeeld: magneten</a:t>
            </a:r>
            <a:endParaRPr lang="nl-BE" dirty="0"/>
          </a:p>
        </p:txBody>
      </p:sp>
      <p:sp>
        <p:nvSpPr>
          <p:cNvPr id="3" name="Tijdelijke aanduiding voor inhoud 2">
            <a:extLst>
              <a:ext uri="{FF2B5EF4-FFF2-40B4-BE49-F238E27FC236}">
                <a16:creationId xmlns:a16="http://schemas.microsoft.com/office/drawing/2014/main" id="{9C8E8C48-35F6-CCE3-3E36-D08D6E21C49C}"/>
              </a:ext>
            </a:extLst>
          </p:cNvPr>
          <p:cNvSpPr>
            <a:spLocks noGrp="1"/>
          </p:cNvSpPr>
          <p:nvPr>
            <p:ph idx="1"/>
          </p:nvPr>
        </p:nvSpPr>
        <p:spPr>
          <a:xfrm>
            <a:off x="1097280" y="1845734"/>
            <a:ext cx="8702936" cy="4023360"/>
          </a:xfrm>
        </p:spPr>
        <p:txBody>
          <a:bodyPr>
            <a:normAutofit fontScale="92500" lnSpcReduction="10000"/>
          </a:bodyPr>
          <a:lstStyle/>
          <a:p>
            <a:r>
              <a:rPr lang="nl-BE" sz="1800" dirty="0">
                <a:effectLst/>
                <a:latin typeface="Century Gothic" panose="020B0502020202020204" pitchFamily="34" charset="0"/>
                <a:ea typeface="Calibri" panose="020F0502020204030204" pitchFamily="34" charset="0"/>
                <a:cs typeface="Times New Roman" panose="02020603050405020304" pitchFamily="18" charset="0"/>
              </a:rPr>
              <a:t>Kinderen zijn gefascineerd door de werking van magneten. Daarin ligt ook een kans om de aantrekkingskracht van bepaalde mensen te benoemen.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sz="1800" b="1" dirty="0">
              <a:effectLst/>
              <a:latin typeface="Century Gothic" panose="020B0502020202020204" pitchFamily="34" charset="0"/>
              <a:ea typeface="Calibri" panose="020F0502020204030204" pitchFamily="34" charset="0"/>
              <a:cs typeface="Times New Roman" panose="02020603050405020304" pitchFamily="18" charset="0"/>
            </a:endParaRPr>
          </a:p>
          <a:p>
            <a:r>
              <a:rPr lang="nl-BE" sz="1800" b="1" dirty="0">
                <a:effectLst/>
                <a:latin typeface="Century Gothic" panose="020B0502020202020204" pitchFamily="34" charset="0"/>
                <a:ea typeface="Calibri" panose="020F0502020204030204" pitchFamily="34" charset="0"/>
                <a:cs typeface="Times New Roman" panose="02020603050405020304" pitchFamily="18" charset="0"/>
              </a:rPr>
              <a:t>Symboliek, geloofstaal en rituelen (hier: geloofstaal)</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i="1" dirty="0">
                <a:solidFill>
                  <a:srgbClr val="943634"/>
                </a:solidFill>
                <a:effectLst/>
                <a:latin typeface="Century Gothic" panose="020B0502020202020204" pitchFamily="34" charset="0"/>
                <a:ea typeface="Calibri" panose="020F0502020204030204" pitchFamily="34" charset="0"/>
                <a:cs typeface="Times New Roman" panose="02020603050405020304" pitchFamily="18" charset="0"/>
              </a:rPr>
              <a:t>Ervaringen en belevingen: </a:t>
            </a:r>
            <a:r>
              <a:rPr lang="nl-BE" sz="1800" dirty="0">
                <a:effectLst/>
                <a:latin typeface="Century Gothic" panose="020B0502020202020204" pitchFamily="34" charset="0"/>
                <a:ea typeface="Calibri" panose="020F0502020204030204" pitchFamily="34" charset="0"/>
                <a:cs typeface="Times New Roman" panose="02020603050405020304" pitchFamily="18" charset="0"/>
              </a:rPr>
              <a:t>De kinderen experimenteren met wat door een magneet wordt aangetrokken. Als leerkracht druk je hierover je verwondering uit: ‘Wat knap, al die stukjes ijzer willen naar de magneet.’ Je kan de magneet in de godsdiensthoek plaatsen terwijl je aangeeft dat je die hier plaatst omdat je het zo knap vindt wat daar met die magneet gebeurt. Zo ervaren de kinderen al dat er voor jou méér achter die magneet zit.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dirty="0">
                <a:effectLst/>
                <a:latin typeface="Century Gothic" panose="020B0502020202020204" pitchFamily="34" charset="0"/>
                <a:ea typeface="Calibri" panose="020F0502020204030204" pitchFamily="34" charset="0"/>
                <a:cs typeface="Times New Roman" panose="02020603050405020304" pitchFamily="18" charset="0"/>
              </a:rPr>
              <a:t>De kinderen kunnen een weg op karton tekenen en een ijzeren voorwerp die weg laten afleggen door met de magneet aan de andere kant van het karton te bewegen.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7" name="Afbeelding 6" descr="Magnetische patronen">
            <a:extLst>
              <a:ext uri="{FF2B5EF4-FFF2-40B4-BE49-F238E27FC236}">
                <a16:creationId xmlns:a16="http://schemas.microsoft.com/office/drawing/2014/main" id="{9C33888F-3E36-F4EC-E3C7-FEADD3CB24A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8230" y="4102885"/>
            <a:ext cx="2223770" cy="2223770"/>
          </a:xfrm>
          <a:prstGeom prst="rect">
            <a:avLst/>
          </a:prstGeom>
          <a:noFill/>
          <a:ln>
            <a:noFill/>
          </a:ln>
        </p:spPr>
      </p:pic>
    </p:spTree>
    <p:extLst>
      <p:ext uri="{BB962C8B-B14F-4D97-AF65-F5344CB8AC3E}">
        <p14:creationId xmlns:p14="http://schemas.microsoft.com/office/powerpoint/2010/main" val="3316302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3E70B-9752-63B5-611D-E412CA2277EB}"/>
              </a:ext>
            </a:extLst>
          </p:cNvPr>
          <p:cNvSpPr>
            <a:spLocks noGrp="1"/>
          </p:cNvSpPr>
          <p:nvPr>
            <p:ph type="title"/>
          </p:nvPr>
        </p:nvSpPr>
        <p:spPr/>
        <p:txBody>
          <a:bodyPr/>
          <a:lstStyle/>
          <a:p>
            <a:r>
              <a:rPr lang="nl-NL" dirty="0"/>
              <a:t>OA kapper</a:t>
            </a:r>
            <a:endParaRPr lang="nl-BE" dirty="0"/>
          </a:p>
        </p:txBody>
      </p:sp>
      <p:sp>
        <p:nvSpPr>
          <p:cNvPr id="16" name="Tekstvak 15">
            <a:extLst>
              <a:ext uri="{FF2B5EF4-FFF2-40B4-BE49-F238E27FC236}">
                <a16:creationId xmlns:a16="http://schemas.microsoft.com/office/drawing/2014/main" id="{F5757EDD-E3D1-80E5-304E-3937ED8F3C95}"/>
              </a:ext>
            </a:extLst>
          </p:cNvPr>
          <p:cNvSpPr txBox="1"/>
          <p:nvPr/>
        </p:nvSpPr>
        <p:spPr>
          <a:xfrm>
            <a:off x="2035958" y="3990365"/>
            <a:ext cx="3302598" cy="338554"/>
          </a:xfrm>
          <a:prstGeom prst="rect">
            <a:avLst/>
          </a:prstGeom>
          <a:noFill/>
        </p:spPr>
        <p:txBody>
          <a:bodyPr wrap="square" rtlCol="0">
            <a:spAutoFit/>
          </a:bodyPr>
          <a:lstStyle/>
          <a:p>
            <a:r>
              <a:rPr lang="nl-NL" sz="1600" dirty="0"/>
              <a:t>rollenspel</a:t>
            </a:r>
            <a:endParaRPr lang="nl-BE" sz="1600" dirty="0"/>
          </a:p>
        </p:txBody>
      </p:sp>
      <p:sp>
        <p:nvSpPr>
          <p:cNvPr id="21" name="Tekstvak 20">
            <a:extLst>
              <a:ext uri="{FF2B5EF4-FFF2-40B4-BE49-F238E27FC236}">
                <a16:creationId xmlns:a16="http://schemas.microsoft.com/office/drawing/2014/main" id="{5E83E97F-E3BF-583D-B116-4001792BB490}"/>
              </a:ext>
            </a:extLst>
          </p:cNvPr>
          <p:cNvSpPr txBox="1"/>
          <p:nvPr/>
        </p:nvSpPr>
        <p:spPr>
          <a:xfrm>
            <a:off x="5212620" y="5821429"/>
            <a:ext cx="3302598" cy="338554"/>
          </a:xfrm>
          <a:prstGeom prst="rect">
            <a:avLst/>
          </a:prstGeom>
          <a:noFill/>
        </p:spPr>
        <p:txBody>
          <a:bodyPr wrap="square" rtlCol="0">
            <a:spAutoFit/>
          </a:bodyPr>
          <a:lstStyle/>
          <a:p>
            <a:r>
              <a:rPr lang="nl-NL" sz="1600" dirty="0"/>
              <a:t>wachtkamer met tijdschriften</a:t>
            </a:r>
            <a:endParaRPr lang="nl-BE" sz="1600" dirty="0"/>
          </a:p>
        </p:txBody>
      </p:sp>
      <p:sp>
        <p:nvSpPr>
          <p:cNvPr id="22" name="Tekstvak 21">
            <a:extLst>
              <a:ext uri="{FF2B5EF4-FFF2-40B4-BE49-F238E27FC236}">
                <a16:creationId xmlns:a16="http://schemas.microsoft.com/office/drawing/2014/main" id="{ECAE4694-CCC3-3BE9-245A-3917E5533BD2}"/>
              </a:ext>
            </a:extLst>
          </p:cNvPr>
          <p:cNvSpPr txBox="1"/>
          <p:nvPr/>
        </p:nvSpPr>
        <p:spPr>
          <a:xfrm>
            <a:off x="8124317" y="5317747"/>
            <a:ext cx="2666105" cy="338554"/>
          </a:xfrm>
          <a:prstGeom prst="rect">
            <a:avLst/>
          </a:prstGeom>
          <a:noFill/>
        </p:spPr>
        <p:txBody>
          <a:bodyPr wrap="square" rtlCol="0">
            <a:spAutoFit/>
          </a:bodyPr>
          <a:lstStyle/>
          <a:p>
            <a:r>
              <a:rPr lang="nl-NL" sz="1600" dirty="0"/>
              <a:t>sorteren</a:t>
            </a:r>
            <a:endParaRPr lang="nl-BE" sz="1600" dirty="0"/>
          </a:p>
        </p:txBody>
      </p:sp>
      <p:sp>
        <p:nvSpPr>
          <p:cNvPr id="23" name="Tekstvak 22">
            <a:extLst>
              <a:ext uri="{FF2B5EF4-FFF2-40B4-BE49-F238E27FC236}">
                <a16:creationId xmlns:a16="http://schemas.microsoft.com/office/drawing/2014/main" id="{6A5C2489-D2CE-9DCD-E07A-7ED807929D6C}"/>
              </a:ext>
            </a:extLst>
          </p:cNvPr>
          <p:cNvSpPr txBox="1"/>
          <p:nvPr/>
        </p:nvSpPr>
        <p:spPr>
          <a:xfrm>
            <a:off x="9327369" y="3030295"/>
            <a:ext cx="3302598" cy="338554"/>
          </a:xfrm>
          <a:prstGeom prst="rect">
            <a:avLst/>
          </a:prstGeom>
          <a:noFill/>
        </p:spPr>
        <p:txBody>
          <a:bodyPr wrap="square" rtlCol="0">
            <a:spAutoFit/>
          </a:bodyPr>
          <a:lstStyle/>
          <a:p>
            <a:r>
              <a:rPr lang="nl-NL" sz="1600" dirty="0"/>
              <a:t>schrijfpatronen</a:t>
            </a:r>
            <a:endParaRPr lang="nl-BE" sz="1600" dirty="0"/>
          </a:p>
        </p:txBody>
      </p:sp>
      <p:sp>
        <p:nvSpPr>
          <p:cNvPr id="24" name="Tekstvak 23">
            <a:extLst>
              <a:ext uri="{FF2B5EF4-FFF2-40B4-BE49-F238E27FC236}">
                <a16:creationId xmlns:a16="http://schemas.microsoft.com/office/drawing/2014/main" id="{3BD42061-0BE5-71F0-4154-9655D82FA51C}"/>
              </a:ext>
            </a:extLst>
          </p:cNvPr>
          <p:cNvSpPr txBox="1"/>
          <p:nvPr/>
        </p:nvSpPr>
        <p:spPr>
          <a:xfrm>
            <a:off x="5296409" y="2230215"/>
            <a:ext cx="3302598" cy="338554"/>
          </a:xfrm>
          <a:prstGeom prst="rect">
            <a:avLst/>
          </a:prstGeom>
          <a:noFill/>
        </p:spPr>
        <p:txBody>
          <a:bodyPr wrap="square" rtlCol="0">
            <a:spAutoFit/>
          </a:bodyPr>
          <a:lstStyle/>
          <a:p>
            <a:r>
              <a:rPr lang="nl-NL" sz="1600" dirty="0"/>
              <a:t>kammen maken</a:t>
            </a:r>
            <a:endParaRPr lang="nl-BE" sz="1600" dirty="0"/>
          </a:p>
        </p:txBody>
      </p:sp>
      <p:sp>
        <p:nvSpPr>
          <p:cNvPr id="26" name="Tekstvak 25">
            <a:extLst>
              <a:ext uri="{FF2B5EF4-FFF2-40B4-BE49-F238E27FC236}">
                <a16:creationId xmlns:a16="http://schemas.microsoft.com/office/drawing/2014/main" id="{CC824F16-D2E4-E407-EA4E-5F3E4939B5BF}"/>
              </a:ext>
            </a:extLst>
          </p:cNvPr>
          <p:cNvSpPr txBox="1"/>
          <p:nvPr/>
        </p:nvSpPr>
        <p:spPr>
          <a:xfrm>
            <a:off x="3255564" y="4814064"/>
            <a:ext cx="3302598" cy="338554"/>
          </a:xfrm>
          <a:prstGeom prst="rect">
            <a:avLst/>
          </a:prstGeom>
          <a:noFill/>
        </p:spPr>
        <p:txBody>
          <a:bodyPr wrap="square" rtlCol="0">
            <a:spAutoFit/>
          </a:bodyPr>
          <a:lstStyle/>
          <a:p>
            <a:r>
              <a:rPr lang="nl-NL" sz="1600" dirty="0"/>
              <a:t>modellenboek maken</a:t>
            </a:r>
            <a:endParaRPr lang="nl-BE" sz="1600" dirty="0"/>
          </a:p>
        </p:txBody>
      </p:sp>
      <p:pic>
        <p:nvPicPr>
          <p:cNvPr id="5" name="Afbeelding 4">
            <a:extLst>
              <a:ext uri="{FF2B5EF4-FFF2-40B4-BE49-F238E27FC236}">
                <a16:creationId xmlns:a16="http://schemas.microsoft.com/office/drawing/2014/main" id="{47257B13-8748-6428-6192-61A1353A3306}"/>
              </a:ext>
            </a:extLst>
          </p:cNvPr>
          <p:cNvPicPr>
            <a:picLocks noChangeAspect="1"/>
          </p:cNvPicPr>
          <p:nvPr/>
        </p:nvPicPr>
        <p:blipFill rotWithShape="1">
          <a:blip r:embed="rId2"/>
          <a:srcRect l="27189" t="38431" r="50000" b="20356"/>
          <a:stretch/>
        </p:blipFill>
        <p:spPr>
          <a:xfrm>
            <a:off x="7685679" y="3582854"/>
            <a:ext cx="1659078" cy="1686015"/>
          </a:xfrm>
          <a:prstGeom prst="rect">
            <a:avLst/>
          </a:prstGeom>
        </p:spPr>
      </p:pic>
      <p:pic>
        <p:nvPicPr>
          <p:cNvPr id="7" name="Afbeelding 6">
            <a:extLst>
              <a:ext uri="{FF2B5EF4-FFF2-40B4-BE49-F238E27FC236}">
                <a16:creationId xmlns:a16="http://schemas.microsoft.com/office/drawing/2014/main" id="{E6F76C92-7A2D-FAEA-C6F9-A5702AB63EC8}"/>
              </a:ext>
            </a:extLst>
          </p:cNvPr>
          <p:cNvPicPr>
            <a:picLocks noChangeAspect="1"/>
          </p:cNvPicPr>
          <p:nvPr/>
        </p:nvPicPr>
        <p:blipFill rotWithShape="1">
          <a:blip r:embed="rId3"/>
          <a:srcRect l="26471" t="25333" r="28088" b="16863"/>
          <a:stretch/>
        </p:blipFill>
        <p:spPr>
          <a:xfrm>
            <a:off x="7964245" y="5192"/>
            <a:ext cx="4227755" cy="3025103"/>
          </a:xfrm>
          <a:prstGeom prst="rect">
            <a:avLst/>
          </a:prstGeom>
        </p:spPr>
      </p:pic>
      <p:pic>
        <p:nvPicPr>
          <p:cNvPr id="10" name="Afbeelding 9">
            <a:extLst>
              <a:ext uri="{FF2B5EF4-FFF2-40B4-BE49-F238E27FC236}">
                <a16:creationId xmlns:a16="http://schemas.microsoft.com/office/drawing/2014/main" id="{666285C4-86CA-6203-EBAD-40405AC7D562}"/>
              </a:ext>
            </a:extLst>
          </p:cNvPr>
          <p:cNvPicPr>
            <a:picLocks noChangeAspect="1"/>
          </p:cNvPicPr>
          <p:nvPr/>
        </p:nvPicPr>
        <p:blipFill rotWithShape="1">
          <a:blip r:embed="rId4"/>
          <a:srcRect l="26912" t="34711" r="27735" b="12017"/>
          <a:stretch/>
        </p:blipFill>
        <p:spPr>
          <a:xfrm>
            <a:off x="1092179" y="1911891"/>
            <a:ext cx="3227294" cy="2132333"/>
          </a:xfrm>
          <a:prstGeom prst="rect">
            <a:avLst/>
          </a:prstGeom>
        </p:spPr>
      </p:pic>
      <p:pic>
        <p:nvPicPr>
          <p:cNvPr id="13" name="Afbeelding 12">
            <a:extLst>
              <a:ext uri="{FF2B5EF4-FFF2-40B4-BE49-F238E27FC236}">
                <a16:creationId xmlns:a16="http://schemas.microsoft.com/office/drawing/2014/main" id="{4683002E-6C49-4950-1536-60EBDBFA8DA9}"/>
              </a:ext>
            </a:extLst>
          </p:cNvPr>
          <p:cNvPicPr>
            <a:picLocks noChangeAspect="1"/>
          </p:cNvPicPr>
          <p:nvPr/>
        </p:nvPicPr>
        <p:blipFill rotWithShape="1">
          <a:blip r:embed="rId5"/>
          <a:srcRect l="50000" t="32157" r="30077" b="18830"/>
          <a:stretch/>
        </p:blipFill>
        <p:spPr>
          <a:xfrm>
            <a:off x="5474476" y="3230448"/>
            <a:ext cx="1921419" cy="2658949"/>
          </a:xfrm>
          <a:prstGeom prst="rect">
            <a:avLst/>
          </a:prstGeom>
        </p:spPr>
      </p:pic>
      <p:pic>
        <p:nvPicPr>
          <p:cNvPr id="15" name="Afbeelding 14">
            <a:extLst>
              <a:ext uri="{FF2B5EF4-FFF2-40B4-BE49-F238E27FC236}">
                <a16:creationId xmlns:a16="http://schemas.microsoft.com/office/drawing/2014/main" id="{10CECB7B-C84F-8140-51DE-282A8EA2090C}"/>
              </a:ext>
            </a:extLst>
          </p:cNvPr>
          <p:cNvPicPr>
            <a:picLocks noChangeAspect="1"/>
          </p:cNvPicPr>
          <p:nvPr/>
        </p:nvPicPr>
        <p:blipFill rotWithShape="1">
          <a:blip r:embed="rId6"/>
          <a:srcRect l="27264" t="34711" r="27392" b="13033"/>
          <a:stretch/>
        </p:blipFill>
        <p:spPr>
          <a:xfrm>
            <a:off x="243745" y="4328919"/>
            <a:ext cx="3058484" cy="1982644"/>
          </a:xfrm>
          <a:prstGeom prst="rect">
            <a:avLst/>
          </a:prstGeom>
        </p:spPr>
      </p:pic>
      <p:pic>
        <p:nvPicPr>
          <p:cNvPr id="19" name="Afbeelding 18">
            <a:extLst>
              <a:ext uri="{FF2B5EF4-FFF2-40B4-BE49-F238E27FC236}">
                <a16:creationId xmlns:a16="http://schemas.microsoft.com/office/drawing/2014/main" id="{51520048-72CB-D13C-4854-D646D974CE1C}"/>
              </a:ext>
            </a:extLst>
          </p:cNvPr>
          <p:cNvPicPr>
            <a:picLocks noChangeAspect="1"/>
          </p:cNvPicPr>
          <p:nvPr/>
        </p:nvPicPr>
        <p:blipFill rotWithShape="1">
          <a:blip r:embed="rId7"/>
          <a:srcRect l="26702" t="32157" r="27911" b="22352"/>
          <a:stretch/>
        </p:blipFill>
        <p:spPr>
          <a:xfrm>
            <a:off x="4600967" y="528626"/>
            <a:ext cx="3051025" cy="1720150"/>
          </a:xfrm>
          <a:prstGeom prst="rect">
            <a:avLst/>
          </a:prstGeom>
        </p:spPr>
      </p:pic>
      <p:pic>
        <p:nvPicPr>
          <p:cNvPr id="27" name="Afbeelding 26">
            <a:extLst>
              <a:ext uri="{FF2B5EF4-FFF2-40B4-BE49-F238E27FC236}">
                <a16:creationId xmlns:a16="http://schemas.microsoft.com/office/drawing/2014/main" id="{C12F7ECE-D77E-BB83-493A-2A02C589B658}"/>
              </a:ext>
            </a:extLst>
          </p:cNvPr>
          <p:cNvPicPr>
            <a:picLocks noChangeAspect="1"/>
          </p:cNvPicPr>
          <p:nvPr/>
        </p:nvPicPr>
        <p:blipFill rotWithShape="1">
          <a:blip r:embed="rId8"/>
          <a:srcRect l="26702" t="35336" r="28000" b="9187"/>
          <a:stretch/>
        </p:blipFill>
        <p:spPr>
          <a:xfrm>
            <a:off x="9667095" y="4248729"/>
            <a:ext cx="2447354" cy="1686015"/>
          </a:xfrm>
          <a:prstGeom prst="rect">
            <a:avLst/>
          </a:prstGeom>
        </p:spPr>
      </p:pic>
      <p:sp>
        <p:nvSpPr>
          <p:cNvPr id="28" name="Tekstvak 27">
            <a:extLst>
              <a:ext uri="{FF2B5EF4-FFF2-40B4-BE49-F238E27FC236}">
                <a16:creationId xmlns:a16="http://schemas.microsoft.com/office/drawing/2014/main" id="{1CF72322-6D9F-DCFF-C27C-76C848F5C139}"/>
              </a:ext>
            </a:extLst>
          </p:cNvPr>
          <p:cNvSpPr txBox="1"/>
          <p:nvPr/>
        </p:nvSpPr>
        <p:spPr>
          <a:xfrm>
            <a:off x="10078122" y="5934744"/>
            <a:ext cx="2666105" cy="338554"/>
          </a:xfrm>
          <a:prstGeom prst="rect">
            <a:avLst/>
          </a:prstGeom>
          <a:noFill/>
        </p:spPr>
        <p:txBody>
          <a:bodyPr wrap="square" rtlCol="0">
            <a:spAutoFit/>
          </a:bodyPr>
          <a:lstStyle/>
          <a:p>
            <a:r>
              <a:rPr lang="nl-NL" sz="1600" dirty="0"/>
              <a:t>werken met tablet</a:t>
            </a:r>
            <a:endParaRPr lang="nl-BE" sz="1600" dirty="0"/>
          </a:p>
        </p:txBody>
      </p:sp>
    </p:spTree>
    <p:extLst>
      <p:ext uri="{BB962C8B-B14F-4D97-AF65-F5344CB8AC3E}">
        <p14:creationId xmlns:p14="http://schemas.microsoft.com/office/powerpoint/2010/main" val="2021148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73AEC-9AB0-0D83-844E-1F2EE8DABB17}"/>
              </a:ext>
            </a:extLst>
          </p:cNvPr>
          <p:cNvSpPr>
            <a:spLocks noGrp="1"/>
          </p:cNvSpPr>
          <p:nvPr>
            <p:ph type="title"/>
          </p:nvPr>
        </p:nvSpPr>
        <p:spPr/>
        <p:txBody>
          <a:bodyPr/>
          <a:lstStyle/>
          <a:p>
            <a:r>
              <a:rPr lang="nl-NL" dirty="0"/>
              <a:t>Voorbeeld: magneten</a:t>
            </a:r>
            <a:endParaRPr lang="nl-BE" dirty="0"/>
          </a:p>
        </p:txBody>
      </p:sp>
      <p:sp>
        <p:nvSpPr>
          <p:cNvPr id="3" name="Tijdelijke aanduiding voor inhoud 2">
            <a:extLst>
              <a:ext uri="{FF2B5EF4-FFF2-40B4-BE49-F238E27FC236}">
                <a16:creationId xmlns:a16="http://schemas.microsoft.com/office/drawing/2014/main" id="{9C8E8C48-35F6-CCE3-3E36-D08D6E21C49C}"/>
              </a:ext>
            </a:extLst>
          </p:cNvPr>
          <p:cNvSpPr>
            <a:spLocks noGrp="1"/>
          </p:cNvSpPr>
          <p:nvPr>
            <p:ph idx="1"/>
          </p:nvPr>
        </p:nvSpPr>
        <p:spPr>
          <a:xfrm>
            <a:off x="1097280" y="1845733"/>
            <a:ext cx="8337176" cy="4415217"/>
          </a:xfrm>
        </p:spPr>
        <p:txBody>
          <a:bodyPr>
            <a:normAutofit fontScale="92500" lnSpcReduction="10000"/>
          </a:bodyPr>
          <a:lstStyle/>
          <a:p>
            <a:r>
              <a:rPr lang="nl-BE" sz="1800" i="1" dirty="0">
                <a:solidFill>
                  <a:srgbClr val="943634"/>
                </a:solidFill>
                <a:effectLst/>
                <a:latin typeface="Century Gothic" panose="020B0502020202020204" pitchFamily="34" charset="0"/>
                <a:ea typeface="Calibri" panose="020F0502020204030204" pitchFamily="34" charset="0"/>
                <a:cs typeface="Times New Roman" panose="02020603050405020304" pitchFamily="18" charset="0"/>
              </a:rPr>
              <a:t>Geloofsverhalen:</a:t>
            </a:r>
            <a:r>
              <a:rPr lang="nl-BE" sz="1800" dirty="0">
                <a:effectLst/>
                <a:latin typeface="Century Gothic" panose="020B0502020202020204" pitchFamily="34" charset="0"/>
                <a:ea typeface="Calibri" panose="020F0502020204030204" pitchFamily="34" charset="0"/>
                <a:cs typeface="Times New Roman" panose="02020603050405020304" pitchFamily="18" charset="0"/>
              </a:rPr>
              <a:t> Jezus is als een magneet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nl-BE" sz="1800" dirty="0">
                <a:effectLst/>
                <a:latin typeface="Century Gothic" panose="020B0502020202020204" pitchFamily="34" charset="0"/>
                <a:ea typeface="Calibri" panose="020F0502020204030204" pitchFamily="34" charset="0"/>
                <a:cs typeface="Arial" panose="020B0604020202020204" pitchFamily="34" charset="0"/>
              </a:rPr>
              <a:t>Er wordt gewerkt met een prent van de Bergrede of een andere afbeelding waarbij mensen zich rond Jezus verzamelen om naar hem te luisteren. Deeltjes van de prent worden afgedekt met kleine ijzeren voorwerpjes. De kinderen halen met een magneet de voorwerpen een voor een weg en bespreken wat ze zien:</a:t>
            </a:r>
            <a:r>
              <a:rPr lang="nl-BE" sz="1800" dirty="0">
                <a:effectLst/>
                <a:latin typeface="Century Gothic" panose="020B0502020202020204" pitchFamily="34" charset="0"/>
                <a:ea typeface="Calibri" panose="020F0502020204030204" pitchFamily="34" charset="0"/>
                <a:cs typeface="Times New Roman" panose="02020603050405020304" pitchFamily="18" charset="0"/>
              </a:rPr>
              <a:t> </a:t>
            </a:r>
            <a:r>
              <a:rPr lang="nl-BE" sz="1800" i="1" dirty="0">
                <a:effectLst/>
                <a:latin typeface="Century Gothic" panose="020B0502020202020204" pitchFamily="34" charset="0"/>
                <a:ea typeface="Calibri" panose="020F0502020204030204" pitchFamily="34" charset="0"/>
                <a:cs typeface="Arial" panose="020B0604020202020204" pitchFamily="34" charset="0"/>
              </a:rPr>
              <a:t>Wie zie je? (jong/ oud/ groot/ klein/ man/ vrouw …) Herken je iemand? Wie? Hoe herken je hem of haar? Wat doen deze mensen? Waarom zouden ze daar zijn? Hoe kijken deze mensen? Hoe staan ze? Hoe zitten ze? Kun je hun houding nadoen?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dirty="0">
                <a:effectLst/>
                <a:latin typeface="Century Gothic" panose="020B0502020202020204" pitchFamily="34" charset="0"/>
                <a:ea typeface="Calibri" panose="020F0502020204030204" pitchFamily="34" charset="0"/>
                <a:cs typeface="Arial" panose="020B0604020202020204" pitchFamily="34" charset="0"/>
              </a:rPr>
              <a:t>De leerkracht vertelt dat Jezus een beetje een magneet was voor mensen: omdat hij zo een mooie dingen vertelde, wilden veel mensen dicht bij hem zijn. Ze volgden hem zelfs, overal waar hij ging… (Hier kan opnieuw het karton met de weg op worden genomen. Op het ijzeren voorwerp wordt een figuur uit de tijd van Jezus geplakt. Met de magneet aan de andere kant van het karton wordt getoond hoe hij op weg gaat … Jezus achterna.)</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4" name="Afbeelding 3" descr="Afbeeldingsresultaat voor bergrede">
            <a:extLst>
              <a:ext uri="{FF2B5EF4-FFF2-40B4-BE49-F238E27FC236}">
                <a16:creationId xmlns:a16="http://schemas.microsoft.com/office/drawing/2014/main" id="{CA349E13-6224-DCEF-C342-3A394A274F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42101" y="4565613"/>
            <a:ext cx="2657475" cy="1771650"/>
          </a:xfrm>
          <a:prstGeom prst="rect">
            <a:avLst/>
          </a:prstGeom>
          <a:noFill/>
          <a:ln>
            <a:noFill/>
          </a:ln>
        </p:spPr>
      </p:pic>
    </p:spTree>
    <p:extLst>
      <p:ext uri="{BB962C8B-B14F-4D97-AF65-F5344CB8AC3E}">
        <p14:creationId xmlns:p14="http://schemas.microsoft.com/office/powerpoint/2010/main" val="925159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73AEC-9AB0-0D83-844E-1F2EE8DABB17}"/>
              </a:ext>
            </a:extLst>
          </p:cNvPr>
          <p:cNvSpPr>
            <a:spLocks noGrp="1"/>
          </p:cNvSpPr>
          <p:nvPr>
            <p:ph type="title"/>
          </p:nvPr>
        </p:nvSpPr>
        <p:spPr/>
        <p:txBody>
          <a:bodyPr/>
          <a:lstStyle/>
          <a:p>
            <a:r>
              <a:rPr lang="nl-NL" dirty="0"/>
              <a:t>Voorbeeld: magneten</a:t>
            </a:r>
            <a:endParaRPr lang="nl-BE" dirty="0"/>
          </a:p>
        </p:txBody>
      </p:sp>
      <p:sp>
        <p:nvSpPr>
          <p:cNvPr id="3" name="Tijdelijke aanduiding voor inhoud 2">
            <a:extLst>
              <a:ext uri="{FF2B5EF4-FFF2-40B4-BE49-F238E27FC236}">
                <a16:creationId xmlns:a16="http://schemas.microsoft.com/office/drawing/2014/main" id="{9C8E8C48-35F6-CCE3-3E36-D08D6E21C49C}"/>
              </a:ext>
            </a:extLst>
          </p:cNvPr>
          <p:cNvSpPr>
            <a:spLocks noGrp="1"/>
          </p:cNvSpPr>
          <p:nvPr>
            <p:ph idx="1"/>
          </p:nvPr>
        </p:nvSpPr>
        <p:spPr>
          <a:xfrm>
            <a:off x="1097280" y="1845734"/>
            <a:ext cx="8702936" cy="4023360"/>
          </a:xfrm>
        </p:spPr>
        <p:txBody>
          <a:bodyPr>
            <a:normAutofit fontScale="85000" lnSpcReduction="20000"/>
          </a:bodyPr>
          <a:lstStyle/>
          <a:p>
            <a:pPr>
              <a:lnSpc>
                <a:spcPct val="115000"/>
              </a:lnSpc>
              <a:spcAft>
                <a:spcPts val="1000"/>
              </a:spcAft>
            </a:pPr>
            <a:r>
              <a:rPr lang="nl-BE" sz="1800" dirty="0">
                <a:effectLst/>
                <a:latin typeface="Century Gothic" panose="020B0502020202020204" pitchFamily="34" charset="0"/>
                <a:ea typeface="Calibri" panose="020F0502020204030204" pitchFamily="34" charset="0"/>
                <a:cs typeface="Arial" panose="020B0604020202020204" pitchFamily="34" charset="0"/>
              </a:rPr>
              <a:t>De leerkracht vertelt dat Jezus een beetje een magneet was voor mensen: omdat hij zo een mooie dingen vertelde, wilden veel mensen dicht bij hem zijn. Ze volgden hem zelfs, overal waar hij ging… (Hier kan opnieuw het karton met de weg op worden genomen. Op het ijzeren voorwerp wordt een figuur uit de tijd van Jezus geplakt. Met de magneet aan de andere kant van het karton wordt getoond hoe hij op weg gaat … Jezus achterna.)</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nl-BE" sz="1800" dirty="0">
                <a:effectLst/>
                <a:latin typeface="Century Gothic" panose="020B0502020202020204" pitchFamily="34" charset="0"/>
                <a:ea typeface="Calibri" panose="020F0502020204030204" pitchFamily="34" charset="0"/>
                <a:cs typeface="Arial" panose="020B0604020202020204" pitchFamily="34" charset="0"/>
              </a:rPr>
              <a:t>Er wordt een inleefspel gespeeld. De leerkracht speelt Jezus (al dan niet met een handpop) en vertelt fijne zaken, mooie woorden aan de kinderen. Bijvoorbeeld: </a:t>
            </a:r>
            <a:r>
              <a:rPr lang="nl-BE" sz="1800" i="1" dirty="0">
                <a:effectLst/>
                <a:latin typeface="Century Gothic" panose="020B0502020202020204" pitchFamily="34" charset="0"/>
                <a:ea typeface="Calibri" panose="020F0502020204030204" pitchFamily="34" charset="0"/>
                <a:cs typeface="Arial" panose="020B0604020202020204" pitchFamily="34" charset="0"/>
              </a:rPr>
              <a:t>Dag lieve (Anke/Malik/ …)! Als je lacht, word ik helemaal vrolijk! Alsof er belletjes rinkelen! Kom erbij zitten, dan vertel ik je hoe bijzonder je bent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nl-BE" sz="1800" i="1" dirty="0">
                <a:effectLst/>
                <a:latin typeface="Century Gothic" panose="020B0502020202020204" pitchFamily="34" charset="0"/>
                <a:ea typeface="Calibri" panose="020F0502020204030204" pitchFamily="34" charset="0"/>
                <a:cs typeface="Arial" panose="020B0604020202020204" pitchFamily="34" charset="0"/>
              </a:rPr>
              <a:t> </a:t>
            </a:r>
            <a:r>
              <a:rPr lang="nl-BE" sz="1800" dirty="0">
                <a:effectLst/>
                <a:latin typeface="Century Gothic" panose="020B0502020202020204" pitchFamily="34" charset="0"/>
                <a:ea typeface="Calibri" panose="020F0502020204030204" pitchFamily="34" charset="0"/>
                <a:cs typeface="Arial" panose="020B0604020202020204" pitchFamily="34" charset="0"/>
              </a:rPr>
              <a:t>De kinderen mogen bij ‘Jezus’ gaan zitten en luisteren naar zijn positieve woorden.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dirty="0">
                <a:effectLst/>
                <a:latin typeface="Century Gothic" panose="020B0502020202020204" pitchFamily="34" charset="0"/>
                <a:ea typeface="Calibri" panose="020F0502020204030204" pitchFamily="34" charset="0"/>
                <a:cs typeface="Times New Roman" panose="02020603050405020304" pitchFamily="18" charset="0"/>
              </a:rPr>
              <a:t> </a:t>
            </a:r>
            <a:r>
              <a:rPr lang="nl-BE" sz="1800" i="1" dirty="0">
                <a:solidFill>
                  <a:srgbClr val="943634"/>
                </a:solidFill>
                <a:effectLst/>
                <a:latin typeface="Century Gothic" panose="020B0502020202020204" pitchFamily="34" charset="0"/>
                <a:ea typeface="Calibri" panose="020F0502020204030204" pitchFamily="34" charset="0"/>
                <a:cs typeface="Times New Roman" panose="02020603050405020304" pitchFamily="18" charset="0"/>
              </a:rPr>
              <a:t>Rituelen</a:t>
            </a:r>
            <a:r>
              <a:rPr lang="nl-BE" sz="1800" dirty="0">
                <a:solidFill>
                  <a:srgbClr val="943634"/>
                </a:solidFill>
                <a:effectLst/>
                <a:latin typeface="Century Gothic" panose="020B0502020202020204" pitchFamily="34" charset="0"/>
                <a:ea typeface="Calibri" panose="020F0502020204030204" pitchFamily="34" charset="0"/>
                <a:cs typeface="Times New Roman" panose="02020603050405020304" pitchFamily="18" charset="0"/>
              </a:rPr>
              <a:t>: </a:t>
            </a:r>
            <a:r>
              <a:rPr lang="nl-BE" sz="1800" dirty="0">
                <a:effectLst/>
                <a:latin typeface="Century Gothic" panose="020B0502020202020204" pitchFamily="34" charset="0"/>
                <a:ea typeface="Calibri" panose="020F0502020204030204" pitchFamily="34" charset="0"/>
                <a:cs typeface="Times New Roman" panose="02020603050405020304" pitchFamily="18" charset="0"/>
              </a:rPr>
              <a:t>Van elk kind wordt een foto op een magneet gekleefd. Bij het onthaal hangen ze hun magneet op. Ook van Jezus kan er een magneet worden gemaakt. Kinderen kiezen zelf op welke plaats ze hun foto willen hangen.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4" name="Afbeelding 3" descr="Afbeeldingsresultaat voor magneten kleuterklas">
            <a:extLst>
              <a:ext uri="{FF2B5EF4-FFF2-40B4-BE49-F238E27FC236}">
                <a16:creationId xmlns:a16="http://schemas.microsoft.com/office/drawing/2014/main" id="{D7B70F61-008B-0BB0-4864-53CE828678D1}"/>
              </a:ext>
            </a:extLst>
          </p:cNvPr>
          <p:cNvPicPr>
            <a:picLocks noChangeAspect="1"/>
          </p:cNvPicPr>
          <p:nvPr/>
        </p:nvPicPr>
        <p:blipFill rotWithShape="1">
          <a:blip r:embed="rId2">
            <a:extLst>
              <a:ext uri="{28A0092B-C50C-407E-A947-70E740481C1C}">
                <a14:useLocalDpi xmlns:a14="http://schemas.microsoft.com/office/drawing/2010/main" val="0"/>
              </a:ext>
            </a:extLst>
          </a:blip>
          <a:srcRect t="31452" r="27419" b="22580"/>
          <a:stretch/>
        </p:blipFill>
        <p:spPr bwMode="auto">
          <a:xfrm>
            <a:off x="9968230" y="4458801"/>
            <a:ext cx="2223770" cy="18776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74975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73AEC-9AB0-0D83-844E-1F2EE8DABB17}"/>
              </a:ext>
            </a:extLst>
          </p:cNvPr>
          <p:cNvSpPr>
            <a:spLocks noGrp="1"/>
          </p:cNvSpPr>
          <p:nvPr>
            <p:ph type="title"/>
          </p:nvPr>
        </p:nvSpPr>
        <p:spPr/>
        <p:txBody>
          <a:bodyPr/>
          <a:lstStyle/>
          <a:p>
            <a:r>
              <a:rPr lang="nl-NL" dirty="0"/>
              <a:t>Voorbeeld: de fijne motoriek</a:t>
            </a:r>
            <a:endParaRPr lang="nl-BE" dirty="0"/>
          </a:p>
        </p:txBody>
      </p:sp>
      <p:sp>
        <p:nvSpPr>
          <p:cNvPr id="3" name="Tijdelijke aanduiding voor inhoud 2">
            <a:extLst>
              <a:ext uri="{FF2B5EF4-FFF2-40B4-BE49-F238E27FC236}">
                <a16:creationId xmlns:a16="http://schemas.microsoft.com/office/drawing/2014/main" id="{9C8E8C48-35F6-CCE3-3E36-D08D6E21C49C}"/>
              </a:ext>
            </a:extLst>
          </p:cNvPr>
          <p:cNvSpPr>
            <a:spLocks noGrp="1"/>
          </p:cNvSpPr>
          <p:nvPr>
            <p:ph idx="1"/>
          </p:nvPr>
        </p:nvSpPr>
        <p:spPr>
          <a:xfrm>
            <a:off x="1097279" y="2269864"/>
            <a:ext cx="10391887" cy="4066632"/>
          </a:xfrm>
        </p:spPr>
        <p:txBody>
          <a:bodyPr>
            <a:normAutofit fontScale="92500" lnSpcReduction="20000"/>
          </a:bodyPr>
          <a:lstStyle/>
          <a:p>
            <a:r>
              <a:rPr lang="nl-BE" sz="1800" dirty="0">
                <a:effectLst/>
                <a:latin typeface="Century Gothic" panose="020B0502020202020204" pitchFamily="34" charset="0"/>
                <a:ea typeface="Calibri" panose="020F0502020204030204" pitchFamily="34" charset="0"/>
                <a:cs typeface="Times New Roman" panose="02020603050405020304" pitchFamily="18" charset="0"/>
              </a:rPr>
              <a:t>Met kleuters wordt vaak aan de fijne motoriek gewerkt omdat die volop in ontwikkeling is. Met de dag ontdekken ze nieuwe mogelijkheden, ook al gaat het niet altijd even vlot … Dit biedt kansen om te werken rond mogelijkheden en beperkingen.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b="1" dirty="0">
                <a:effectLst/>
                <a:latin typeface="Century Gothic" panose="020B0502020202020204" pitchFamily="34" charset="0"/>
                <a:ea typeface="Calibri" panose="020F0502020204030204" pitchFamily="34" charset="0"/>
                <a:cs typeface="Times New Roman" panose="02020603050405020304" pitchFamily="18" charset="0"/>
              </a:rPr>
              <a:t>Mogelijkheden en beperkingen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i="1" dirty="0">
                <a:solidFill>
                  <a:srgbClr val="943634"/>
                </a:solidFill>
                <a:effectLst/>
                <a:latin typeface="Century Gothic" panose="020B0502020202020204" pitchFamily="34" charset="0"/>
                <a:ea typeface="Calibri" panose="020F0502020204030204" pitchFamily="34" charset="0"/>
                <a:cs typeface="Times New Roman" panose="02020603050405020304" pitchFamily="18" charset="0"/>
              </a:rPr>
              <a:t>Ervaringen en belevingen: </a:t>
            </a:r>
            <a:r>
              <a:rPr lang="nl-BE" sz="1800" dirty="0">
                <a:effectLst/>
                <a:latin typeface="Century Gothic" panose="020B0502020202020204" pitchFamily="34" charset="0"/>
                <a:ea typeface="Calibri" panose="020F0502020204030204" pitchFamily="34" charset="0"/>
                <a:cs typeface="Times New Roman" panose="02020603050405020304" pitchFamily="18" charset="0"/>
              </a:rPr>
              <a:t>Elke dag ontdekken de kleuters nieuwe mogelijkheden met de materialen om de fijne motoriek te stimuleren. De kleuters krijgen de kans om te experimenteren, te lukken en te mislukken. De leerkracht gaat rond en benoemt ook de ervaringen van proberen, ergens tegenaan lopen, opnieuw proberen … </a:t>
            </a:r>
            <a:r>
              <a:rPr lang="nl-BE" sz="1800" i="1" dirty="0">
                <a:effectLst/>
                <a:latin typeface="Century Gothic" panose="020B0502020202020204" pitchFamily="34" charset="0"/>
                <a:ea typeface="Calibri" panose="020F0502020204030204" pitchFamily="34" charset="0"/>
                <a:cs typeface="Times New Roman" panose="02020603050405020304" pitchFamily="18" charset="0"/>
              </a:rPr>
              <a:t>Bijvoorbeeld: Rond knippen is niet makkelijk, hé. Wat knap dat jij zo blijft proberen! Goed dat je opnieuw probeert. Kom, samen lukt het wel …</a:t>
            </a:r>
            <a:r>
              <a:rPr lang="nl-BE" sz="1800" dirty="0">
                <a:effectLst/>
                <a:latin typeface="Century Gothic" panose="020B0502020202020204" pitchFamily="34" charset="0"/>
                <a:ea typeface="Calibri" panose="020F0502020204030204" pitchFamily="34" charset="0"/>
                <a:cs typeface="Times New Roman" panose="02020603050405020304" pitchFamily="18" charset="0"/>
              </a:rPr>
              <a:t> De leerkracht bevestigt de inspanningen. Ze moedigt aan waar nodig. Ze stimuleert om door te zetten, helpt waar de kleuters het vragen en benoemt hun groei in vaardigheden. Zo komt het doel rond mogelijkheden en beperkingen sterker naar voren.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i="1" dirty="0">
                <a:solidFill>
                  <a:srgbClr val="943634"/>
                </a:solidFill>
                <a:effectLst/>
                <a:latin typeface="Century Gothic" panose="020B0502020202020204" pitchFamily="34" charset="0"/>
                <a:ea typeface="Calibri" panose="020F0502020204030204" pitchFamily="34" charset="0"/>
                <a:cs typeface="Times New Roman" panose="02020603050405020304" pitchFamily="18" charset="0"/>
              </a:rPr>
              <a:t>Rituelen</a:t>
            </a:r>
            <a:r>
              <a:rPr lang="nl-BE" sz="1800" dirty="0">
                <a:solidFill>
                  <a:srgbClr val="943634"/>
                </a:solidFill>
                <a:effectLst/>
                <a:latin typeface="Century Gothic" panose="020B0502020202020204" pitchFamily="34" charset="0"/>
                <a:ea typeface="Calibri" panose="020F0502020204030204" pitchFamily="34" charset="0"/>
                <a:cs typeface="Times New Roman" panose="02020603050405020304" pitchFamily="18" charset="0"/>
              </a:rPr>
              <a:t>: </a:t>
            </a:r>
            <a:r>
              <a:rPr lang="nl-BE" sz="1800" dirty="0">
                <a:effectLst/>
                <a:latin typeface="Century Gothic" panose="020B0502020202020204" pitchFamily="34" charset="0"/>
                <a:ea typeface="Calibri" panose="020F0502020204030204" pitchFamily="34" charset="0"/>
                <a:cs typeface="Times New Roman" panose="02020603050405020304" pitchFamily="18" charset="0"/>
              </a:rPr>
              <a:t>De leerkracht benoemt de mooie pogingen van de kinderen om iets te proberen en waardeert wat ze al kunnen. Daarbij kan de leerkracht het lied ‘Kijk eens wat ik kan’ van Elly en Rikkert zingen, ook te vinden via YouTube.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15362" name="Picture 2" descr="10 activiteiten om de fijne motoriek te stimuleren - Educadora Webshop">
            <a:extLst>
              <a:ext uri="{FF2B5EF4-FFF2-40B4-BE49-F238E27FC236}">
                <a16:creationId xmlns:a16="http://schemas.microsoft.com/office/drawing/2014/main" id="{41A08B39-7E4D-7536-AD41-7783AF00D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2455" y="0"/>
            <a:ext cx="2899545" cy="2141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966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73AEC-9AB0-0D83-844E-1F2EE8DABB17}"/>
              </a:ext>
            </a:extLst>
          </p:cNvPr>
          <p:cNvSpPr>
            <a:spLocks noGrp="1"/>
          </p:cNvSpPr>
          <p:nvPr>
            <p:ph type="title"/>
          </p:nvPr>
        </p:nvSpPr>
        <p:spPr/>
        <p:txBody>
          <a:bodyPr/>
          <a:lstStyle/>
          <a:p>
            <a:r>
              <a:rPr lang="nl-NL" dirty="0"/>
              <a:t>Voorbeeld: de fijne motoriek</a:t>
            </a:r>
            <a:endParaRPr lang="nl-BE" dirty="0"/>
          </a:p>
        </p:txBody>
      </p:sp>
      <p:pic>
        <p:nvPicPr>
          <p:cNvPr id="6" name="Tijdelijke aanduiding voor inhoud 5">
            <a:extLst>
              <a:ext uri="{FF2B5EF4-FFF2-40B4-BE49-F238E27FC236}">
                <a16:creationId xmlns:a16="http://schemas.microsoft.com/office/drawing/2014/main" id="{2CA90138-4013-3612-6A58-11F14DD409C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2157" t="15001" r="28431" b="13886"/>
          <a:stretch/>
        </p:blipFill>
        <p:spPr bwMode="auto">
          <a:xfrm rot="5400000">
            <a:off x="3699985" y="1849117"/>
            <a:ext cx="4470459" cy="440462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7493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73AEC-9AB0-0D83-844E-1F2EE8DABB17}"/>
              </a:ext>
            </a:extLst>
          </p:cNvPr>
          <p:cNvSpPr>
            <a:spLocks noGrp="1"/>
          </p:cNvSpPr>
          <p:nvPr>
            <p:ph type="title"/>
          </p:nvPr>
        </p:nvSpPr>
        <p:spPr/>
        <p:txBody>
          <a:bodyPr/>
          <a:lstStyle/>
          <a:p>
            <a:r>
              <a:rPr lang="nl-NL" dirty="0"/>
              <a:t>Voorbeeld: de fijne motoriek</a:t>
            </a:r>
            <a:endParaRPr lang="nl-BE" dirty="0"/>
          </a:p>
        </p:txBody>
      </p:sp>
      <p:sp>
        <p:nvSpPr>
          <p:cNvPr id="3" name="Tijdelijke aanduiding voor inhoud 2">
            <a:extLst>
              <a:ext uri="{FF2B5EF4-FFF2-40B4-BE49-F238E27FC236}">
                <a16:creationId xmlns:a16="http://schemas.microsoft.com/office/drawing/2014/main" id="{9C8E8C48-35F6-CCE3-3E36-D08D6E21C49C}"/>
              </a:ext>
            </a:extLst>
          </p:cNvPr>
          <p:cNvSpPr>
            <a:spLocks noGrp="1"/>
          </p:cNvSpPr>
          <p:nvPr>
            <p:ph idx="1"/>
          </p:nvPr>
        </p:nvSpPr>
        <p:spPr>
          <a:xfrm>
            <a:off x="1097279" y="1882588"/>
            <a:ext cx="8012655" cy="4453908"/>
          </a:xfrm>
        </p:spPr>
        <p:txBody>
          <a:bodyPr>
            <a:normAutofit fontScale="92500" lnSpcReduction="10000"/>
          </a:bodyPr>
          <a:lstStyle/>
          <a:p>
            <a:r>
              <a:rPr lang="nl-BE" sz="1800" dirty="0">
                <a:effectLst/>
                <a:latin typeface="Century Gothic" panose="020B0502020202020204" pitchFamily="34" charset="0"/>
                <a:ea typeface="Calibri" panose="020F0502020204030204" pitchFamily="34" charset="0"/>
                <a:cs typeface="Times New Roman" panose="02020603050405020304" pitchFamily="18" charset="0"/>
              </a:rPr>
              <a:t>Er kan ook een feest worden georganiseerd om te vieren dat de kleuters al zo gegroeid zijn in de fijne motoriek. Daarbij worden alle werkjes getoond, het lied van Elly en Rikkert kan worden gezongen en het dankgebed kan worden uitgesproken (zie verder).</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i="1" dirty="0">
                <a:solidFill>
                  <a:srgbClr val="943634"/>
                </a:solidFill>
                <a:effectLst/>
                <a:latin typeface="Century Gothic" panose="020B0502020202020204" pitchFamily="34" charset="0"/>
                <a:ea typeface="Calibri" panose="020F0502020204030204" pitchFamily="34" charset="0"/>
                <a:cs typeface="Times New Roman" panose="02020603050405020304" pitchFamily="18" charset="0"/>
              </a:rPr>
              <a:t>Geloofsverhalen:</a:t>
            </a:r>
            <a:r>
              <a:rPr lang="nl-BE" sz="1800" dirty="0">
                <a:effectLst/>
                <a:latin typeface="Century Gothic" panose="020B0502020202020204" pitchFamily="34" charset="0"/>
                <a:ea typeface="Calibri" panose="020F0502020204030204" pitchFamily="34" charset="0"/>
                <a:cs typeface="Times New Roman" panose="02020603050405020304" pitchFamily="18" charset="0"/>
              </a:rPr>
              <a:t> Gebed: Kijk eens wat ik kan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dirty="0">
                <a:effectLst/>
                <a:latin typeface="Century Gothic" panose="020B0502020202020204" pitchFamily="34" charset="0"/>
                <a:ea typeface="Calibri" panose="020F0502020204030204" pitchFamily="34" charset="0"/>
                <a:cs typeface="Times New Roman" panose="02020603050405020304" pitchFamily="18" charset="0"/>
              </a:rPr>
              <a:t>De knutselwerkjes van de kinderen worden in een kring rond een kaars verzameld. Er kan een gebed bij uitgesproken worden.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i="1" dirty="0">
                <a:effectLst/>
                <a:latin typeface="Century Gothic" panose="020B0502020202020204" pitchFamily="34" charset="0"/>
                <a:ea typeface="Calibri" panose="020F0502020204030204" pitchFamily="34" charset="0"/>
                <a:cs typeface="Times New Roman" panose="02020603050405020304" pitchFamily="18" charset="0"/>
              </a:rPr>
              <a:t>Lieve God, knippen langs de lijn, tekenen, o zo, fijn.</a:t>
            </a:r>
            <a:endParaRPr lang="nl-BE"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i="1" dirty="0">
                <a:effectLst/>
                <a:latin typeface="Century Gothic" panose="020B0502020202020204" pitchFamily="34" charset="0"/>
                <a:ea typeface="Calibri" panose="020F0502020204030204" pitchFamily="34" charset="0"/>
                <a:cs typeface="Times New Roman" panose="02020603050405020304" pitchFamily="18" charset="0"/>
              </a:rPr>
              <a:t>Kijk eens wat ik kan, ik geniet ervan!</a:t>
            </a:r>
            <a:endParaRPr lang="nl-BE"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i="1" dirty="0">
                <a:effectLst/>
                <a:latin typeface="Century Gothic" panose="020B0502020202020204" pitchFamily="34" charset="0"/>
                <a:ea typeface="Calibri" panose="020F0502020204030204" pitchFamily="34" charset="0"/>
                <a:cs typeface="Times New Roman" panose="02020603050405020304" pitchFamily="18" charset="0"/>
              </a:rPr>
              <a:t>Netjes plakken, heel hard in mijn handen klappen.</a:t>
            </a:r>
            <a:endParaRPr lang="nl-BE" sz="1800" i="1"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i="1" dirty="0">
                <a:effectLst/>
                <a:latin typeface="Century Gothic" panose="020B0502020202020204" pitchFamily="34" charset="0"/>
                <a:ea typeface="Calibri" panose="020F0502020204030204" pitchFamily="34" charset="0"/>
                <a:cs typeface="Times New Roman" panose="02020603050405020304" pitchFamily="18" charset="0"/>
              </a:rPr>
              <a:t>Kijk eens wat ik kan. Ik geniet er zo van!</a:t>
            </a:r>
            <a:endParaRPr lang="nl-BE"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18434" name="Picture 2" descr="10 activiteiten om de fijne motoriek te stimuleren - Educadora Webshop">
            <a:extLst>
              <a:ext uri="{FF2B5EF4-FFF2-40B4-BE49-F238E27FC236}">
                <a16:creationId xmlns:a16="http://schemas.microsoft.com/office/drawing/2014/main" id="{AAA16DAE-01AF-9A0E-7BDA-185319CDD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9934" y="3254430"/>
            <a:ext cx="3082066" cy="308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798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73AEC-9AB0-0D83-844E-1F2EE8DABB17}"/>
              </a:ext>
            </a:extLst>
          </p:cNvPr>
          <p:cNvSpPr>
            <a:spLocks noGrp="1"/>
          </p:cNvSpPr>
          <p:nvPr>
            <p:ph type="title"/>
          </p:nvPr>
        </p:nvSpPr>
        <p:spPr/>
        <p:txBody>
          <a:bodyPr/>
          <a:lstStyle/>
          <a:p>
            <a:r>
              <a:rPr lang="nl-NL" dirty="0"/>
              <a:t>Voorbeeld: kralen rijgen</a:t>
            </a:r>
            <a:endParaRPr lang="nl-BE" dirty="0"/>
          </a:p>
        </p:txBody>
      </p:sp>
      <p:sp>
        <p:nvSpPr>
          <p:cNvPr id="3" name="Tijdelijke aanduiding voor inhoud 2">
            <a:extLst>
              <a:ext uri="{FF2B5EF4-FFF2-40B4-BE49-F238E27FC236}">
                <a16:creationId xmlns:a16="http://schemas.microsoft.com/office/drawing/2014/main" id="{9C8E8C48-35F6-CCE3-3E36-D08D6E21C49C}"/>
              </a:ext>
            </a:extLst>
          </p:cNvPr>
          <p:cNvSpPr>
            <a:spLocks noGrp="1"/>
          </p:cNvSpPr>
          <p:nvPr>
            <p:ph idx="1"/>
          </p:nvPr>
        </p:nvSpPr>
        <p:spPr>
          <a:xfrm>
            <a:off x="1097279" y="1882588"/>
            <a:ext cx="7863841" cy="4453908"/>
          </a:xfrm>
        </p:spPr>
        <p:txBody>
          <a:bodyPr>
            <a:normAutofit/>
          </a:bodyPr>
          <a:lstStyle/>
          <a:p>
            <a:r>
              <a:rPr lang="nl-BE" sz="1800" b="1" dirty="0">
                <a:effectLst/>
                <a:latin typeface="Century Gothic" panose="020B0502020202020204" pitchFamily="34" charset="0"/>
                <a:ea typeface="Calibri" panose="020F0502020204030204" pitchFamily="34" charset="0"/>
                <a:cs typeface="Times New Roman" panose="02020603050405020304" pitchFamily="18" charset="0"/>
              </a:rPr>
              <a:t>Symboliek, geloofstaal en rituelen (hier: symboliek)</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i="1" dirty="0">
                <a:solidFill>
                  <a:srgbClr val="943634"/>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i="1" dirty="0">
                <a:solidFill>
                  <a:srgbClr val="943634"/>
                </a:solidFill>
                <a:effectLst/>
                <a:latin typeface="Century Gothic" panose="020B0502020202020204" pitchFamily="34" charset="0"/>
                <a:ea typeface="Calibri" panose="020F0502020204030204" pitchFamily="34" charset="0"/>
                <a:cs typeface="Times New Roman" panose="02020603050405020304" pitchFamily="18" charset="0"/>
              </a:rPr>
              <a:t>Ervaringen en belevingen: </a:t>
            </a:r>
            <a:r>
              <a:rPr lang="nl-BE" sz="1800" dirty="0">
                <a:effectLst/>
                <a:latin typeface="Century Gothic" panose="020B0502020202020204" pitchFamily="34" charset="0"/>
                <a:ea typeface="Calibri" panose="020F0502020204030204" pitchFamily="34" charset="0"/>
                <a:cs typeface="Times New Roman" panose="02020603050405020304" pitchFamily="18" charset="0"/>
              </a:rPr>
              <a:t>tot rust komen bij het rijgen terwijl er meditatieve muziek speelt, een kaarsje branden voor dit fijne rustmoment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i="1" dirty="0">
                <a:solidFill>
                  <a:srgbClr val="943634"/>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i="1" dirty="0">
                <a:solidFill>
                  <a:srgbClr val="943634"/>
                </a:solidFill>
                <a:effectLst/>
                <a:latin typeface="Century Gothic" panose="020B0502020202020204" pitchFamily="34" charset="0"/>
                <a:ea typeface="Calibri" panose="020F0502020204030204" pitchFamily="34" charset="0"/>
                <a:cs typeface="Times New Roman" panose="02020603050405020304" pitchFamily="18" charset="0"/>
              </a:rPr>
              <a:t>Geloofsverhalen:</a:t>
            </a:r>
            <a:r>
              <a:rPr lang="nl-BE" sz="1800" dirty="0">
                <a:effectLst/>
                <a:latin typeface="Century Gothic" panose="020B0502020202020204" pitchFamily="34" charset="0"/>
                <a:ea typeface="Calibri" panose="020F0502020204030204" pitchFamily="34" charset="0"/>
                <a:cs typeface="Times New Roman" panose="02020603050405020304" pitchFamily="18" charset="0"/>
              </a:rPr>
              <a:t> De leerkracht toont en vertelt over een rozenkrans (= een paternoster = een snoer met kralen om te bidden) of gebedssnoeren uit andere religies, mensen komen hiermee tot rust, gebruiken dit om te bidden.</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r>
              <a:rPr lang="nl-BE" sz="1800" i="1" dirty="0">
                <a:solidFill>
                  <a:srgbClr val="943634"/>
                </a:solidFill>
                <a:effectLst/>
                <a:latin typeface="Century Gothic" panose="020B0502020202020204" pitchFamily="34" charset="0"/>
                <a:ea typeface="Calibri" panose="020F0502020204030204" pitchFamily="34" charset="0"/>
                <a:cs typeface="Times New Roman" panose="02020603050405020304" pitchFamily="18" charset="0"/>
              </a:rPr>
              <a:t>Rituelen</a:t>
            </a:r>
            <a:r>
              <a:rPr lang="nl-BE" sz="1800" dirty="0">
                <a:solidFill>
                  <a:srgbClr val="943634"/>
                </a:solidFill>
                <a:effectLst/>
                <a:latin typeface="Century Gothic" panose="020B0502020202020204" pitchFamily="34" charset="0"/>
                <a:ea typeface="Calibri" panose="020F0502020204030204" pitchFamily="34" charset="0"/>
                <a:cs typeface="Times New Roman" panose="02020603050405020304" pitchFamily="18" charset="0"/>
              </a:rPr>
              <a:t>: </a:t>
            </a:r>
            <a:r>
              <a:rPr lang="nl-BE" sz="1800" dirty="0">
                <a:effectLst/>
                <a:latin typeface="Century Gothic" panose="020B0502020202020204" pitchFamily="34" charset="0"/>
                <a:ea typeface="Calibri" panose="020F0502020204030204" pitchFamily="34" charset="0"/>
                <a:cs typeface="Times New Roman" panose="02020603050405020304" pitchFamily="18" charset="0"/>
              </a:rPr>
              <a:t>Bij het onthaal heeft ieder een stokje en 5 kraaltjes, we ademen uit en steken een kraaltje op het stokje … We ademen opnieuw uit en steken in alle rust het volgende kraaltje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4" name="Afbeelding 3" descr="Afbeeldingsresultaat voor paternoster">
            <a:extLst>
              <a:ext uri="{FF2B5EF4-FFF2-40B4-BE49-F238E27FC236}">
                <a16:creationId xmlns:a16="http://schemas.microsoft.com/office/drawing/2014/main" id="{6E19AB6A-2F2A-C7F6-623E-93F7AAA9E9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91426" y="3744395"/>
            <a:ext cx="2266128" cy="2266128"/>
          </a:xfrm>
          <a:prstGeom prst="rect">
            <a:avLst/>
          </a:prstGeom>
          <a:noFill/>
          <a:ln>
            <a:noFill/>
          </a:ln>
        </p:spPr>
      </p:pic>
      <p:pic>
        <p:nvPicPr>
          <p:cNvPr id="5" name="Afbeelding 4" descr="365 activiteiten voor dreumesen, peuters en kleuters. Het hele jaar door, iedere dag 1, van zomer, winter, herfst en lente. Zowel grote of kleine activiteiten geschikt voor binnen als buiten. Thuis of op school in de klas.">
            <a:extLst>
              <a:ext uri="{FF2B5EF4-FFF2-40B4-BE49-F238E27FC236}">
                <a16:creationId xmlns:a16="http://schemas.microsoft.com/office/drawing/2014/main" id="{E9116A67-5E6B-7707-B48F-180F4A0DBB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91426" y="361277"/>
            <a:ext cx="2441837" cy="2441837"/>
          </a:xfrm>
          <a:prstGeom prst="rect">
            <a:avLst/>
          </a:prstGeom>
          <a:noFill/>
          <a:ln>
            <a:noFill/>
          </a:ln>
        </p:spPr>
      </p:pic>
    </p:spTree>
    <p:extLst>
      <p:ext uri="{BB962C8B-B14F-4D97-AF65-F5344CB8AC3E}">
        <p14:creationId xmlns:p14="http://schemas.microsoft.com/office/powerpoint/2010/main" val="1409661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F16A85-3CDC-44A8-2DF7-27E1C7E57A36}"/>
              </a:ext>
            </a:extLst>
          </p:cNvPr>
          <p:cNvSpPr>
            <a:spLocks noGrp="1"/>
          </p:cNvSpPr>
          <p:nvPr>
            <p:ph type="title"/>
          </p:nvPr>
        </p:nvSpPr>
        <p:spPr/>
        <p:txBody>
          <a:bodyPr/>
          <a:lstStyle/>
          <a:p>
            <a:r>
              <a:rPr lang="nl-NL" dirty="0"/>
              <a:t>Tip</a:t>
            </a:r>
            <a:endParaRPr lang="nl-BE" dirty="0"/>
          </a:p>
        </p:txBody>
      </p:sp>
      <p:sp>
        <p:nvSpPr>
          <p:cNvPr id="3" name="Tijdelijke aanduiding voor inhoud 2">
            <a:extLst>
              <a:ext uri="{FF2B5EF4-FFF2-40B4-BE49-F238E27FC236}">
                <a16:creationId xmlns:a16="http://schemas.microsoft.com/office/drawing/2014/main" id="{9C9AE2C6-64DE-56BE-0BF1-BF1313EF0990}"/>
              </a:ext>
            </a:extLst>
          </p:cNvPr>
          <p:cNvSpPr>
            <a:spLocks noGrp="1"/>
          </p:cNvSpPr>
          <p:nvPr>
            <p:ph idx="1"/>
          </p:nvPr>
        </p:nvSpPr>
        <p:spPr/>
        <p:txBody>
          <a:bodyPr/>
          <a:lstStyle/>
          <a:p>
            <a:r>
              <a:rPr lang="nl-NL" dirty="0">
                <a:solidFill>
                  <a:schemeClr val="tx1"/>
                </a:solidFill>
              </a:rPr>
              <a:t>Wanneer je voor RKG geen ideeën hebt, kun je nog even afwachten om te zien wat kinderen mee naar de klas brengen. Mogelijk reikt dit ideeën aan.</a:t>
            </a:r>
            <a:endParaRPr lang="nl-BE" dirty="0">
              <a:solidFill>
                <a:schemeClr val="tx1"/>
              </a:solidFill>
            </a:endParaRPr>
          </a:p>
        </p:txBody>
      </p:sp>
      <p:pic>
        <p:nvPicPr>
          <p:cNvPr id="1026" name="Picture 2" descr="tip - Fysiotherapie ter Harmsel">
            <a:extLst>
              <a:ext uri="{FF2B5EF4-FFF2-40B4-BE49-F238E27FC236}">
                <a16:creationId xmlns:a16="http://schemas.microsoft.com/office/drawing/2014/main" id="{988FBCA2-3F04-FC73-A04C-269FD8838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1262" y="3184236"/>
            <a:ext cx="4490366" cy="2988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aarom is wachten zo vervelend? - Kleine geschenkjes">
            <a:extLst>
              <a:ext uri="{FF2B5EF4-FFF2-40B4-BE49-F238E27FC236}">
                <a16:creationId xmlns:a16="http://schemas.microsoft.com/office/drawing/2014/main" id="{4BD54BCE-A888-0BA5-4DED-C13945375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945" y="2805643"/>
            <a:ext cx="476250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475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B2E58D6-3FF6-43DD-B2E6-6A9C59338FA5}"/>
              </a:ext>
            </a:extLst>
          </p:cNvPr>
          <p:cNvSpPr>
            <a:spLocks noGrp="1"/>
          </p:cNvSpPr>
          <p:nvPr>
            <p:ph idx="1"/>
          </p:nvPr>
        </p:nvSpPr>
        <p:spPr/>
        <p:txBody>
          <a:bodyPr/>
          <a:lstStyle/>
          <a:p>
            <a:r>
              <a:rPr lang="nl-NL" dirty="0"/>
              <a:t>Hoe RKG integreren?</a:t>
            </a:r>
          </a:p>
          <a:p>
            <a:endParaRPr lang="nl-NL" dirty="0"/>
          </a:p>
          <a:p>
            <a:r>
              <a:rPr lang="nl-NL" dirty="0"/>
              <a:t>=&gt; Op zoek naar een bijpassend Jezusbeeld.</a:t>
            </a:r>
            <a:endParaRPr lang="nl-BE" dirty="0"/>
          </a:p>
        </p:txBody>
      </p:sp>
      <p:sp>
        <p:nvSpPr>
          <p:cNvPr id="4" name="Titel 1">
            <a:extLst>
              <a:ext uri="{FF2B5EF4-FFF2-40B4-BE49-F238E27FC236}">
                <a16:creationId xmlns:a16="http://schemas.microsoft.com/office/drawing/2014/main" id="{981E243A-A176-C23E-4F2A-E6EF3E2F90F3}"/>
              </a:ext>
            </a:extLst>
          </p:cNvPr>
          <p:cNvSpPr>
            <a:spLocks noGrp="1"/>
          </p:cNvSpPr>
          <p:nvPr>
            <p:ph type="title"/>
          </p:nvPr>
        </p:nvSpPr>
        <p:spPr>
          <a:xfrm>
            <a:off x="1096963" y="287338"/>
            <a:ext cx="10058400" cy="1449387"/>
          </a:xfrm>
        </p:spPr>
        <p:txBody>
          <a:bodyPr/>
          <a:lstStyle/>
          <a:p>
            <a:r>
              <a:rPr lang="nl-NL" dirty="0"/>
              <a:t>OA kapper</a:t>
            </a:r>
            <a:endParaRPr lang="nl-BE" dirty="0"/>
          </a:p>
        </p:txBody>
      </p:sp>
      <p:pic>
        <p:nvPicPr>
          <p:cNvPr id="2050" name="Picture 2" descr="Zeven meest gestelde vragen van werkgevers - Cijfers &amp; Centen">
            <a:extLst>
              <a:ext uri="{FF2B5EF4-FFF2-40B4-BE49-F238E27FC236}">
                <a16:creationId xmlns:a16="http://schemas.microsoft.com/office/drawing/2014/main" id="{612A2B96-A165-8EB7-11AE-DD7BABF11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771" y="2113242"/>
            <a:ext cx="5271247" cy="3953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07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E14C6C-37A5-CFC2-FC37-359D6B3DDC33}"/>
              </a:ext>
            </a:extLst>
          </p:cNvPr>
          <p:cNvSpPr>
            <a:spLocks noGrp="1"/>
          </p:cNvSpPr>
          <p:nvPr>
            <p:ph type="title"/>
          </p:nvPr>
        </p:nvSpPr>
        <p:spPr/>
        <p:txBody>
          <a:bodyPr/>
          <a:lstStyle/>
          <a:p>
            <a:r>
              <a:rPr lang="nl-NL" dirty="0"/>
              <a:t>Jezusbeelden</a:t>
            </a:r>
            <a:endParaRPr lang="nl-BE" dirty="0"/>
          </a:p>
        </p:txBody>
      </p:sp>
      <p:sp>
        <p:nvSpPr>
          <p:cNvPr id="3" name="Tijdelijke aanduiding voor inhoud 2">
            <a:extLst>
              <a:ext uri="{FF2B5EF4-FFF2-40B4-BE49-F238E27FC236}">
                <a16:creationId xmlns:a16="http://schemas.microsoft.com/office/drawing/2014/main" id="{DCD7F533-392E-9F1B-2937-61B839EA5A4E}"/>
              </a:ext>
            </a:extLst>
          </p:cNvPr>
          <p:cNvSpPr>
            <a:spLocks noGrp="1"/>
          </p:cNvSpPr>
          <p:nvPr>
            <p:ph sz="half" idx="1"/>
          </p:nvPr>
        </p:nvSpPr>
        <p:spPr/>
        <p:txBody>
          <a:bodyPr>
            <a:noAutofit/>
          </a:bodyPr>
          <a:lstStyle/>
          <a:p>
            <a:pPr marL="0" indent="0">
              <a:buNone/>
            </a:pPr>
            <a:r>
              <a:rPr lang="nl-BE" dirty="0">
                <a:latin typeface="Century Gothic" pitchFamily="34" charset="0"/>
              </a:rPr>
              <a:t>1. Jezus is de zoon van Maria en Jozef.</a:t>
            </a:r>
          </a:p>
          <a:p>
            <a:pPr marL="0" indent="0">
              <a:buNone/>
            </a:pPr>
            <a:r>
              <a:rPr lang="nl-BE" dirty="0">
                <a:latin typeface="Century Gothic" pitchFamily="34" charset="0"/>
              </a:rPr>
              <a:t>2. Jezus speelt met kinderen.</a:t>
            </a:r>
          </a:p>
          <a:p>
            <a:pPr marL="0" indent="0">
              <a:buNone/>
            </a:pPr>
            <a:r>
              <a:rPr lang="nl-BE" dirty="0">
                <a:latin typeface="Century Gothic" pitchFamily="34" charset="0"/>
              </a:rPr>
              <a:t>3. Jezus groeit op en luistert naar grote mensen.</a:t>
            </a:r>
          </a:p>
          <a:p>
            <a:pPr marL="0" indent="0">
              <a:buNone/>
            </a:pPr>
            <a:r>
              <a:rPr lang="nl-BE" dirty="0">
                <a:latin typeface="Century Gothic" pitchFamily="34" charset="0"/>
              </a:rPr>
              <a:t>4. Jezus houdt van mensen.</a:t>
            </a:r>
          </a:p>
          <a:p>
            <a:pPr marL="0" indent="0">
              <a:buNone/>
            </a:pPr>
            <a:r>
              <a:rPr lang="nl-BE" dirty="0">
                <a:latin typeface="Century Gothic" pitchFamily="34" charset="0"/>
              </a:rPr>
              <a:t>5. Jezus zoekt mensen op.</a:t>
            </a:r>
          </a:p>
          <a:p>
            <a:pPr marL="0" indent="0">
              <a:buNone/>
            </a:pPr>
            <a:r>
              <a:rPr lang="nl-BE" dirty="0">
                <a:latin typeface="Century Gothic" pitchFamily="34" charset="0"/>
              </a:rPr>
              <a:t>6. Jezus heeft vrienden.</a:t>
            </a:r>
          </a:p>
          <a:p>
            <a:pPr marL="0" indent="0">
              <a:buNone/>
            </a:pPr>
            <a:r>
              <a:rPr lang="nl-BE" dirty="0">
                <a:latin typeface="Century Gothic" pitchFamily="34" charset="0"/>
              </a:rPr>
              <a:t>7. Jezus helpt mensen.</a:t>
            </a:r>
          </a:p>
          <a:p>
            <a:pPr marL="0" indent="0">
              <a:buNone/>
            </a:pPr>
            <a:r>
              <a:rPr lang="nl-BE" dirty="0">
                <a:latin typeface="Century Gothic" pitchFamily="34" charset="0"/>
              </a:rPr>
              <a:t>8. Jezus vindt het fijn om te helpen. </a:t>
            </a:r>
          </a:p>
          <a:p>
            <a:pPr marL="0" indent="0">
              <a:buNone/>
            </a:pPr>
            <a:r>
              <a:rPr lang="nl-BE" dirty="0">
                <a:latin typeface="Century Gothic" pitchFamily="34" charset="0"/>
              </a:rPr>
              <a:t>9. Voor Jezus zijn kinderen belangrijk.</a:t>
            </a:r>
          </a:p>
          <a:p>
            <a:pPr marL="0" indent="0">
              <a:buNone/>
            </a:pPr>
            <a:endParaRPr lang="nl-BE" dirty="0"/>
          </a:p>
        </p:txBody>
      </p:sp>
      <p:sp>
        <p:nvSpPr>
          <p:cNvPr id="4" name="Tijdelijke aanduiding voor inhoud 3">
            <a:extLst>
              <a:ext uri="{FF2B5EF4-FFF2-40B4-BE49-F238E27FC236}">
                <a16:creationId xmlns:a16="http://schemas.microsoft.com/office/drawing/2014/main" id="{617535A6-03D5-7E38-6E34-EEA8F9A757E1}"/>
              </a:ext>
            </a:extLst>
          </p:cNvPr>
          <p:cNvSpPr>
            <a:spLocks noGrp="1"/>
          </p:cNvSpPr>
          <p:nvPr>
            <p:ph sz="half" idx="2"/>
          </p:nvPr>
        </p:nvSpPr>
        <p:spPr/>
        <p:txBody>
          <a:bodyPr>
            <a:noAutofit/>
          </a:bodyPr>
          <a:lstStyle/>
          <a:p>
            <a:pPr marL="0" indent="0">
              <a:buNone/>
            </a:pPr>
            <a:r>
              <a:rPr lang="nl-BE" dirty="0">
                <a:latin typeface="Century Gothic" pitchFamily="34" charset="0"/>
              </a:rPr>
              <a:t>10. Jezus doet goede dingen met zijn handen.</a:t>
            </a:r>
          </a:p>
          <a:p>
            <a:pPr marL="0" indent="0">
              <a:buNone/>
            </a:pPr>
            <a:r>
              <a:rPr lang="nl-BE" dirty="0">
                <a:latin typeface="Century Gothic" pitchFamily="34" charset="0"/>
              </a:rPr>
              <a:t>11. Jezus gaat op weg met mensen.</a:t>
            </a:r>
          </a:p>
          <a:p>
            <a:pPr marL="0" indent="0">
              <a:buNone/>
            </a:pPr>
            <a:r>
              <a:rPr lang="nl-BE" dirty="0">
                <a:latin typeface="Century Gothic" pitchFamily="34" charset="0"/>
              </a:rPr>
              <a:t>12. Jezus maakt tijd voor mensen.</a:t>
            </a:r>
          </a:p>
          <a:p>
            <a:pPr marL="0" indent="0">
              <a:buNone/>
            </a:pPr>
            <a:r>
              <a:rPr lang="nl-BE" dirty="0">
                <a:latin typeface="Century Gothic" pitchFamily="34" charset="0"/>
              </a:rPr>
              <a:t>13. Jezus deelt.</a:t>
            </a:r>
          </a:p>
          <a:p>
            <a:pPr marL="0" indent="0">
              <a:buNone/>
            </a:pPr>
            <a:r>
              <a:rPr lang="nl-BE" dirty="0">
                <a:latin typeface="Century Gothic" pitchFamily="34" charset="0"/>
              </a:rPr>
              <a:t>14. Jezus kan goed naar mensen luisteren.</a:t>
            </a:r>
          </a:p>
          <a:p>
            <a:pPr marL="0" indent="0">
              <a:buNone/>
            </a:pPr>
            <a:r>
              <a:rPr lang="nl-BE" dirty="0">
                <a:latin typeface="Century Gothic" pitchFamily="34" charset="0"/>
              </a:rPr>
              <a:t>15. Jezus leeft mee met mensen en hun zorgen en verdriet. </a:t>
            </a:r>
          </a:p>
          <a:p>
            <a:pPr marL="0" indent="0">
              <a:buNone/>
            </a:pPr>
            <a:r>
              <a:rPr lang="nl-BE" dirty="0">
                <a:latin typeface="Century Gothic" pitchFamily="34" charset="0"/>
              </a:rPr>
              <a:t>16. Jezus gaat zelf naar mensen toe als ze het moeilijk hebben</a:t>
            </a:r>
          </a:p>
          <a:p>
            <a:endParaRPr lang="nl-BE" dirty="0"/>
          </a:p>
        </p:txBody>
      </p:sp>
    </p:spTree>
    <p:extLst>
      <p:ext uri="{BB962C8B-B14F-4D97-AF65-F5344CB8AC3E}">
        <p14:creationId xmlns:p14="http://schemas.microsoft.com/office/powerpoint/2010/main" val="553822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E14C6C-37A5-CFC2-FC37-359D6B3DDC33}"/>
              </a:ext>
            </a:extLst>
          </p:cNvPr>
          <p:cNvSpPr>
            <a:spLocks noGrp="1"/>
          </p:cNvSpPr>
          <p:nvPr>
            <p:ph type="title"/>
          </p:nvPr>
        </p:nvSpPr>
        <p:spPr/>
        <p:txBody>
          <a:bodyPr/>
          <a:lstStyle/>
          <a:p>
            <a:r>
              <a:rPr lang="nl-NL" dirty="0"/>
              <a:t>Jezusbeelden</a:t>
            </a:r>
            <a:endParaRPr lang="nl-BE" dirty="0"/>
          </a:p>
        </p:txBody>
      </p:sp>
      <p:sp>
        <p:nvSpPr>
          <p:cNvPr id="3" name="Tijdelijke aanduiding voor inhoud 2">
            <a:extLst>
              <a:ext uri="{FF2B5EF4-FFF2-40B4-BE49-F238E27FC236}">
                <a16:creationId xmlns:a16="http://schemas.microsoft.com/office/drawing/2014/main" id="{DCD7F533-392E-9F1B-2937-61B839EA5A4E}"/>
              </a:ext>
            </a:extLst>
          </p:cNvPr>
          <p:cNvSpPr>
            <a:spLocks noGrp="1"/>
          </p:cNvSpPr>
          <p:nvPr>
            <p:ph sz="half" idx="1"/>
          </p:nvPr>
        </p:nvSpPr>
        <p:spPr/>
        <p:txBody>
          <a:bodyPr>
            <a:noAutofit/>
          </a:bodyPr>
          <a:lstStyle/>
          <a:p>
            <a:pPr marL="0" indent="0">
              <a:buNone/>
            </a:pPr>
            <a:r>
              <a:rPr lang="nl-BE" dirty="0">
                <a:latin typeface="Century Gothic" pitchFamily="34" charset="0"/>
              </a:rPr>
              <a:t>17. Jezus gaat graag met mensen aan tafel.</a:t>
            </a:r>
          </a:p>
          <a:p>
            <a:pPr marL="0" indent="0">
              <a:buNone/>
            </a:pPr>
            <a:r>
              <a:rPr lang="nl-BE" dirty="0">
                <a:latin typeface="Century Gothic" pitchFamily="34" charset="0"/>
              </a:rPr>
              <a:t>18. Jezus haalt eenzamen erbij.</a:t>
            </a:r>
          </a:p>
          <a:p>
            <a:pPr marL="0" indent="0">
              <a:buNone/>
            </a:pPr>
            <a:r>
              <a:rPr lang="nl-BE" dirty="0">
                <a:latin typeface="Century Gothic" pitchFamily="34" charset="0"/>
              </a:rPr>
              <a:t>19. Jezus helpt mensen om te veranderen.</a:t>
            </a:r>
          </a:p>
          <a:p>
            <a:pPr marL="0" indent="0">
              <a:buNone/>
            </a:pPr>
            <a:r>
              <a:rPr lang="nl-BE" dirty="0">
                <a:latin typeface="Century Gothic" pitchFamily="34" charset="0"/>
              </a:rPr>
              <a:t>20. Jezus doet goede dingen voor anderen.</a:t>
            </a:r>
          </a:p>
          <a:p>
            <a:pPr marL="0" indent="0">
              <a:buNone/>
            </a:pPr>
            <a:r>
              <a:rPr lang="nl-BE" dirty="0">
                <a:latin typeface="Century Gothic" pitchFamily="34" charset="0"/>
              </a:rPr>
              <a:t>21. Jezus luistert naar mensen.</a:t>
            </a:r>
          </a:p>
          <a:p>
            <a:pPr marL="0" indent="0">
              <a:buNone/>
            </a:pPr>
            <a:r>
              <a:rPr lang="nl-BE" dirty="0">
                <a:latin typeface="Century Gothic" pitchFamily="34" charset="0"/>
              </a:rPr>
              <a:t>22. Jezus houdt van plezier maken.</a:t>
            </a:r>
          </a:p>
          <a:p>
            <a:pPr marL="0" indent="0">
              <a:buNone/>
            </a:pPr>
            <a:r>
              <a:rPr lang="nl-BE" dirty="0">
                <a:latin typeface="Century Gothic" pitchFamily="34" charset="0"/>
              </a:rPr>
              <a:t>23. Jezus laat mensen die Hem roepen bij zich brengen en helpt hen (</a:t>
            </a:r>
            <a:r>
              <a:rPr lang="nl-BE" dirty="0" err="1">
                <a:latin typeface="Century Gothic" pitchFamily="34" charset="0"/>
              </a:rPr>
              <a:t>Bartimeüs</a:t>
            </a:r>
            <a:r>
              <a:rPr lang="nl-BE" dirty="0">
                <a:latin typeface="Century Gothic" pitchFamily="34" charset="0"/>
              </a:rPr>
              <a:t>).</a:t>
            </a:r>
          </a:p>
          <a:p>
            <a:pPr marL="0" indent="0">
              <a:buNone/>
            </a:pPr>
            <a:endParaRPr lang="nl-BE" dirty="0"/>
          </a:p>
        </p:txBody>
      </p:sp>
      <p:sp>
        <p:nvSpPr>
          <p:cNvPr id="4" name="Tijdelijke aanduiding voor inhoud 3">
            <a:extLst>
              <a:ext uri="{FF2B5EF4-FFF2-40B4-BE49-F238E27FC236}">
                <a16:creationId xmlns:a16="http://schemas.microsoft.com/office/drawing/2014/main" id="{617535A6-03D5-7E38-6E34-EEA8F9A757E1}"/>
              </a:ext>
            </a:extLst>
          </p:cNvPr>
          <p:cNvSpPr>
            <a:spLocks noGrp="1"/>
          </p:cNvSpPr>
          <p:nvPr>
            <p:ph sz="half" idx="2"/>
          </p:nvPr>
        </p:nvSpPr>
        <p:spPr/>
        <p:txBody>
          <a:bodyPr>
            <a:noAutofit/>
          </a:bodyPr>
          <a:lstStyle/>
          <a:p>
            <a:pPr marL="0" indent="0">
              <a:buNone/>
            </a:pPr>
            <a:r>
              <a:rPr lang="nl-BE" dirty="0">
                <a:latin typeface="Century Gothic" pitchFamily="34" charset="0"/>
              </a:rPr>
              <a:t>24. Jezus kan mensen terug in zichzelf leren geloven.</a:t>
            </a:r>
          </a:p>
          <a:p>
            <a:pPr marL="0" indent="0">
              <a:buNone/>
            </a:pPr>
            <a:r>
              <a:rPr lang="nl-BE" dirty="0">
                <a:latin typeface="Century Gothic" pitchFamily="34" charset="0"/>
              </a:rPr>
              <a:t>25. Jezus geeft mensen kansen om het anders te gaan doen of opnieuw te beginnen.</a:t>
            </a:r>
          </a:p>
          <a:p>
            <a:pPr marL="0" indent="0">
              <a:buNone/>
            </a:pPr>
            <a:r>
              <a:rPr lang="nl-BE" dirty="0">
                <a:latin typeface="Century Gothic" pitchFamily="34" charset="0"/>
              </a:rPr>
              <a:t>26. Jezus heeft vertrouwen in mensen.</a:t>
            </a:r>
          </a:p>
          <a:p>
            <a:pPr marL="0" indent="0">
              <a:buNone/>
            </a:pPr>
            <a:r>
              <a:rPr lang="nl-BE" dirty="0">
                <a:latin typeface="Century Gothic" pitchFamily="34" charset="0"/>
              </a:rPr>
              <a:t>27. Jezus durft het op te nemen voor mensen als het fout loopt.</a:t>
            </a:r>
          </a:p>
          <a:p>
            <a:pPr marL="0" indent="0">
              <a:buNone/>
            </a:pPr>
            <a:r>
              <a:rPr lang="nl-BE" dirty="0">
                <a:latin typeface="Century Gothic" pitchFamily="34" charset="0"/>
              </a:rPr>
              <a:t>28. Jezus durft te vertrouwen op mensen.</a:t>
            </a:r>
          </a:p>
          <a:p>
            <a:pPr marL="0" indent="0">
              <a:buNone/>
            </a:pPr>
            <a:r>
              <a:rPr lang="nl-BE" dirty="0">
                <a:latin typeface="Century Gothic" pitchFamily="34" charset="0"/>
              </a:rPr>
              <a:t>29. Jezus zorgt voor mensen.</a:t>
            </a:r>
          </a:p>
          <a:p>
            <a:endParaRPr lang="nl-BE" dirty="0"/>
          </a:p>
        </p:txBody>
      </p:sp>
    </p:spTree>
    <p:extLst>
      <p:ext uri="{BB962C8B-B14F-4D97-AF65-F5344CB8AC3E}">
        <p14:creationId xmlns:p14="http://schemas.microsoft.com/office/powerpoint/2010/main" val="2030219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E14C6C-37A5-CFC2-FC37-359D6B3DDC33}"/>
              </a:ext>
            </a:extLst>
          </p:cNvPr>
          <p:cNvSpPr>
            <a:spLocks noGrp="1"/>
          </p:cNvSpPr>
          <p:nvPr>
            <p:ph type="title"/>
          </p:nvPr>
        </p:nvSpPr>
        <p:spPr/>
        <p:txBody>
          <a:bodyPr/>
          <a:lstStyle/>
          <a:p>
            <a:r>
              <a:rPr lang="nl-NL" dirty="0"/>
              <a:t>Jezusbeelden</a:t>
            </a:r>
            <a:endParaRPr lang="nl-BE" dirty="0"/>
          </a:p>
        </p:txBody>
      </p:sp>
      <p:sp>
        <p:nvSpPr>
          <p:cNvPr id="3" name="Tijdelijke aanduiding voor inhoud 2">
            <a:extLst>
              <a:ext uri="{FF2B5EF4-FFF2-40B4-BE49-F238E27FC236}">
                <a16:creationId xmlns:a16="http://schemas.microsoft.com/office/drawing/2014/main" id="{DCD7F533-392E-9F1B-2937-61B839EA5A4E}"/>
              </a:ext>
            </a:extLst>
          </p:cNvPr>
          <p:cNvSpPr>
            <a:spLocks noGrp="1"/>
          </p:cNvSpPr>
          <p:nvPr>
            <p:ph sz="half" idx="1"/>
          </p:nvPr>
        </p:nvSpPr>
        <p:spPr/>
        <p:txBody>
          <a:bodyPr>
            <a:noAutofit/>
          </a:bodyPr>
          <a:lstStyle/>
          <a:p>
            <a:pPr marL="0" indent="0">
              <a:buNone/>
            </a:pPr>
            <a:r>
              <a:rPr lang="nl-BE" dirty="0">
                <a:latin typeface="Century Gothic" pitchFamily="34" charset="0"/>
              </a:rPr>
              <a:t>30. Jezus vindt het fijn om voor mensen te zorgen.</a:t>
            </a:r>
          </a:p>
          <a:p>
            <a:pPr marL="0" indent="0">
              <a:buNone/>
            </a:pPr>
            <a:r>
              <a:rPr lang="nl-BE" dirty="0">
                <a:latin typeface="Century Gothic" pitchFamily="34" charset="0"/>
              </a:rPr>
              <a:t>31. Jezus ziet het mooie en het goede in mensen.</a:t>
            </a:r>
          </a:p>
          <a:p>
            <a:pPr marL="0" indent="0">
              <a:buNone/>
            </a:pPr>
            <a:r>
              <a:rPr lang="nl-BE" dirty="0">
                <a:latin typeface="Century Gothic" pitchFamily="34" charset="0"/>
              </a:rPr>
              <a:t>32. Jezus beschermt mensen als anderen hen kwaad willen doen.</a:t>
            </a:r>
          </a:p>
          <a:p>
            <a:pPr marL="0" indent="0">
              <a:buNone/>
            </a:pPr>
            <a:r>
              <a:rPr lang="nl-BE" dirty="0">
                <a:latin typeface="Century Gothic" pitchFamily="34" charset="0"/>
              </a:rPr>
              <a:t>33. Jezus vertelt mooie verhalen.</a:t>
            </a:r>
          </a:p>
          <a:p>
            <a:pPr marL="0" indent="0">
              <a:buNone/>
            </a:pPr>
            <a:r>
              <a:rPr lang="nl-BE" dirty="0">
                <a:latin typeface="Century Gothic" pitchFamily="34" charset="0"/>
              </a:rPr>
              <a:t>34. Jezus heeft mooie dromen over hoe het op deze wereld beter kan.</a:t>
            </a:r>
          </a:p>
          <a:p>
            <a:pPr marL="0" indent="0">
              <a:buNone/>
            </a:pPr>
            <a:r>
              <a:rPr lang="nl-BE" dirty="0">
                <a:latin typeface="Century Gothic" pitchFamily="34" charset="0"/>
              </a:rPr>
              <a:t>35. Jezus droomt van een wereld van vrede, zonder ruzies.</a:t>
            </a:r>
          </a:p>
          <a:p>
            <a:pPr marL="0" indent="0">
              <a:buNone/>
            </a:pPr>
            <a:r>
              <a:rPr lang="nl-BE" dirty="0">
                <a:latin typeface="Century Gothic" pitchFamily="34" charset="0"/>
              </a:rPr>
              <a:t>36. Mensen luisteren naar Jezus.</a:t>
            </a:r>
          </a:p>
          <a:p>
            <a:pPr marL="0" indent="0">
              <a:buNone/>
            </a:pPr>
            <a:endParaRPr lang="nl-BE" dirty="0"/>
          </a:p>
        </p:txBody>
      </p:sp>
      <p:sp>
        <p:nvSpPr>
          <p:cNvPr id="4" name="Tijdelijke aanduiding voor inhoud 3">
            <a:extLst>
              <a:ext uri="{FF2B5EF4-FFF2-40B4-BE49-F238E27FC236}">
                <a16:creationId xmlns:a16="http://schemas.microsoft.com/office/drawing/2014/main" id="{617535A6-03D5-7E38-6E34-EEA8F9A757E1}"/>
              </a:ext>
            </a:extLst>
          </p:cNvPr>
          <p:cNvSpPr>
            <a:spLocks noGrp="1"/>
          </p:cNvSpPr>
          <p:nvPr>
            <p:ph sz="half" idx="2"/>
          </p:nvPr>
        </p:nvSpPr>
        <p:spPr/>
        <p:txBody>
          <a:bodyPr>
            <a:noAutofit/>
          </a:bodyPr>
          <a:lstStyle/>
          <a:p>
            <a:pPr marL="0" indent="0">
              <a:buNone/>
            </a:pPr>
            <a:r>
              <a:rPr lang="nl-BE" dirty="0">
                <a:latin typeface="Century Gothic" pitchFamily="34" charset="0"/>
              </a:rPr>
              <a:t>37. Jezus vertelt dat God van iedereen houdt.</a:t>
            </a:r>
          </a:p>
          <a:p>
            <a:pPr marL="0" indent="0">
              <a:buNone/>
            </a:pPr>
            <a:r>
              <a:rPr lang="nl-BE" dirty="0">
                <a:latin typeface="Century Gothic" pitchFamily="34" charset="0"/>
              </a:rPr>
              <a:t>38. Jezus leert mensen dat hun leven een geschenk is van God.</a:t>
            </a:r>
          </a:p>
          <a:p>
            <a:pPr marL="0" indent="0">
              <a:buNone/>
            </a:pPr>
            <a:r>
              <a:rPr lang="nl-BE" dirty="0">
                <a:latin typeface="Century Gothic" pitchFamily="34" charset="0"/>
              </a:rPr>
              <a:t>39. Jezus gelooft dat mensen anders kunnen worden.</a:t>
            </a:r>
          </a:p>
          <a:p>
            <a:pPr marL="0" indent="0">
              <a:buNone/>
            </a:pPr>
            <a:r>
              <a:rPr lang="nl-BE" dirty="0">
                <a:latin typeface="Century Gothic" pitchFamily="34" charset="0"/>
              </a:rPr>
              <a:t>40. Jezus is blij om mensen.</a:t>
            </a:r>
          </a:p>
          <a:p>
            <a:pPr marL="0" indent="0">
              <a:buNone/>
            </a:pPr>
            <a:r>
              <a:rPr lang="nl-BE" dirty="0">
                <a:latin typeface="Century Gothic" pitchFamily="34" charset="0"/>
              </a:rPr>
              <a:t>41. Jezus maakt mensen blij.</a:t>
            </a:r>
          </a:p>
          <a:p>
            <a:pPr marL="0" indent="0">
              <a:buNone/>
            </a:pPr>
            <a:r>
              <a:rPr lang="nl-BE" dirty="0">
                <a:latin typeface="Century Gothic" pitchFamily="34" charset="0"/>
              </a:rPr>
              <a:t>42. Jezus troost mensen.</a:t>
            </a:r>
          </a:p>
          <a:p>
            <a:pPr marL="0" indent="0">
              <a:buNone/>
            </a:pPr>
            <a:r>
              <a:rPr lang="nl-BE" dirty="0">
                <a:latin typeface="Century Gothic" pitchFamily="34" charset="0"/>
              </a:rPr>
              <a:t>43. Jezus is bezorgd om mensen.</a:t>
            </a:r>
          </a:p>
          <a:p>
            <a:pPr marL="0" indent="0">
              <a:buNone/>
            </a:pPr>
            <a:r>
              <a:rPr lang="nl-BE" dirty="0">
                <a:latin typeface="Century Gothic" pitchFamily="34" charset="0"/>
              </a:rPr>
              <a:t>44. Jezus voelt zich soms alleen.</a:t>
            </a:r>
          </a:p>
          <a:p>
            <a:endParaRPr lang="nl-BE" dirty="0"/>
          </a:p>
        </p:txBody>
      </p:sp>
    </p:spTree>
    <p:extLst>
      <p:ext uri="{BB962C8B-B14F-4D97-AF65-F5344CB8AC3E}">
        <p14:creationId xmlns:p14="http://schemas.microsoft.com/office/powerpoint/2010/main" val="2995571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E14C6C-37A5-CFC2-FC37-359D6B3DDC33}"/>
              </a:ext>
            </a:extLst>
          </p:cNvPr>
          <p:cNvSpPr>
            <a:spLocks noGrp="1"/>
          </p:cNvSpPr>
          <p:nvPr>
            <p:ph type="title"/>
          </p:nvPr>
        </p:nvSpPr>
        <p:spPr/>
        <p:txBody>
          <a:bodyPr/>
          <a:lstStyle/>
          <a:p>
            <a:r>
              <a:rPr lang="nl-NL" dirty="0"/>
              <a:t>Jezusbeelden</a:t>
            </a:r>
            <a:endParaRPr lang="nl-BE" dirty="0"/>
          </a:p>
        </p:txBody>
      </p:sp>
      <p:sp>
        <p:nvSpPr>
          <p:cNvPr id="3" name="Tijdelijke aanduiding voor inhoud 2">
            <a:extLst>
              <a:ext uri="{FF2B5EF4-FFF2-40B4-BE49-F238E27FC236}">
                <a16:creationId xmlns:a16="http://schemas.microsoft.com/office/drawing/2014/main" id="{DCD7F533-392E-9F1B-2937-61B839EA5A4E}"/>
              </a:ext>
            </a:extLst>
          </p:cNvPr>
          <p:cNvSpPr>
            <a:spLocks noGrp="1"/>
          </p:cNvSpPr>
          <p:nvPr>
            <p:ph sz="half" idx="1"/>
          </p:nvPr>
        </p:nvSpPr>
        <p:spPr/>
        <p:txBody>
          <a:bodyPr>
            <a:noAutofit/>
          </a:bodyPr>
          <a:lstStyle/>
          <a:p>
            <a:pPr marL="0" indent="0">
              <a:buNone/>
            </a:pPr>
            <a:r>
              <a:rPr lang="nl-BE" dirty="0">
                <a:latin typeface="Century Gothic" pitchFamily="34" charset="0"/>
              </a:rPr>
              <a:t>45. Jezus heeft soms pijn.</a:t>
            </a:r>
          </a:p>
          <a:p>
            <a:pPr marL="0" indent="0">
              <a:buNone/>
            </a:pPr>
            <a:r>
              <a:rPr lang="nl-BE" dirty="0">
                <a:latin typeface="Century Gothic" pitchFamily="34" charset="0"/>
              </a:rPr>
              <a:t>46. Jezus is soms bang.</a:t>
            </a:r>
          </a:p>
          <a:p>
            <a:pPr marL="0" indent="0">
              <a:buNone/>
            </a:pPr>
            <a:r>
              <a:rPr lang="nl-BE" dirty="0">
                <a:latin typeface="Century Gothic" pitchFamily="34" charset="0"/>
              </a:rPr>
              <a:t>47. Jezus laat zich verwennen.</a:t>
            </a:r>
          </a:p>
          <a:p>
            <a:pPr marL="0" indent="0">
              <a:buNone/>
            </a:pPr>
            <a:r>
              <a:rPr lang="nl-BE" dirty="0">
                <a:latin typeface="Century Gothic" pitchFamily="34" charset="0"/>
              </a:rPr>
              <a:t>48. Jezus maakt mensen vrij. </a:t>
            </a:r>
          </a:p>
          <a:p>
            <a:pPr marL="0" indent="0">
              <a:buNone/>
            </a:pPr>
            <a:r>
              <a:rPr lang="nl-BE" dirty="0">
                <a:latin typeface="Century Gothic" pitchFamily="34" charset="0"/>
              </a:rPr>
              <a:t>49. Jezus is eerlijk.</a:t>
            </a:r>
          </a:p>
          <a:p>
            <a:pPr marL="0" indent="0">
              <a:buNone/>
            </a:pPr>
            <a:r>
              <a:rPr lang="nl-BE" dirty="0">
                <a:latin typeface="Century Gothic" pitchFamily="34" charset="0"/>
              </a:rPr>
              <a:t>50. Jezus vraagt mensen eerlijk te zijn.</a:t>
            </a:r>
          </a:p>
          <a:p>
            <a:pPr marL="0" indent="0">
              <a:buNone/>
            </a:pPr>
            <a:r>
              <a:rPr lang="nl-BE" dirty="0">
                <a:latin typeface="Century Gothic" pitchFamily="34" charset="0"/>
              </a:rPr>
              <a:t>51. Jezus is soms moe en rust uit.</a:t>
            </a:r>
          </a:p>
          <a:p>
            <a:pPr marL="0" indent="0">
              <a:buNone/>
            </a:pPr>
            <a:r>
              <a:rPr lang="nl-BE" dirty="0">
                <a:latin typeface="Century Gothic" pitchFamily="34" charset="0"/>
              </a:rPr>
              <a:t>52. Jezus leert mensen met God praten.</a:t>
            </a:r>
          </a:p>
          <a:p>
            <a:pPr marL="0" indent="0">
              <a:buNone/>
            </a:pPr>
            <a:r>
              <a:rPr lang="nl-BE" dirty="0">
                <a:latin typeface="Century Gothic" pitchFamily="34" charset="0"/>
              </a:rPr>
              <a:t>53. Jezus gaat af en toe op een rustig plekje zitten om met God te praten, om te bidden.</a:t>
            </a:r>
          </a:p>
          <a:p>
            <a:pPr marL="0" indent="0">
              <a:buNone/>
            </a:pPr>
            <a:endParaRPr lang="nl-BE" dirty="0"/>
          </a:p>
        </p:txBody>
      </p:sp>
      <p:sp>
        <p:nvSpPr>
          <p:cNvPr id="4" name="Tijdelijke aanduiding voor inhoud 3">
            <a:extLst>
              <a:ext uri="{FF2B5EF4-FFF2-40B4-BE49-F238E27FC236}">
                <a16:creationId xmlns:a16="http://schemas.microsoft.com/office/drawing/2014/main" id="{617535A6-03D5-7E38-6E34-EEA8F9A757E1}"/>
              </a:ext>
            </a:extLst>
          </p:cNvPr>
          <p:cNvSpPr>
            <a:spLocks noGrp="1"/>
          </p:cNvSpPr>
          <p:nvPr>
            <p:ph sz="half" idx="2"/>
          </p:nvPr>
        </p:nvSpPr>
        <p:spPr>
          <a:xfrm>
            <a:off x="6217920" y="1845735"/>
            <a:ext cx="5604734" cy="4023360"/>
          </a:xfrm>
        </p:spPr>
        <p:txBody>
          <a:bodyPr>
            <a:noAutofit/>
          </a:bodyPr>
          <a:lstStyle/>
          <a:p>
            <a:pPr marL="0" indent="0">
              <a:buNone/>
            </a:pPr>
            <a:r>
              <a:rPr lang="nl-BE" dirty="0">
                <a:latin typeface="Century Gothic" pitchFamily="34" charset="0"/>
              </a:rPr>
              <a:t>54. Jezus leert mensen te vertrouwen op God.</a:t>
            </a:r>
          </a:p>
          <a:p>
            <a:pPr marL="0" indent="0">
              <a:buNone/>
            </a:pPr>
            <a:r>
              <a:rPr lang="nl-BE" dirty="0">
                <a:latin typeface="Century Gothic" pitchFamily="34" charset="0"/>
              </a:rPr>
              <a:t>55. Jezus luistert naar God.</a:t>
            </a:r>
          </a:p>
          <a:p>
            <a:pPr marL="0" indent="0">
              <a:buNone/>
            </a:pPr>
            <a:r>
              <a:rPr lang="nl-BE" dirty="0">
                <a:latin typeface="Century Gothic" pitchFamily="34" charset="0"/>
              </a:rPr>
              <a:t>56. Jezus noemt God een ‘lieve papa’.</a:t>
            </a:r>
          </a:p>
          <a:p>
            <a:pPr marL="0" indent="0">
              <a:buNone/>
            </a:pPr>
            <a:r>
              <a:rPr lang="nl-BE" dirty="0">
                <a:latin typeface="Century Gothic" pitchFamily="34" charset="0"/>
              </a:rPr>
              <a:t>57. Jezus wenst mensen alle goeds toe.</a:t>
            </a:r>
          </a:p>
          <a:p>
            <a:pPr marL="0" indent="0">
              <a:buNone/>
            </a:pPr>
            <a:r>
              <a:rPr lang="nl-BE" dirty="0">
                <a:latin typeface="Century Gothic" pitchFamily="34" charset="0"/>
              </a:rPr>
              <a:t>58. Jezus deelt met mensen.</a:t>
            </a:r>
          </a:p>
          <a:p>
            <a:pPr marL="0" indent="0">
              <a:buNone/>
            </a:pPr>
            <a:r>
              <a:rPr lang="nl-BE" dirty="0">
                <a:latin typeface="Century Gothic" pitchFamily="34" charset="0"/>
              </a:rPr>
              <a:t>59. Jezus vraagt zijn vrienden om met elkaar te delen wat ze hebben.</a:t>
            </a:r>
          </a:p>
          <a:p>
            <a:pPr marL="0" indent="0">
              <a:buNone/>
            </a:pPr>
            <a:r>
              <a:rPr lang="nl-BE" dirty="0">
                <a:latin typeface="Century Gothic" pitchFamily="34" charset="0"/>
              </a:rPr>
              <a:t>60. Jezus kiest voor de allerzwakste mensen.</a:t>
            </a:r>
          </a:p>
          <a:p>
            <a:pPr marL="0" indent="0">
              <a:buNone/>
            </a:pPr>
            <a:r>
              <a:rPr lang="nl-BE" dirty="0">
                <a:latin typeface="Century Gothic" pitchFamily="34" charset="0"/>
              </a:rPr>
              <a:t>61. Bij Jezus voelen zijn vrienden zich veilig</a:t>
            </a:r>
          </a:p>
          <a:p>
            <a:pPr marL="0" indent="0">
              <a:buNone/>
            </a:pPr>
            <a:r>
              <a:rPr lang="nl-BE" dirty="0">
                <a:latin typeface="Century Gothic" pitchFamily="34" charset="0"/>
              </a:rPr>
              <a:t>62. Jezus is bij ons.</a:t>
            </a:r>
          </a:p>
          <a:p>
            <a:endParaRPr lang="nl-BE" dirty="0"/>
          </a:p>
        </p:txBody>
      </p:sp>
    </p:spTree>
    <p:extLst>
      <p:ext uri="{BB962C8B-B14F-4D97-AF65-F5344CB8AC3E}">
        <p14:creationId xmlns:p14="http://schemas.microsoft.com/office/powerpoint/2010/main" val="3523677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BF2BD6A-305C-3937-A829-7E0A0B580CDD}"/>
              </a:ext>
            </a:extLst>
          </p:cNvPr>
          <p:cNvSpPr>
            <a:spLocks noGrp="1"/>
          </p:cNvSpPr>
          <p:nvPr>
            <p:ph sz="half" idx="1"/>
          </p:nvPr>
        </p:nvSpPr>
        <p:spPr>
          <a:xfrm>
            <a:off x="1097279" y="1845734"/>
            <a:ext cx="4249272" cy="4023360"/>
          </a:xfrm>
        </p:spPr>
        <p:txBody>
          <a:bodyPr>
            <a:normAutofit lnSpcReduction="10000"/>
          </a:bodyPr>
          <a:lstStyle/>
          <a:p>
            <a:r>
              <a:rPr lang="nl-BE" dirty="0">
                <a:latin typeface="Calibri" panose="020F0502020204030204" pitchFamily="34" charset="0"/>
                <a:cs typeface="Calibri" panose="020F0502020204030204" pitchFamily="34" charset="0"/>
              </a:rPr>
              <a:t>Jezusbeeld: Jezus doet goede dingen met zijn handen.</a:t>
            </a:r>
          </a:p>
          <a:p>
            <a:endParaRPr lang="nl-BE" dirty="0">
              <a:latin typeface="Calibri" panose="020F0502020204030204" pitchFamily="34" charset="0"/>
              <a:cs typeface="Calibri" panose="020F0502020204030204" pitchFamily="34" charset="0"/>
            </a:endParaRPr>
          </a:p>
          <a:p>
            <a:r>
              <a:rPr lang="nl-BE" dirty="0">
                <a:latin typeface="Calibri" panose="020F0502020204030204" pitchFamily="34" charset="0"/>
                <a:cs typeface="Calibri" panose="020F0502020204030204" pitchFamily="34" charset="0"/>
              </a:rPr>
              <a:t>=&gt; Vanuit dat idee kun je verder werken.</a:t>
            </a:r>
          </a:p>
          <a:p>
            <a:endParaRPr lang="nl-BE" dirty="0">
              <a:latin typeface="Calibri" panose="020F0502020204030204" pitchFamily="34" charset="0"/>
              <a:cs typeface="Calibri" panose="020F0502020204030204" pitchFamily="34" charset="0"/>
            </a:endParaRPr>
          </a:p>
          <a:p>
            <a:r>
              <a:rPr lang="nl-BE" dirty="0">
                <a:latin typeface="Calibri" panose="020F0502020204030204" pitchFamily="34" charset="0"/>
                <a:cs typeface="Calibri" panose="020F0502020204030204" pitchFamily="34" charset="0"/>
              </a:rPr>
              <a:t>=&gt; mogelijkheden en beperkingen: de dingen die je met je handen kan </a:t>
            </a:r>
          </a:p>
        </p:txBody>
      </p:sp>
      <p:sp>
        <p:nvSpPr>
          <p:cNvPr id="6" name="Titel 1">
            <a:extLst>
              <a:ext uri="{FF2B5EF4-FFF2-40B4-BE49-F238E27FC236}">
                <a16:creationId xmlns:a16="http://schemas.microsoft.com/office/drawing/2014/main" id="{251535D7-2049-C79C-3DCB-8F265A46C678}"/>
              </a:ext>
            </a:extLst>
          </p:cNvPr>
          <p:cNvSpPr>
            <a:spLocks noGrp="1"/>
          </p:cNvSpPr>
          <p:nvPr>
            <p:ph type="title"/>
          </p:nvPr>
        </p:nvSpPr>
        <p:spPr>
          <a:xfrm>
            <a:off x="1096963" y="287338"/>
            <a:ext cx="10058400" cy="1449387"/>
          </a:xfrm>
        </p:spPr>
        <p:txBody>
          <a:bodyPr/>
          <a:lstStyle/>
          <a:p>
            <a:r>
              <a:rPr lang="nl-NL" dirty="0"/>
              <a:t>OA kapper</a:t>
            </a:r>
            <a:endParaRPr lang="nl-BE" dirty="0"/>
          </a:p>
        </p:txBody>
      </p:sp>
      <p:pic>
        <p:nvPicPr>
          <p:cNvPr id="9" name="Picture 2" descr="M:\Documenten van Gino\Downloads\30.jpg">
            <a:extLst>
              <a:ext uri="{FF2B5EF4-FFF2-40B4-BE49-F238E27FC236}">
                <a16:creationId xmlns:a16="http://schemas.microsoft.com/office/drawing/2014/main" id="{B6B09EB8-2C9F-2BE6-9F4C-C5018FCAB03C}"/>
              </a:ext>
            </a:extLst>
          </p:cNvPr>
          <p:cNvPicPr>
            <a:picLocks noGrp="1" noChangeAspect="1" noChangeArrowheads="1"/>
          </p:cNvPicPr>
          <p:nvPr>
            <p:ph sz="half" idx="2"/>
          </p:nvPr>
        </p:nvPicPr>
        <p:blipFill>
          <a:blip r:embed="rId2"/>
          <a:srcRect/>
          <a:stretch>
            <a:fillRect/>
          </a:stretch>
        </p:blipFill>
        <p:spPr bwMode="auto">
          <a:xfrm>
            <a:off x="5741843" y="1736725"/>
            <a:ext cx="6450158" cy="4603475"/>
          </a:xfrm>
          <a:prstGeom prst="rect">
            <a:avLst/>
          </a:prstGeom>
          <a:noFill/>
        </p:spPr>
      </p:pic>
    </p:spTree>
    <p:extLst>
      <p:ext uri="{BB962C8B-B14F-4D97-AF65-F5344CB8AC3E}">
        <p14:creationId xmlns:p14="http://schemas.microsoft.com/office/powerpoint/2010/main" val="281255711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2890</Words>
  <Application>Microsoft Macintosh PowerPoint</Application>
  <PresentationFormat>Breedbeeld</PresentationFormat>
  <Paragraphs>264</Paragraphs>
  <Slides>36</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36</vt:i4>
      </vt:variant>
    </vt:vector>
  </HeadingPairs>
  <TitlesOfParts>
    <vt:vector size="42" baseType="lpstr">
      <vt:lpstr>Arial</vt:lpstr>
      <vt:lpstr>Calibri</vt:lpstr>
      <vt:lpstr>Calibri Light</vt:lpstr>
      <vt:lpstr>Century Gothic</vt:lpstr>
      <vt:lpstr>Symbol</vt:lpstr>
      <vt:lpstr>Kantoorthema</vt:lpstr>
      <vt:lpstr>Nog enkele tips in hoe RKG integreren in ‘moeilijkere’ thema’s …</vt:lpstr>
      <vt:lpstr>Tip</vt:lpstr>
      <vt:lpstr>OA kapper</vt:lpstr>
      <vt:lpstr>OA kapper</vt:lpstr>
      <vt:lpstr>Jezusbeelden</vt:lpstr>
      <vt:lpstr>Jezusbeelden</vt:lpstr>
      <vt:lpstr>Jezusbeelden</vt:lpstr>
      <vt:lpstr>Jezusbeelden</vt:lpstr>
      <vt:lpstr>OA kapper</vt:lpstr>
      <vt:lpstr>OA kapper</vt:lpstr>
      <vt:lpstr>OA kapper</vt:lpstr>
      <vt:lpstr>Tip</vt:lpstr>
      <vt:lpstr>Voorbeeld brainstorm</vt:lpstr>
      <vt:lpstr>OA Schuim</vt:lpstr>
      <vt:lpstr>Voorbeeld brainstorm</vt:lpstr>
      <vt:lpstr>Camouflage </vt:lpstr>
      <vt:lpstr>Camouflage </vt:lpstr>
      <vt:lpstr>Voorbeeld brainstorm</vt:lpstr>
      <vt:lpstr>PowerPoint-presentatie</vt:lpstr>
      <vt:lpstr>Tip: De kinderen kunnen in de brainstorm al gevoelenskaarten leggen of foto’s die emoties weergeven. Dit kan ideeën aanreiken.</vt:lpstr>
      <vt:lpstr>PowerPoint-presentatie</vt:lpstr>
      <vt:lpstr>Tip</vt:lpstr>
      <vt:lpstr>OA Trollen</vt:lpstr>
      <vt:lpstr>OA Dino’s</vt:lpstr>
      <vt:lpstr>OA Eenden</vt:lpstr>
      <vt:lpstr>OA Eenden</vt:lpstr>
      <vt:lpstr>OA Kapper</vt:lpstr>
      <vt:lpstr>Tip</vt:lpstr>
      <vt:lpstr>Voorbeeld: magneten</vt:lpstr>
      <vt:lpstr>Voorbeeld: magneten</vt:lpstr>
      <vt:lpstr>Voorbeeld: magneten</vt:lpstr>
      <vt:lpstr>Voorbeeld: de fijne motoriek</vt:lpstr>
      <vt:lpstr>Voorbeeld: de fijne motoriek</vt:lpstr>
      <vt:lpstr>Voorbeeld: de fijne motoriek</vt:lpstr>
      <vt:lpstr>Voorbeeld: kralen rijgen</vt:lpstr>
      <vt:lpstr>Tip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Nog enkele tips in hoe RKG integreren in ‘moeilijkere’ thema’s …</dc:title>
  <dc:creator>Rik Snijkers</dc:creator>
  <cp:lastModifiedBy>Rik Snijkers</cp:lastModifiedBy>
  <cp:revision>2</cp:revision>
  <dcterms:created xsi:type="dcterms:W3CDTF">2023-02-02T09:29:13Z</dcterms:created>
  <dcterms:modified xsi:type="dcterms:W3CDTF">2023-02-02T09:40:44Z</dcterms:modified>
</cp:coreProperties>
</file>