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93" r:id="rId5"/>
    <p:sldId id="313" r:id="rId6"/>
    <p:sldId id="294" r:id="rId7"/>
    <p:sldId id="296" r:id="rId8"/>
    <p:sldId id="314" r:id="rId9"/>
    <p:sldId id="315" r:id="rId10"/>
    <p:sldId id="316" r:id="rId11"/>
    <p:sldId id="317" r:id="rId12"/>
    <p:sldId id="318" r:id="rId13"/>
    <p:sldId id="319" r:id="rId14"/>
    <p:sldId id="320" r:id="rId15"/>
    <p:sldId id="321" r:id="rId16"/>
    <p:sldId id="327" r:id="rId17"/>
    <p:sldId id="322" r:id="rId18"/>
    <p:sldId id="323" r:id="rId19"/>
    <p:sldId id="324" r:id="rId20"/>
    <p:sldId id="325" r:id="rId21"/>
    <p:sldId id="488" r:id="rId22"/>
    <p:sldId id="489" r:id="rId23"/>
    <p:sldId id="490" r:id="rId24"/>
    <p:sldId id="491" r:id="rId25"/>
    <p:sldId id="492" r:id="rId26"/>
    <p:sldId id="493" r:id="rId27"/>
    <p:sldId id="494" r:id="rId28"/>
    <p:sldId id="303" r:id="rId29"/>
    <p:sldId id="285"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630"/>
    <a:srgbClr val="EB10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CE2D36-3343-BA6F-DD6B-66C1867D81B3}" v="15" dt="2025-02-13T14:39:45.25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5"/>
  </p:normalViewPr>
  <p:slideViewPr>
    <p:cSldViewPr snapToGrid="0">
      <p:cViewPr varScale="1">
        <p:scale>
          <a:sx n="110" d="100"/>
          <a:sy n="110" d="100"/>
        </p:scale>
        <p:origin x="1680"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66BE6-B7E5-4A3D-8870-DED4BA279080}" type="datetimeFigureOut">
              <a:t>17/02/2025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1F9479-C2A9-4A2D-8C2E-2D9A727869C9}" type="slidenum">
              <a:t>‹nr.›</a:t>
            </a:fld>
            <a:endParaRPr lang="en-US"/>
          </a:p>
        </p:txBody>
      </p:sp>
    </p:spTree>
    <p:extLst>
      <p:ext uri="{BB962C8B-B14F-4D97-AF65-F5344CB8AC3E}">
        <p14:creationId xmlns:p14="http://schemas.microsoft.com/office/powerpoint/2010/main" val="151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9FD00-BBB4-F291-AC24-7FD0C58E19D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1C27AD-69A9-1309-CAC0-DEFA54D39C3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E43EFDC-A18E-E69E-A0E7-04023EC4CA30}"/>
              </a:ext>
            </a:extLst>
          </p:cNvPr>
          <p:cNvSpPr>
            <a:spLocks noGrp="1"/>
          </p:cNvSpPr>
          <p:nvPr>
            <p:ph type="body" idx="1"/>
          </p:nvPr>
        </p:nvSpPr>
        <p:spPr/>
        <p:txBody>
          <a:bodyPr/>
          <a:lstStyle/>
          <a:p>
            <a:r>
              <a:rPr lang="nl-BE"/>
              <a:t>Bij thema 2 starten we met het </a:t>
            </a:r>
            <a:r>
              <a:rPr lang="nl-BE" err="1"/>
              <a:t>dagboekfragement</a:t>
            </a:r>
            <a:r>
              <a:rPr lang="nl-BE"/>
              <a:t>.</a:t>
            </a:r>
          </a:p>
          <a:p>
            <a:r>
              <a:rPr lang="nl-BE"/>
              <a:t>Ik ga het niet volledig voorlezen. </a:t>
            </a:r>
          </a:p>
          <a:p>
            <a:r>
              <a:rPr lang="nl-BE"/>
              <a:t>Gloria vertelt over de schoolmoestuin en hoe magisch ze het vindt dat alles groeit.</a:t>
            </a:r>
          </a:p>
          <a:p>
            <a:r>
              <a:rPr lang="nl-BE"/>
              <a:t>Ze maakte </a:t>
            </a:r>
            <a:r>
              <a:rPr lang="nl-BE" err="1"/>
              <a:t>apichi</a:t>
            </a:r>
            <a:r>
              <a:rPr lang="nl-BE"/>
              <a:t> op school. Dat is een zelfgemaakt middeltje om beestjes tegen te houden.</a:t>
            </a:r>
          </a:p>
          <a:p>
            <a:endParaRPr lang="nl-BE"/>
          </a:p>
        </p:txBody>
      </p:sp>
      <p:sp>
        <p:nvSpPr>
          <p:cNvPr id="4" name="Tijdelijke aanduiding voor dianummer 3">
            <a:extLst>
              <a:ext uri="{FF2B5EF4-FFF2-40B4-BE49-F238E27FC236}">
                <a16:creationId xmlns:a16="http://schemas.microsoft.com/office/drawing/2014/main" id="{53D7E7FA-F975-2270-8485-059362D8B741}"/>
              </a:ext>
            </a:extLst>
          </p:cNvPr>
          <p:cNvSpPr>
            <a:spLocks noGrp="1"/>
          </p:cNvSpPr>
          <p:nvPr>
            <p:ph type="sldNum" sz="quarter" idx="5"/>
          </p:nvPr>
        </p:nvSpPr>
        <p:spPr/>
        <p:txBody>
          <a:bodyPr/>
          <a:lstStyle/>
          <a:p>
            <a:fld id="{0E2FEBA0-2ECC-43B4-8826-55BA22402CE5}" type="slidenum">
              <a:rPr lang="nl-BE" smtClean="0"/>
              <a:t>2</a:t>
            </a:fld>
            <a:endParaRPr lang="nl-BE"/>
          </a:p>
        </p:txBody>
      </p:sp>
    </p:spTree>
    <p:extLst>
      <p:ext uri="{BB962C8B-B14F-4D97-AF65-F5344CB8AC3E}">
        <p14:creationId xmlns:p14="http://schemas.microsoft.com/office/powerpoint/2010/main" val="1705701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Agro-ecologie leeft niet enkel in Burkina Faso. Wereldwijd zijn verschillende mensen en kinderen bezig met gezonde voeding, opwarming van de aarde en de natuur. Ze ondernemen verschillende acties. In thema 3 maken jouw leerlingen kennis met verschillende acties van changemakers wereldwijd. Zo krijgen ze inspiratie om zelf ook een actie te ondernemen want alleen samen oogsten we succes! </a:t>
            </a:r>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11</a:t>
            </a:fld>
            <a:endParaRPr lang="nl-BE"/>
          </a:p>
        </p:txBody>
      </p:sp>
    </p:spTree>
    <p:extLst>
      <p:ext uri="{BB962C8B-B14F-4D97-AF65-F5344CB8AC3E}">
        <p14:creationId xmlns:p14="http://schemas.microsoft.com/office/powerpoint/2010/main" val="1555241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12</a:t>
            </a:fld>
            <a:endParaRPr lang="nl-BE"/>
          </a:p>
        </p:txBody>
      </p:sp>
    </p:spTree>
    <p:extLst>
      <p:ext uri="{BB962C8B-B14F-4D97-AF65-F5344CB8AC3E}">
        <p14:creationId xmlns:p14="http://schemas.microsoft.com/office/powerpoint/2010/main" val="593073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2EF7E-0A9A-6CF6-6DD9-E4759202962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3F6CC4E-1F1F-4DD8-8D91-9380E0B7001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A9894D2-98EF-F62B-D396-38AABD160592}"/>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23AE429D-BBEA-37C5-7A36-991DE652C91E}"/>
              </a:ext>
            </a:extLst>
          </p:cNvPr>
          <p:cNvSpPr>
            <a:spLocks noGrp="1"/>
          </p:cNvSpPr>
          <p:nvPr>
            <p:ph type="sldNum" sz="quarter" idx="5"/>
          </p:nvPr>
        </p:nvSpPr>
        <p:spPr/>
        <p:txBody>
          <a:bodyPr/>
          <a:lstStyle/>
          <a:p>
            <a:fld id="{0E2FEBA0-2ECC-43B4-8826-55BA22402CE5}" type="slidenum">
              <a:rPr lang="nl-BE" smtClean="0"/>
              <a:t>13</a:t>
            </a:fld>
            <a:endParaRPr lang="nl-BE"/>
          </a:p>
        </p:txBody>
      </p:sp>
    </p:spTree>
    <p:extLst>
      <p:ext uri="{BB962C8B-B14F-4D97-AF65-F5344CB8AC3E}">
        <p14:creationId xmlns:p14="http://schemas.microsoft.com/office/powerpoint/2010/main" val="2775536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 de </a:t>
            </a:r>
            <a:r>
              <a:rPr lang="nl-BE" err="1"/>
              <a:t>Padlet</a:t>
            </a:r>
            <a:r>
              <a:rPr lang="nl-BE"/>
              <a:t> vind je verschillende werkblaadjes waarbij je leerkrachten juiste paren moeten zoeken.</a:t>
            </a:r>
          </a:p>
          <a:p>
            <a:r>
              <a:rPr lang="nl-BE"/>
              <a:t>Zo is er bijvoorbeeld een werkblad om de juiste naam met de juiste vrucht te verbinden.</a:t>
            </a:r>
          </a:p>
          <a:p>
            <a:r>
              <a:rPr lang="nl-BE"/>
              <a:t>Recht zie je een ander werkblad waarbij de leerlingen de juiste vrucht met de juiste boom moeten verbinden. </a:t>
            </a:r>
          </a:p>
          <a:p>
            <a:r>
              <a:rPr lang="nl-BE"/>
              <a:t>Je kan hierbij zelf bepalen welk werkblaadje je gebruikt. Binnenin je klas kan je qua niveau gaan differentiëren. </a:t>
            </a:r>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14</a:t>
            </a:fld>
            <a:endParaRPr lang="nl-BE"/>
          </a:p>
        </p:txBody>
      </p:sp>
    </p:spTree>
    <p:extLst>
      <p:ext uri="{BB962C8B-B14F-4D97-AF65-F5344CB8AC3E}">
        <p14:creationId xmlns:p14="http://schemas.microsoft.com/office/powerpoint/2010/main" val="2581060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Alles eens tonen.</a:t>
            </a:r>
          </a:p>
          <a:p>
            <a:r>
              <a:rPr lang="nl-BE"/>
              <a:t>De foto’s bij het spel voor de 1</a:t>
            </a:r>
            <a:r>
              <a:rPr lang="nl-BE" baseline="30000"/>
              <a:t>e</a:t>
            </a:r>
            <a:r>
              <a:rPr lang="nl-BE"/>
              <a:t> en 2</a:t>
            </a:r>
            <a:r>
              <a:rPr lang="nl-BE" baseline="30000"/>
              <a:t>e</a:t>
            </a:r>
            <a:r>
              <a:rPr lang="nl-BE"/>
              <a:t> graad zijn hetzelfde. Het wordt alleen anders benoemd. Voor de eerste graad spreken we over agro-ecologie of niet en bij de 2</a:t>
            </a:r>
            <a:r>
              <a:rPr lang="nl-BE" baseline="30000"/>
              <a:t>e</a:t>
            </a:r>
            <a:r>
              <a:rPr lang="nl-BE"/>
              <a:t> graad voegen we de term industriële landbouw toe.</a:t>
            </a:r>
          </a:p>
          <a:p>
            <a:r>
              <a:rPr lang="nl-BE"/>
              <a:t>Het spel voor de 3</a:t>
            </a:r>
            <a:r>
              <a:rPr lang="nl-BE" baseline="30000"/>
              <a:t>e</a:t>
            </a:r>
            <a:r>
              <a:rPr lang="nl-BE"/>
              <a:t> graad samen spelen.</a:t>
            </a:r>
          </a:p>
          <a:p>
            <a:r>
              <a:rPr lang="nl-BE"/>
              <a:t>https://view.genially.com/672357ef29469dd8d612f2dc/interactive-content-agro-ecologie-ja-of-nee </a:t>
            </a:r>
          </a:p>
          <a:p>
            <a:r>
              <a:rPr lang="nl-BE"/>
              <a:t>https://view.genially.com/672099595f34e10c7a481d1f/interactive-content-agro-ecologie-of-industriele-landbouw </a:t>
            </a:r>
          </a:p>
          <a:p>
            <a:r>
              <a:rPr lang="nl-BE"/>
              <a:t>https://view.genially.com/671f82cb53a342e504ec05fb/interactive-content-waar-of-niet-waar-agro-ecologie </a:t>
            </a:r>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15</a:t>
            </a:fld>
            <a:endParaRPr lang="nl-BE"/>
          </a:p>
        </p:txBody>
      </p:sp>
    </p:spTree>
    <p:extLst>
      <p:ext uri="{BB962C8B-B14F-4D97-AF65-F5344CB8AC3E}">
        <p14:creationId xmlns:p14="http://schemas.microsoft.com/office/powerpoint/2010/main" val="1527268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Wereldkaart tonen en een filmpje laten zien van een andere changemaker</a:t>
            </a:r>
          </a:p>
          <a:p>
            <a:r>
              <a:rPr lang="nl-BE"/>
              <a:t>https://view.genially.com/671fa049e675b55ee1364c51/interactive-content-changemakers-webmap</a:t>
            </a:r>
          </a:p>
          <a:p>
            <a:endParaRPr lang="nl-BE"/>
          </a:p>
          <a:p>
            <a:pPr algn="l"/>
            <a:r>
              <a:rPr lang="nl-NL" sz="1800" b="0" i="0" u="none" strike="noStrike" baseline="0">
                <a:latin typeface="ArialMT"/>
              </a:rPr>
              <a:t>Groen: Engelstalig en moeilijker van inhoud</a:t>
            </a:r>
          </a:p>
          <a:p>
            <a:pPr algn="l"/>
            <a:r>
              <a:rPr lang="nl-NL" sz="1800" b="0" i="0" u="none" strike="noStrike" baseline="0">
                <a:latin typeface="ArialMT"/>
              </a:rPr>
              <a:t>• Oranje: Engelstalig, toegankelijker en mogelijk te ondertitelen</a:t>
            </a:r>
          </a:p>
          <a:p>
            <a:pPr algn="l"/>
            <a:r>
              <a:rPr lang="nl-NL" sz="1800" b="0" i="0" u="none" strike="noStrike" baseline="0">
                <a:latin typeface="ArialMT"/>
              </a:rPr>
              <a:t>via YouTube (ga naar instellingen → ondertiteling</a:t>
            </a:r>
          </a:p>
          <a:p>
            <a:pPr algn="l"/>
            <a:r>
              <a:rPr lang="nl-BE" sz="1800" b="0" i="0" u="none" strike="noStrike" baseline="0">
                <a:latin typeface="ArialMT"/>
              </a:rPr>
              <a:t>→ automatisch vertalen → Nederlands)</a:t>
            </a:r>
          </a:p>
          <a:p>
            <a:pPr algn="l"/>
            <a:r>
              <a:rPr lang="nl-BE" sz="1800" b="0" i="0" u="none" strike="noStrike" baseline="0">
                <a:latin typeface="ArialMT"/>
              </a:rPr>
              <a:t>• Roze: Nederlandstalig, toegankelijk</a:t>
            </a:r>
            <a:endParaRPr lang="nl-BE"/>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16</a:t>
            </a:fld>
            <a:endParaRPr lang="nl-BE"/>
          </a:p>
        </p:txBody>
      </p:sp>
    </p:spTree>
    <p:extLst>
      <p:ext uri="{BB962C8B-B14F-4D97-AF65-F5344CB8AC3E}">
        <p14:creationId xmlns:p14="http://schemas.microsoft.com/office/powerpoint/2010/main" val="814546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C1728-E5F5-A1B5-CF3E-6C177C19DF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8EF35DB-2A46-930D-0D09-46AA10ECAE0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6AD0816-2B46-8C97-4EAB-B667A0A58CEA}"/>
              </a:ext>
            </a:extLst>
          </p:cNvPr>
          <p:cNvSpPr>
            <a:spLocks noGrp="1"/>
          </p:cNvSpPr>
          <p:nvPr>
            <p:ph type="body" idx="1"/>
          </p:nvPr>
        </p:nvSpPr>
        <p:spPr/>
        <p:txBody>
          <a:bodyPr/>
          <a:lstStyle/>
          <a:p>
            <a:r>
              <a:rPr lang="nl-BE"/>
              <a:t>Bij de afsluiter bedenken je leerlingen zelf een actie!</a:t>
            </a:r>
          </a:p>
        </p:txBody>
      </p:sp>
      <p:sp>
        <p:nvSpPr>
          <p:cNvPr id="4" name="Tijdelijke aanduiding voor dianummer 3">
            <a:extLst>
              <a:ext uri="{FF2B5EF4-FFF2-40B4-BE49-F238E27FC236}">
                <a16:creationId xmlns:a16="http://schemas.microsoft.com/office/drawing/2014/main" id="{111BCF49-EE67-74B4-382D-6AD0592E86CE}"/>
              </a:ext>
            </a:extLst>
          </p:cNvPr>
          <p:cNvSpPr>
            <a:spLocks noGrp="1"/>
          </p:cNvSpPr>
          <p:nvPr>
            <p:ph type="sldNum" sz="quarter" idx="5"/>
          </p:nvPr>
        </p:nvSpPr>
        <p:spPr/>
        <p:txBody>
          <a:bodyPr/>
          <a:lstStyle/>
          <a:p>
            <a:fld id="{0E2FEBA0-2ECC-43B4-8826-55BA22402CE5}" type="slidenum">
              <a:rPr lang="nl-BE" smtClean="0"/>
              <a:t>17</a:t>
            </a:fld>
            <a:endParaRPr lang="nl-BE"/>
          </a:p>
        </p:txBody>
      </p:sp>
    </p:spTree>
    <p:extLst>
      <p:ext uri="{BB962C8B-B14F-4D97-AF65-F5344CB8AC3E}">
        <p14:creationId xmlns:p14="http://schemas.microsoft.com/office/powerpoint/2010/main" val="1519597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B06C3-2CF1-5E37-F4D7-CDD51F58053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A717F70-8012-997E-2448-EEEE39B9DF3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5222B32-9242-D8F2-13AD-C7CC776BDB02}"/>
              </a:ext>
            </a:extLst>
          </p:cNvPr>
          <p:cNvSpPr>
            <a:spLocks noGrp="1"/>
          </p:cNvSpPr>
          <p:nvPr>
            <p:ph type="body" idx="1"/>
          </p:nvPr>
        </p:nvSpPr>
        <p:spPr/>
        <p:txBody>
          <a:bodyPr/>
          <a:lstStyle/>
          <a:p>
            <a:r>
              <a:rPr lang="nl-NL"/>
              <a:t>Nabespreking verhaal: </a:t>
            </a:r>
          </a:p>
          <a:p>
            <a:pPr marL="171450" indent="-171450">
              <a:buFontTx/>
              <a:buChar char="-"/>
            </a:pPr>
            <a:r>
              <a:rPr lang="nl-NL"/>
              <a:t>Wat heb je gehoord?</a:t>
            </a:r>
          </a:p>
          <a:p>
            <a:pPr marL="171450" indent="-171450">
              <a:buFontTx/>
              <a:buChar char="-"/>
            </a:pPr>
            <a:r>
              <a:rPr lang="nl-NL"/>
              <a:t>Wat raakt je in het verhaal (idee, woord, zin…)</a:t>
            </a:r>
          </a:p>
          <a:p>
            <a:pPr marL="171450" indent="-171450">
              <a:buFontTx/>
              <a:buChar char="-"/>
            </a:pPr>
            <a:r>
              <a:rPr lang="nl-NL"/>
              <a:t>Aan wat in je eigen leven doet dat idee, dat woord, die zin… je denken? </a:t>
            </a:r>
          </a:p>
          <a:p>
            <a:pPr marL="171450" indent="-171450">
              <a:buFontTx/>
              <a:buChar char="-"/>
            </a:pPr>
            <a:r>
              <a:rPr lang="nl-NL"/>
              <a:t>Wat vind je mooi/minder mooi aan het verhaal? </a:t>
            </a:r>
          </a:p>
          <a:p>
            <a:pPr marL="171450" indent="-171450">
              <a:buFontTx/>
              <a:buChar char="-"/>
            </a:pPr>
            <a:r>
              <a:rPr lang="nl-NL"/>
              <a:t>Wie of wat zou de vijgenboom vandaag kunnen zijn? (extra zorg nodig?) </a:t>
            </a:r>
          </a:p>
          <a:p>
            <a:pPr marL="171450" indent="-171450">
              <a:buFontTx/>
              <a:buChar char="-"/>
            </a:pPr>
            <a:r>
              <a:rPr lang="nl-NL"/>
              <a:t>Wie zou de tuinman kunnen zijn? </a:t>
            </a:r>
          </a:p>
          <a:p>
            <a:pPr marL="171450" indent="-171450">
              <a:buFontTx/>
              <a:buChar char="-"/>
            </a:pPr>
            <a:r>
              <a:rPr lang="nl-NL"/>
              <a:t>Wat kunnen die vruchten zijn?</a:t>
            </a:r>
          </a:p>
          <a:p>
            <a:pPr marL="171450" indent="-171450">
              <a:buFontTx/>
              <a:buChar char="-"/>
            </a:pPr>
            <a:r>
              <a:rPr lang="nl-NL"/>
              <a:t>Hoe zou Gloria reageren? </a:t>
            </a:r>
            <a:endParaRPr lang="nl-BE"/>
          </a:p>
        </p:txBody>
      </p:sp>
      <p:sp>
        <p:nvSpPr>
          <p:cNvPr id="4" name="Tijdelijke aanduiding voor dianummer 3">
            <a:extLst>
              <a:ext uri="{FF2B5EF4-FFF2-40B4-BE49-F238E27FC236}">
                <a16:creationId xmlns:a16="http://schemas.microsoft.com/office/drawing/2014/main" id="{FFDDA9F7-652D-4BEA-A459-F572036836DA}"/>
              </a:ext>
            </a:extLst>
          </p:cNvPr>
          <p:cNvSpPr>
            <a:spLocks noGrp="1"/>
          </p:cNvSpPr>
          <p:nvPr>
            <p:ph type="sldNum" sz="quarter" idx="5"/>
          </p:nvPr>
        </p:nvSpPr>
        <p:spPr/>
        <p:txBody>
          <a:bodyPr/>
          <a:lstStyle/>
          <a:p>
            <a:fld id="{0E2FEBA0-2ECC-43B4-8826-55BA22402CE5}" type="slidenum">
              <a:rPr lang="nl-BE" smtClean="0"/>
              <a:t>21</a:t>
            </a:fld>
            <a:endParaRPr lang="nl-BE"/>
          </a:p>
        </p:txBody>
      </p:sp>
    </p:spTree>
    <p:extLst>
      <p:ext uri="{BB962C8B-B14F-4D97-AF65-F5344CB8AC3E}">
        <p14:creationId xmlns:p14="http://schemas.microsoft.com/office/powerpoint/2010/main" val="2275962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23</a:t>
            </a:fld>
            <a:endParaRPr lang="nl-BE"/>
          </a:p>
        </p:txBody>
      </p:sp>
    </p:spTree>
    <p:extLst>
      <p:ext uri="{BB962C8B-B14F-4D97-AF65-F5344CB8AC3E}">
        <p14:creationId xmlns:p14="http://schemas.microsoft.com/office/powerpoint/2010/main" val="2759701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189EB-2D09-FC45-69C1-EB9E45B654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FA797A9-0753-2EA1-0E42-1B89EC5FB8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635477D-0FBF-E117-D672-343693CCE9F1}"/>
              </a:ext>
            </a:extLst>
          </p:cNvPr>
          <p:cNvSpPr>
            <a:spLocks noGrp="1"/>
          </p:cNvSpPr>
          <p:nvPr>
            <p:ph type="body" idx="1"/>
          </p:nvPr>
        </p:nvSpPr>
        <p:spPr/>
        <p:txBody>
          <a:bodyPr/>
          <a:lstStyle/>
          <a:p>
            <a:r>
              <a:rPr lang="nl-BE"/>
              <a:t>We kijken samen naar het tweede filmpje.</a:t>
            </a:r>
          </a:p>
          <a:p>
            <a:r>
              <a:rPr lang="nl-BE"/>
              <a:t>https://padlet.com/StudioGlobo/samen-oogsten-we-succes-7z9tiyp122zgn3yo/wish/R7dXadBwLLMDZ6bl </a:t>
            </a:r>
          </a:p>
        </p:txBody>
      </p:sp>
      <p:sp>
        <p:nvSpPr>
          <p:cNvPr id="4" name="Tijdelijke aanduiding voor dianummer 3">
            <a:extLst>
              <a:ext uri="{FF2B5EF4-FFF2-40B4-BE49-F238E27FC236}">
                <a16:creationId xmlns:a16="http://schemas.microsoft.com/office/drawing/2014/main" id="{3314B88F-3B3F-1A8D-CD90-23E155C4ADD3}"/>
              </a:ext>
            </a:extLst>
          </p:cNvPr>
          <p:cNvSpPr>
            <a:spLocks noGrp="1"/>
          </p:cNvSpPr>
          <p:nvPr>
            <p:ph type="sldNum" sz="quarter" idx="5"/>
          </p:nvPr>
        </p:nvSpPr>
        <p:spPr/>
        <p:txBody>
          <a:bodyPr/>
          <a:lstStyle/>
          <a:p>
            <a:fld id="{0E2FEBA0-2ECC-43B4-8826-55BA22402CE5}" type="slidenum">
              <a:rPr lang="nl-BE" smtClean="0"/>
              <a:t>3</a:t>
            </a:fld>
            <a:endParaRPr lang="nl-BE"/>
          </a:p>
        </p:txBody>
      </p:sp>
    </p:spTree>
    <p:extLst>
      <p:ext uri="{BB962C8B-B14F-4D97-AF65-F5344CB8AC3E}">
        <p14:creationId xmlns:p14="http://schemas.microsoft.com/office/powerpoint/2010/main" val="84799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A2164-5B5B-863B-27CC-33CF4FD6ECA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EDF83DD-84CB-CC69-5B8F-0B975D74C1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53FB4C5-602B-26DF-9BE2-914D8B404E35}"/>
              </a:ext>
            </a:extLst>
          </p:cNvPr>
          <p:cNvSpPr>
            <a:spLocks noGrp="1"/>
          </p:cNvSpPr>
          <p:nvPr>
            <p:ph type="body" idx="1"/>
          </p:nvPr>
        </p:nvSpPr>
        <p:spPr/>
        <p:txBody>
          <a:bodyPr/>
          <a:lstStyle/>
          <a:p>
            <a:r>
              <a:rPr lang="nl-BE"/>
              <a:t>https://view.genially.com/671a616b6660e853e851e510/video-presentation-agro-ecologie-in-burkina-1ste-en-2de-graad</a:t>
            </a:r>
            <a:endParaRPr lang="en-US"/>
          </a:p>
          <a:p>
            <a:r>
              <a:rPr lang="nl-BE"/>
              <a:t>We overlopen samen het </a:t>
            </a:r>
            <a:r>
              <a:rPr lang="nl-BE" err="1"/>
              <a:t>leerpad</a:t>
            </a:r>
            <a:r>
              <a:rPr lang="nl-BE"/>
              <a:t> ‘Wat is agro-ecologie?’ voor de onderbouw. In het </a:t>
            </a:r>
            <a:r>
              <a:rPr lang="nl-BE" err="1"/>
              <a:t>leerpad</a:t>
            </a:r>
            <a:r>
              <a:rPr lang="nl-BE"/>
              <a:t> van de bovenbouw zitten er nog meer filmpjes in. Dat van de onderbouw is redelijk basic. </a:t>
            </a:r>
          </a:p>
          <a:p>
            <a:r>
              <a:rPr lang="nl-BE"/>
              <a:t>Of we laten de leerkrachten het individueel bekijken. </a:t>
            </a:r>
          </a:p>
        </p:txBody>
      </p:sp>
      <p:sp>
        <p:nvSpPr>
          <p:cNvPr id="4" name="Tijdelijke aanduiding voor dianummer 3">
            <a:extLst>
              <a:ext uri="{FF2B5EF4-FFF2-40B4-BE49-F238E27FC236}">
                <a16:creationId xmlns:a16="http://schemas.microsoft.com/office/drawing/2014/main" id="{47045910-1E6A-AB48-4606-389A26BDFE64}"/>
              </a:ext>
            </a:extLst>
          </p:cNvPr>
          <p:cNvSpPr>
            <a:spLocks noGrp="1"/>
          </p:cNvSpPr>
          <p:nvPr>
            <p:ph type="sldNum" sz="quarter" idx="5"/>
          </p:nvPr>
        </p:nvSpPr>
        <p:spPr/>
        <p:txBody>
          <a:bodyPr/>
          <a:lstStyle/>
          <a:p>
            <a:fld id="{0E2FEBA0-2ECC-43B4-8826-55BA22402CE5}" type="slidenum">
              <a:rPr lang="nl-BE" smtClean="0"/>
              <a:t>4</a:t>
            </a:fld>
            <a:endParaRPr lang="nl-BE"/>
          </a:p>
        </p:txBody>
      </p:sp>
    </p:spTree>
    <p:extLst>
      <p:ext uri="{BB962C8B-B14F-4D97-AF65-F5344CB8AC3E}">
        <p14:creationId xmlns:p14="http://schemas.microsoft.com/office/powerpoint/2010/main" val="1706944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58BEA-734C-FDFC-33E4-7A8A099E0A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7396AA0-F52F-043A-2E89-13E6AD3D56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A05578A-72E5-3078-BF20-CE60BA9221A8}"/>
              </a:ext>
            </a:extLst>
          </p:cNvPr>
          <p:cNvSpPr>
            <a:spLocks noGrp="1"/>
          </p:cNvSpPr>
          <p:nvPr>
            <p:ph type="body" idx="1"/>
          </p:nvPr>
        </p:nvSpPr>
        <p:spPr/>
        <p:txBody>
          <a:bodyPr/>
          <a:lstStyle/>
          <a:p>
            <a:r>
              <a:rPr lang="nl-BE"/>
              <a:t>Na het </a:t>
            </a:r>
            <a:r>
              <a:rPr lang="nl-BE" err="1"/>
              <a:t>leerpad</a:t>
            </a:r>
            <a:r>
              <a:rPr lang="nl-BE"/>
              <a:t> vullen de leerlingen een werkblad in over agro-ecologie. </a:t>
            </a:r>
          </a:p>
          <a:p>
            <a:r>
              <a:rPr lang="nl-BE"/>
              <a:t>Links is het werkblad voor de onderbouw en recht voor de bovenbouw. Bij de onderbouw is het een invuloefening en bij de bovenbouw moeten ze in eigen woorden omschrijven wat agro-ecologie is. </a:t>
            </a:r>
          </a:p>
        </p:txBody>
      </p:sp>
      <p:sp>
        <p:nvSpPr>
          <p:cNvPr id="4" name="Tijdelijke aanduiding voor dianummer 3">
            <a:extLst>
              <a:ext uri="{FF2B5EF4-FFF2-40B4-BE49-F238E27FC236}">
                <a16:creationId xmlns:a16="http://schemas.microsoft.com/office/drawing/2014/main" id="{6C1555B5-5C30-D277-F980-73B6BBB5AF89}"/>
              </a:ext>
            </a:extLst>
          </p:cNvPr>
          <p:cNvSpPr>
            <a:spLocks noGrp="1"/>
          </p:cNvSpPr>
          <p:nvPr>
            <p:ph type="sldNum" sz="quarter" idx="5"/>
          </p:nvPr>
        </p:nvSpPr>
        <p:spPr/>
        <p:txBody>
          <a:bodyPr/>
          <a:lstStyle/>
          <a:p>
            <a:fld id="{0E2FEBA0-2ECC-43B4-8826-55BA22402CE5}" type="slidenum">
              <a:rPr lang="nl-BE" smtClean="0"/>
              <a:t>5</a:t>
            </a:fld>
            <a:endParaRPr lang="nl-BE"/>
          </a:p>
        </p:txBody>
      </p:sp>
    </p:spTree>
    <p:extLst>
      <p:ext uri="{BB962C8B-B14F-4D97-AF65-F5344CB8AC3E}">
        <p14:creationId xmlns:p14="http://schemas.microsoft.com/office/powerpoint/2010/main" val="159690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BFBDB-635C-B7AF-0275-B9D65B85699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699FC6A-BF55-A08A-3D82-2F36D7D61A4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808E256-A693-94B7-56D6-71C049A76BFB}"/>
              </a:ext>
            </a:extLst>
          </p:cNvPr>
          <p:cNvSpPr>
            <a:spLocks noGrp="1"/>
          </p:cNvSpPr>
          <p:nvPr>
            <p:ph type="body" idx="1"/>
          </p:nvPr>
        </p:nvSpPr>
        <p:spPr/>
        <p:txBody>
          <a:bodyPr/>
          <a:lstStyle/>
          <a:p>
            <a:r>
              <a:rPr lang="nl-BE"/>
              <a:t>Je leerlingen zijn nu hopelijk geïnspireerd om de handen uit de mouwen te steken en zelf een moestuin te starten. </a:t>
            </a:r>
          </a:p>
          <a:p>
            <a:r>
              <a:rPr lang="nl-BE"/>
              <a:t>Ze brainstormen in groepjes en stellen nadien het resultaat klassikaal voor. </a:t>
            </a:r>
          </a:p>
        </p:txBody>
      </p:sp>
      <p:sp>
        <p:nvSpPr>
          <p:cNvPr id="4" name="Tijdelijke aanduiding voor dianummer 3">
            <a:extLst>
              <a:ext uri="{FF2B5EF4-FFF2-40B4-BE49-F238E27FC236}">
                <a16:creationId xmlns:a16="http://schemas.microsoft.com/office/drawing/2014/main" id="{DC91B619-6A4A-ED53-4549-8183C619CE40}"/>
              </a:ext>
            </a:extLst>
          </p:cNvPr>
          <p:cNvSpPr>
            <a:spLocks noGrp="1"/>
          </p:cNvSpPr>
          <p:nvPr>
            <p:ph type="sldNum" sz="quarter" idx="5"/>
          </p:nvPr>
        </p:nvSpPr>
        <p:spPr/>
        <p:txBody>
          <a:bodyPr/>
          <a:lstStyle/>
          <a:p>
            <a:fld id="{0E2FEBA0-2ECC-43B4-8826-55BA22402CE5}" type="slidenum">
              <a:rPr lang="nl-BE" smtClean="0"/>
              <a:t>6</a:t>
            </a:fld>
            <a:endParaRPr lang="nl-BE"/>
          </a:p>
        </p:txBody>
      </p:sp>
    </p:spTree>
    <p:extLst>
      <p:ext uri="{BB962C8B-B14F-4D97-AF65-F5344CB8AC3E}">
        <p14:creationId xmlns:p14="http://schemas.microsoft.com/office/powerpoint/2010/main" val="1958512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E8D61-B3A0-F75A-837B-F5DBA8E762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4D7B0EA-2221-2191-2E85-C2E93A379ED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67E673E-34BB-8804-5D3E-C80BA2D2A7CE}"/>
              </a:ext>
            </a:extLst>
          </p:cNvPr>
          <p:cNvSpPr>
            <a:spLocks noGrp="1"/>
          </p:cNvSpPr>
          <p:nvPr>
            <p:ph type="body" idx="1"/>
          </p:nvPr>
        </p:nvSpPr>
        <p:spPr/>
        <p:txBody>
          <a:bodyPr/>
          <a:lstStyle/>
          <a:p>
            <a:r>
              <a:rPr lang="nl-BE"/>
              <a:t>In het leerlingenboekje zit een fiche die ze kunnen gebruiken om de taken te verdelen en om bij te houden hoe hun plantje groeit. </a:t>
            </a:r>
          </a:p>
          <a:p>
            <a:r>
              <a:rPr lang="nl-BE"/>
              <a:t>Je kan het ook simpel houden en waterkers planten. Bij deze plant zien de leerlingen snel resultaat.</a:t>
            </a:r>
          </a:p>
        </p:txBody>
      </p:sp>
      <p:sp>
        <p:nvSpPr>
          <p:cNvPr id="4" name="Tijdelijke aanduiding voor dianummer 3">
            <a:extLst>
              <a:ext uri="{FF2B5EF4-FFF2-40B4-BE49-F238E27FC236}">
                <a16:creationId xmlns:a16="http://schemas.microsoft.com/office/drawing/2014/main" id="{55133BA9-E1A4-C3A7-6939-11777AD8F6BE}"/>
              </a:ext>
            </a:extLst>
          </p:cNvPr>
          <p:cNvSpPr>
            <a:spLocks noGrp="1"/>
          </p:cNvSpPr>
          <p:nvPr>
            <p:ph type="sldNum" sz="quarter" idx="5"/>
          </p:nvPr>
        </p:nvSpPr>
        <p:spPr/>
        <p:txBody>
          <a:bodyPr/>
          <a:lstStyle/>
          <a:p>
            <a:fld id="{0E2FEBA0-2ECC-43B4-8826-55BA22402CE5}" type="slidenum">
              <a:rPr lang="nl-BE" smtClean="0"/>
              <a:t>7</a:t>
            </a:fld>
            <a:endParaRPr lang="nl-BE"/>
          </a:p>
        </p:txBody>
      </p:sp>
    </p:spTree>
    <p:extLst>
      <p:ext uri="{BB962C8B-B14F-4D97-AF65-F5344CB8AC3E}">
        <p14:creationId xmlns:p14="http://schemas.microsoft.com/office/powerpoint/2010/main" val="3970183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FE427-A656-EA82-E2BD-52926D72C3A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B960B98-555F-C8F8-C2FD-AF88E5B22F1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6B64EE5-0221-D822-9234-547C284B8D60}"/>
              </a:ext>
            </a:extLst>
          </p:cNvPr>
          <p:cNvSpPr>
            <a:spLocks noGrp="1"/>
          </p:cNvSpPr>
          <p:nvPr>
            <p:ph type="body" idx="1"/>
          </p:nvPr>
        </p:nvSpPr>
        <p:spPr/>
        <p:txBody>
          <a:bodyPr/>
          <a:lstStyle/>
          <a:p>
            <a:r>
              <a:rPr lang="nl-BE"/>
              <a:t>In het leerlingenboekje staat een handleiding om een kruidenspiraal te maken.</a:t>
            </a:r>
          </a:p>
        </p:txBody>
      </p:sp>
      <p:sp>
        <p:nvSpPr>
          <p:cNvPr id="4" name="Tijdelijke aanduiding voor dianummer 3">
            <a:extLst>
              <a:ext uri="{FF2B5EF4-FFF2-40B4-BE49-F238E27FC236}">
                <a16:creationId xmlns:a16="http://schemas.microsoft.com/office/drawing/2014/main" id="{98B4F70F-A271-8C74-93AB-841DDA52555F}"/>
              </a:ext>
            </a:extLst>
          </p:cNvPr>
          <p:cNvSpPr>
            <a:spLocks noGrp="1"/>
          </p:cNvSpPr>
          <p:nvPr>
            <p:ph type="sldNum" sz="quarter" idx="5"/>
          </p:nvPr>
        </p:nvSpPr>
        <p:spPr/>
        <p:txBody>
          <a:bodyPr/>
          <a:lstStyle/>
          <a:p>
            <a:fld id="{0E2FEBA0-2ECC-43B4-8826-55BA22402CE5}" type="slidenum">
              <a:rPr lang="nl-BE" smtClean="0"/>
              <a:t>8</a:t>
            </a:fld>
            <a:endParaRPr lang="nl-BE"/>
          </a:p>
        </p:txBody>
      </p:sp>
    </p:spTree>
    <p:extLst>
      <p:ext uri="{BB962C8B-B14F-4D97-AF65-F5344CB8AC3E}">
        <p14:creationId xmlns:p14="http://schemas.microsoft.com/office/powerpoint/2010/main" val="400287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0A6B5-24C8-FCDA-5B9B-D50798B118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63D6E9-AE57-9BE4-7E0A-0346F4022E3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A0CF85F-39FA-801F-DF49-AF9A8CB3876A}"/>
              </a:ext>
            </a:extLst>
          </p:cNvPr>
          <p:cNvSpPr>
            <a:spLocks noGrp="1"/>
          </p:cNvSpPr>
          <p:nvPr>
            <p:ph type="body" idx="1"/>
          </p:nvPr>
        </p:nvSpPr>
        <p:spPr/>
        <p:txBody>
          <a:bodyPr/>
          <a:lstStyle/>
          <a:p>
            <a:r>
              <a:rPr lang="nl-BE"/>
              <a:t>In het leerlingenboekje staat een recept om zelf </a:t>
            </a:r>
            <a:r>
              <a:rPr lang="nl-BE" err="1"/>
              <a:t>apichi</a:t>
            </a:r>
            <a:r>
              <a:rPr lang="nl-BE"/>
              <a:t> te maken. Dit kan je gebruiken als een soort natuurlijke pesticide. Het is vrij makkelijk te maken met look en cayennepeper. </a:t>
            </a:r>
          </a:p>
          <a:p>
            <a:r>
              <a:rPr lang="nl-BE"/>
              <a:t>Dit kan je gebruiken als uitbreidingsactiviteit. </a:t>
            </a:r>
          </a:p>
        </p:txBody>
      </p:sp>
      <p:sp>
        <p:nvSpPr>
          <p:cNvPr id="4" name="Tijdelijke aanduiding voor dianummer 3">
            <a:extLst>
              <a:ext uri="{FF2B5EF4-FFF2-40B4-BE49-F238E27FC236}">
                <a16:creationId xmlns:a16="http://schemas.microsoft.com/office/drawing/2014/main" id="{E06AA9EA-110B-00F3-9FB5-E76860989E62}"/>
              </a:ext>
            </a:extLst>
          </p:cNvPr>
          <p:cNvSpPr>
            <a:spLocks noGrp="1"/>
          </p:cNvSpPr>
          <p:nvPr>
            <p:ph type="sldNum" sz="quarter" idx="5"/>
          </p:nvPr>
        </p:nvSpPr>
        <p:spPr/>
        <p:txBody>
          <a:bodyPr/>
          <a:lstStyle/>
          <a:p>
            <a:fld id="{0E2FEBA0-2ECC-43B4-8826-55BA22402CE5}" type="slidenum">
              <a:rPr lang="nl-BE" smtClean="0"/>
              <a:t>9</a:t>
            </a:fld>
            <a:endParaRPr lang="nl-BE"/>
          </a:p>
        </p:txBody>
      </p:sp>
    </p:spTree>
    <p:extLst>
      <p:ext uri="{BB962C8B-B14F-4D97-AF65-F5344CB8AC3E}">
        <p14:creationId xmlns:p14="http://schemas.microsoft.com/office/powerpoint/2010/main" val="2487496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B06C3-2CF1-5E37-F4D7-CDD51F58053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A717F70-8012-997E-2448-EEEE39B9DF3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5222B32-9242-D8F2-13AD-C7CC776BDB02}"/>
              </a:ext>
            </a:extLst>
          </p:cNvPr>
          <p:cNvSpPr>
            <a:spLocks noGrp="1"/>
          </p:cNvSpPr>
          <p:nvPr>
            <p:ph type="body" idx="1"/>
          </p:nvPr>
        </p:nvSpPr>
        <p:spPr/>
        <p:txBody>
          <a:bodyPr/>
          <a:lstStyle/>
          <a:p>
            <a:r>
              <a:rPr lang="nl-BE"/>
              <a:t>Als je ervoor kiest om waterkers te planten dan kan je samen met je leerlingen waterkerssoep maken. In het leerlingenboekje vind je ook een recept.</a:t>
            </a:r>
          </a:p>
        </p:txBody>
      </p:sp>
      <p:sp>
        <p:nvSpPr>
          <p:cNvPr id="4" name="Tijdelijke aanduiding voor dianummer 3">
            <a:extLst>
              <a:ext uri="{FF2B5EF4-FFF2-40B4-BE49-F238E27FC236}">
                <a16:creationId xmlns:a16="http://schemas.microsoft.com/office/drawing/2014/main" id="{FFDDA9F7-652D-4BEA-A459-F572036836DA}"/>
              </a:ext>
            </a:extLst>
          </p:cNvPr>
          <p:cNvSpPr>
            <a:spLocks noGrp="1"/>
          </p:cNvSpPr>
          <p:nvPr>
            <p:ph type="sldNum" sz="quarter" idx="5"/>
          </p:nvPr>
        </p:nvSpPr>
        <p:spPr/>
        <p:txBody>
          <a:bodyPr/>
          <a:lstStyle/>
          <a:p>
            <a:fld id="{0E2FEBA0-2ECC-43B4-8826-55BA22402CE5}" type="slidenum">
              <a:rPr lang="nl-BE" smtClean="0"/>
              <a:t>10</a:t>
            </a:fld>
            <a:endParaRPr lang="nl-BE"/>
          </a:p>
        </p:txBody>
      </p:sp>
    </p:spTree>
    <p:extLst>
      <p:ext uri="{BB962C8B-B14F-4D97-AF65-F5344CB8AC3E}">
        <p14:creationId xmlns:p14="http://schemas.microsoft.com/office/powerpoint/2010/main" val="2275962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collage of people holding vegetables&#10;&#10;Description automatically generated">
            <a:extLst>
              <a:ext uri="{FF2B5EF4-FFF2-40B4-BE49-F238E27FC236}">
                <a16:creationId xmlns:a16="http://schemas.microsoft.com/office/drawing/2014/main" id="{5520D35D-A1D0-2396-528E-77CC2F7D110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945900"/>
            <a:ext cx="7772400" cy="726532"/>
          </a:xfrm>
        </p:spPr>
        <p:txBody>
          <a:bodyPr/>
          <a:lstStyle>
            <a:lvl1pPr algn="ctr">
              <a:defRPr/>
            </a:lvl1pPr>
          </a:lstStyle>
          <a:p>
            <a:r>
              <a:rPr lang="nl-BE"/>
              <a:t>Click </a:t>
            </a:r>
            <a:r>
              <a:rPr lang="nl-BE" err="1"/>
              <a:t>to</a:t>
            </a:r>
            <a:r>
              <a:rPr lang="nl-BE"/>
              <a:t> </a:t>
            </a:r>
            <a:r>
              <a:rPr lang="nl-BE" err="1"/>
              <a:t>edit</a:t>
            </a:r>
            <a:r>
              <a:rPr lang="nl-BE"/>
              <a:t> Master </a:t>
            </a:r>
            <a:r>
              <a:rPr lang="nl-BE" err="1"/>
              <a:t>title</a:t>
            </a:r>
            <a:r>
              <a:rPr lang="nl-BE"/>
              <a:t> </a:t>
            </a:r>
            <a:r>
              <a:rPr lang="nl-BE" err="1"/>
              <a:t>style</a:t>
            </a:r>
            <a:endParaRPr lang="en-US"/>
          </a:p>
        </p:txBody>
      </p:sp>
      <p:sp>
        <p:nvSpPr>
          <p:cNvPr id="3" name="Subtitle 2"/>
          <p:cNvSpPr>
            <a:spLocks noGrp="1"/>
          </p:cNvSpPr>
          <p:nvPr>
            <p:ph type="subTitle" idx="1"/>
          </p:nvPr>
        </p:nvSpPr>
        <p:spPr>
          <a:xfrm>
            <a:off x="1371600" y="4672432"/>
            <a:ext cx="6400800" cy="69530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Click to edit Master subtitle style</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265779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426819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548641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14984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4" name="Date Placeholder 3"/>
          <p:cNvSpPr>
            <a:spLocks noGrp="1"/>
          </p:cNvSpPr>
          <p:nvPr>
            <p:ph type="dt" sz="half" idx="10"/>
          </p:nvPr>
        </p:nvSpPr>
        <p:spPr/>
        <p:txBody>
          <a:bodyPr/>
          <a:lstStyle/>
          <a:p>
            <a:fld id="{41DC574A-8A81-9C46-B57B-BF36E27E4CC3}" type="datetimeFigureOut">
              <a:rPr lang="en-US" smtClean="0"/>
              <a:t>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98476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Date Placeholder 4"/>
          <p:cNvSpPr>
            <a:spLocks noGrp="1"/>
          </p:cNvSpPr>
          <p:nvPr>
            <p:ph type="dt" sz="half" idx="10"/>
          </p:nvPr>
        </p:nvSpPr>
        <p:spPr/>
        <p:txBody>
          <a:bodyPr/>
          <a:lstStyle/>
          <a:p>
            <a:fld id="{41DC574A-8A81-9C46-B57B-BF36E27E4CC3}" type="datetimeFigureOut">
              <a:rPr lang="en-US" smtClean="0"/>
              <a:t>2/17/25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106298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Date Placeholder 6"/>
          <p:cNvSpPr>
            <a:spLocks noGrp="1"/>
          </p:cNvSpPr>
          <p:nvPr>
            <p:ph type="dt" sz="half" idx="10"/>
          </p:nvPr>
        </p:nvSpPr>
        <p:spPr/>
        <p:txBody>
          <a:bodyPr/>
          <a:lstStyle/>
          <a:p>
            <a:fld id="{41DC574A-8A81-9C46-B57B-BF36E27E4CC3}" type="datetimeFigureOut">
              <a:rPr lang="en-US" smtClean="0"/>
              <a:t>2/17/25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4068384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Date Placeholder 2"/>
          <p:cNvSpPr>
            <a:spLocks noGrp="1"/>
          </p:cNvSpPr>
          <p:nvPr>
            <p:ph type="dt" sz="half" idx="10"/>
          </p:nvPr>
        </p:nvSpPr>
        <p:spPr/>
        <p:txBody>
          <a:bodyPr/>
          <a:lstStyle/>
          <a:p>
            <a:fld id="{41DC574A-8A81-9C46-B57B-BF36E27E4CC3}" type="datetimeFigureOut">
              <a:rPr lang="en-US" smtClean="0"/>
              <a:t>2/17/25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3182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DC574A-8A81-9C46-B57B-BF36E27E4CC3}" type="datetimeFigureOut">
              <a:rPr lang="en-US" smtClean="0"/>
              <a:t>2/17/25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56819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41DC574A-8A81-9C46-B57B-BF36E27E4CC3}" type="datetimeFigureOut">
              <a:rPr lang="en-US" smtClean="0"/>
              <a:t>2/17/25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277423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41DC574A-8A81-9C46-B57B-BF36E27E4CC3}" type="datetimeFigureOut">
              <a:rPr lang="en-US" smtClean="0"/>
              <a:t>2/17/25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25539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background with green lines&#10;&#10;Description automatically generated">
            <a:extLst>
              <a:ext uri="{FF2B5EF4-FFF2-40B4-BE49-F238E27FC236}">
                <a16:creationId xmlns:a16="http://schemas.microsoft.com/office/drawing/2014/main" id="{99880A71-2BCC-424E-1389-0D6029A8C340}"/>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24636"/>
            <a:ext cx="5985664" cy="522642"/>
          </a:xfrm>
          <a:prstGeom prst="rect">
            <a:avLst/>
          </a:prstGeom>
        </p:spPr>
        <p:txBody>
          <a:bodyPr vert="horz" lIns="91440" tIns="45720" rIns="91440" bIns="45720" rtlCol="0" anchor="t" anchorCtr="0">
            <a:noAutofit/>
          </a:bodyPr>
          <a:lstStyle/>
          <a:p>
            <a:r>
              <a:rPr lang="nl-B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2"/>
          </p:nvPr>
        </p:nvSpPr>
        <p:spPr>
          <a:xfrm>
            <a:off x="457200" y="624551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C574A-8A81-9C46-B57B-BF36E27E4CC3}" type="datetimeFigureOut">
              <a:rPr lang="en-US" smtClean="0"/>
              <a:t>2/17/25</a:t>
            </a:fld>
            <a:endParaRPr lang="en-US"/>
          </a:p>
        </p:txBody>
      </p:sp>
      <p:sp>
        <p:nvSpPr>
          <p:cNvPr id="5" name="Footer Placeholder 4"/>
          <p:cNvSpPr>
            <a:spLocks noGrp="1"/>
          </p:cNvSpPr>
          <p:nvPr>
            <p:ph type="ftr" sz="quarter" idx="3"/>
          </p:nvPr>
        </p:nvSpPr>
        <p:spPr>
          <a:xfrm>
            <a:off x="3124200" y="624551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24551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9B86B-3949-0140-ADC0-F0E883A06113}" type="slidenum">
              <a:rPr lang="en-US" smtClean="0"/>
              <a:t>‹nr.›</a:t>
            </a:fld>
            <a:endParaRPr lang="en-US"/>
          </a:p>
        </p:txBody>
      </p:sp>
    </p:spTree>
    <p:extLst>
      <p:ext uri="{BB962C8B-B14F-4D97-AF65-F5344CB8AC3E}">
        <p14:creationId xmlns:p14="http://schemas.microsoft.com/office/powerpoint/2010/main" val="3501830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200" b="1" kern="1200" normalizeH="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6.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hyperlink" Target="https://www.bibliodrama.be/onvruchtbare-vijgenboom" TargetMode="Externa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broederlijk-delen.webshops.ijsedal.be/product/filmportret-een-dag-het-leven-van-glori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s://broederlijk-delen.webshops.ijsedal.be/product/lagere-schoolproject-samen-oogsten-we-succes-handleidi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F1F23-57AD-57F1-3B80-684E63FE1B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FC2CE06-7E4E-83D0-2ACB-A108559A6ACC}"/>
              </a:ext>
            </a:extLst>
          </p:cNvPr>
          <p:cNvSpPr>
            <a:spLocks noGrp="1"/>
          </p:cNvSpPr>
          <p:nvPr>
            <p:ph type="title"/>
          </p:nvPr>
        </p:nvSpPr>
        <p:spPr>
          <a:xfrm>
            <a:off x="239713" y="269017"/>
            <a:ext cx="7772400" cy="1362075"/>
          </a:xfrm>
        </p:spPr>
        <p:txBody>
          <a:bodyPr/>
          <a:lstStyle/>
          <a:p>
            <a:r>
              <a:rPr lang="nl-BE" sz="2400"/>
              <a:t>Thema 2: Agro-ecologie inspireert</a:t>
            </a:r>
          </a:p>
        </p:txBody>
      </p:sp>
      <p:sp>
        <p:nvSpPr>
          <p:cNvPr id="3" name="Tijdelijke aanduiding voor tekst 2">
            <a:extLst>
              <a:ext uri="{FF2B5EF4-FFF2-40B4-BE49-F238E27FC236}">
                <a16:creationId xmlns:a16="http://schemas.microsoft.com/office/drawing/2014/main" id="{C71B225A-DDA8-520C-4A8C-703A081BB210}"/>
              </a:ext>
            </a:extLst>
          </p:cNvPr>
          <p:cNvSpPr>
            <a:spLocks noGrp="1"/>
          </p:cNvSpPr>
          <p:nvPr>
            <p:ph type="body" idx="1"/>
          </p:nvPr>
        </p:nvSpPr>
        <p:spPr>
          <a:xfrm>
            <a:off x="239713" y="-1175"/>
            <a:ext cx="8548687" cy="1500187"/>
          </a:xfrm>
        </p:spPr>
        <p:txBody>
          <a:bodyPr/>
          <a:lstStyle/>
          <a:p>
            <a:r>
              <a:rPr lang="nl-BE"/>
              <a:t>Wat agro-ecologie inhoudt en wat het betekent voor Gloria.</a:t>
            </a:r>
          </a:p>
        </p:txBody>
      </p:sp>
      <p:pic>
        <p:nvPicPr>
          <p:cNvPr id="6" name="Afbeelding 5">
            <a:extLst>
              <a:ext uri="{FF2B5EF4-FFF2-40B4-BE49-F238E27FC236}">
                <a16:creationId xmlns:a16="http://schemas.microsoft.com/office/drawing/2014/main" id="{752CD803-E625-AD17-E6A8-607A43D83D03}"/>
              </a:ext>
            </a:extLst>
          </p:cNvPr>
          <p:cNvPicPr>
            <a:picLocks noChangeAspect="1"/>
          </p:cNvPicPr>
          <p:nvPr/>
        </p:nvPicPr>
        <p:blipFill>
          <a:blip r:embed="rId2">
            <a:duotone>
              <a:schemeClr val="accent3">
                <a:shade val="45000"/>
                <a:satMod val="135000"/>
              </a:schemeClr>
              <a:prstClr val="white"/>
            </a:duotone>
            <a:alphaModFix/>
            <a:extLst>
              <a:ext uri="{BEBA8EAE-BF5A-486C-A8C5-ECC9F3942E4B}">
                <a14:imgProps xmlns:a14="http://schemas.microsoft.com/office/drawing/2010/main">
                  <a14:imgLayer r:embed="rId3">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7" name="Afbeelding 6" descr="Afbeelding met kleding, persoon, plant, buitenshuis&#10;&#10;Automatisch gegenereerde beschrijving">
            <a:extLst>
              <a:ext uri="{FF2B5EF4-FFF2-40B4-BE49-F238E27FC236}">
                <a16:creationId xmlns:a16="http://schemas.microsoft.com/office/drawing/2014/main" id="{CC80F5ED-BE2E-8652-4002-997C808FA604}"/>
              </a:ext>
            </a:extLst>
          </p:cNvPr>
          <p:cNvPicPr>
            <a:picLocks noChangeAspect="1"/>
          </p:cNvPicPr>
          <p:nvPr/>
        </p:nvPicPr>
        <p:blipFill>
          <a:blip r:embed="rId4"/>
          <a:stretch>
            <a:fillRect/>
          </a:stretch>
        </p:blipFill>
        <p:spPr>
          <a:xfrm>
            <a:off x="450056" y="1769204"/>
            <a:ext cx="8128000" cy="4573355"/>
          </a:xfrm>
          <a:prstGeom prst="rect">
            <a:avLst/>
          </a:prstGeom>
        </p:spPr>
      </p:pic>
    </p:spTree>
    <p:extLst>
      <p:ext uri="{BB962C8B-B14F-4D97-AF65-F5344CB8AC3E}">
        <p14:creationId xmlns:p14="http://schemas.microsoft.com/office/powerpoint/2010/main" val="1306007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F2C1A-C3F8-ED44-8CE8-0ABDE8CCD71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A96DBA-0B19-4077-0B4D-C15572E05215}"/>
              </a:ext>
            </a:extLst>
          </p:cNvPr>
          <p:cNvSpPr>
            <a:spLocks noGrp="1"/>
          </p:cNvSpPr>
          <p:nvPr>
            <p:ph type="title"/>
          </p:nvPr>
        </p:nvSpPr>
        <p:spPr/>
        <p:txBody>
          <a:bodyPr/>
          <a:lstStyle/>
          <a:p>
            <a:r>
              <a:rPr lang="nl-BE" sz="2600"/>
              <a:t>Thema 2: agro-ecologie inspireert</a:t>
            </a:r>
          </a:p>
        </p:txBody>
      </p:sp>
      <p:sp>
        <p:nvSpPr>
          <p:cNvPr id="3" name="Tijdelijke aanduiding voor inhoud 2">
            <a:extLst>
              <a:ext uri="{FF2B5EF4-FFF2-40B4-BE49-F238E27FC236}">
                <a16:creationId xmlns:a16="http://schemas.microsoft.com/office/drawing/2014/main" id="{A6F77716-512E-AAE1-3318-24B567932646}"/>
              </a:ext>
            </a:extLst>
          </p:cNvPr>
          <p:cNvSpPr>
            <a:spLocks noGrp="1"/>
          </p:cNvSpPr>
          <p:nvPr>
            <p:ph idx="1"/>
          </p:nvPr>
        </p:nvSpPr>
        <p:spPr/>
        <p:txBody>
          <a:bodyPr/>
          <a:lstStyle/>
          <a:p>
            <a:endParaRPr lang="nl-BE"/>
          </a:p>
          <a:p>
            <a:endParaRPr lang="nl-BE"/>
          </a:p>
          <a:p>
            <a:endParaRPr lang="nl-BE"/>
          </a:p>
        </p:txBody>
      </p:sp>
      <p:pic>
        <p:nvPicPr>
          <p:cNvPr id="4" name="Afbeelding 3">
            <a:extLst>
              <a:ext uri="{FF2B5EF4-FFF2-40B4-BE49-F238E27FC236}">
                <a16:creationId xmlns:a16="http://schemas.microsoft.com/office/drawing/2014/main" id="{C5ED493C-5AB8-DD5F-1326-D98A66B60F3E}"/>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5DFA6F61-9722-7B2E-9E1D-79A6FBB0CD3B}"/>
              </a:ext>
            </a:extLst>
          </p:cNvPr>
          <p:cNvPicPr>
            <a:picLocks noChangeAspect="1"/>
          </p:cNvPicPr>
          <p:nvPr/>
        </p:nvPicPr>
        <p:blipFill>
          <a:blip r:embed="rId5"/>
          <a:stretch>
            <a:fillRect/>
          </a:stretch>
        </p:blipFill>
        <p:spPr>
          <a:xfrm>
            <a:off x="2410602" y="1031276"/>
            <a:ext cx="4697314" cy="5801323"/>
          </a:xfrm>
          <a:prstGeom prst="rect">
            <a:avLst/>
          </a:prstGeom>
        </p:spPr>
      </p:pic>
    </p:spTree>
    <p:extLst>
      <p:ext uri="{BB962C8B-B14F-4D97-AF65-F5344CB8AC3E}">
        <p14:creationId xmlns:p14="http://schemas.microsoft.com/office/powerpoint/2010/main" val="3217545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E8BE5-BF86-5DC6-F3B9-A056290357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F49B2A-0BAD-AEA8-665B-2D2D6D3FC221}"/>
              </a:ext>
            </a:extLst>
          </p:cNvPr>
          <p:cNvSpPr>
            <a:spLocks noGrp="1"/>
          </p:cNvSpPr>
          <p:nvPr>
            <p:ph type="title"/>
          </p:nvPr>
        </p:nvSpPr>
        <p:spPr>
          <a:xfrm>
            <a:off x="239713" y="269017"/>
            <a:ext cx="7772400" cy="1362075"/>
          </a:xfrm>
        </p:spPr>
        <p:txBody>
          <a:bodyPr/>
          <a:lstStyle/>
          <a:p>
            <a:r>
              <a:rPr lang="nl-BE" sz="2400"/>
              <a:t>Thema 3: agro-ecologie activeert</a:t>
            </a:r>
          </a:p>
        </p:txBody>
      </p:sp>
      <p:sp>
        <p:nvSpPr>
          <p:cNvPr id="3" name="Tijdelijke aanduiding voor tekst 2">
            <a:extLst>
              <a:ext uri="{FF2B5EF4-FFF2-40B4-BE49-F238E27FC236}">
                <a16:creationId xmlns:a16="http://schemas.microsoft.com/office/drawing/2014/main" id="{9E4B238F-A587-0964-A1C2-CE65EE69FF2C}"/>
              </a:ext>
            </a:extLst>
          </p:cNvPr>
          <p:cNvSpPr>
            <a:spLocks noGrp="1"/>
          </p:cNvSpPr>
          <p:nvPr>
            <p:ph type="body" idx="1"/>
          </p:nvPr>
        </p:nvSpPr>
        <p:spPr>
          <a:xfrm>
            <a:off x="239713" y="556481"/>
            <a:ext cx="8548687" cy="1500187"/>
          </a:xfrm>
        </p:spPr>
        <p:txBody>
          <a:bodyPr/>
          <a:lstStyle/>
          <a:p>
            <a:r>
              <a:rPr lang="nl-BE"/>
              <a:t>Gloria is een </a:t>
            </a:r>
            <a:r>
              <a:rPr lang="nl-BE" b="1"/>
              <a:t>changemaker</a:t>
            </a:r>
            <a:r>
              <a:rPr lang="nl-BE"/>
              <a:t> want ze zorgt voor verandering. Acties van andere </a:t>
            </a:r>
            <a:r>
              <a:rPr lang="nl-BE" b="1"/>
              <a:t>changemakers uit verschillende landen </a:t>
            </a:r>
            <a:r>
              <a:rPr lang="nl-BE"/>
              <a:t>inspireren en activeren jouw leerlingen om </a:t>
            </a:r>
            <a:r>
              <a:rPr lang="nl-BE" b="1"/>
              <a:t>zelf actie te ondernemen</a:t>
            </a:r>
            <a:r>
              <a:rPr lang="nl-BE"/>
              <a:t>!</a:t>
            </a:r>
          </a:p>
        </p:txBody>
      </p:sp>
      <p:pic>
        <p:nvPicPr>
          <p:cNvPr id="6" name="Afbeelding 5">
            <a:extLst>
              <a:ext uri="{FF2B5EF4-FFF2-40B4-BE49-F238E27FC236}">
                <a16:creationId xmlns:a16="http://schemas.microsoft.com/office/drawing/2014/main" id="{B3D7B670-4F82-33BB-994B-DF0DA7D186D1}"/>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5" name="Afbeelding 4" descr="Afbeelding met kleding, persoon, schoeisel, buitenshuis&#10;&#10;Automatisch gegenereerde beschrijving">
            <a:extLst>
              <a:ext uri="{FF2B5EF4-FFF2-40B4-BE49-F238E27FC236}">
                <a16:creationId xmlns:a16="http://schemas.microsoft.com/office/drawing/2014/main" id="{E223E346-3412-0310-531C-ABEAE625D8C6}"/>
              </a:ext>
            </a:extLst>
          </p:cNvPr>
          <p:cNvPicPr>
            <a:picLocks noChangeAspect="1"/>
          </p:cNvPicPr>
          <p:nvPr/>
        </p:nvPicPr>
        <p:blipFill>
          <a:blip r:embed="rId5"/>
          <a:stretch>
            <a:fillRect/>
          </a:stretch>
        </p:blipFill>
        <p:spPr>
          <a:xfrm>
            <a:off x="621506" y="2208567"/>
            <a:ext cx="7785100" cy="4380416"/>
          </a:xfrm>
          <a:prstGeom prst="rect">
            <a:avLst/>
          </a:prstGeom>
        </p:spPr>
      </p:pic>
    </p:spTree>
    <p:extLst>
      <p:ext uri="{BB962C8B-B14F-4D97-AF65-F5344CB8AC3E}">
        <p14:creationId xmlns:p14="http://schemas.microsoft.com/office/powerpoint/2010/main" val="1080782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D27C4-4EA0-DB74-3F0E-E28EC99CE7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DCE262-D65E-F057-C3C7-A4B5DC53F43D}"/>
              </a:ext>
            </a:extLst>
          </p:cNvPr>
          <p:cNvSpPr>
            <a:spLocks noGrp="1"/>
          </p:cNvSpPr>
          <p:nvPr>
            <p:ph type="title"/>
          </p:nvPr>
        </p:nvSpPr>
        <p:spPr>
          <a:xfrm>
            <a:off x="254000" y="272713"/>
            <a:ext cx="7213600" cy="522642"/>
          </a:xfrm>
        </p:spPr>
        <p:txBody>
          <a:bodyPr/>
          <a:lstStyle/>
          <a:p>
            <a:r>
              <a:rPr lang="nl-BE" sz="2800"/>
              <a:t>Thema 3: agro-ecologie activeert</a:t>
            </a:r>
          </a:p>
        </p:txBody>
      </p:sp>
      <p:pic>
        <p:nvPicPr>
          <p:cNvPr id="5" name="Afbeelding 4">
            <a:extLst>
              <a:ext uri="{FF2B5EF4-FFF2-40B4-BE49-F238E27FC236}">
                <a16:creationId xmlns:a16="http://schemas.microsoft.com/office/drawing/2014/main" id="{D25C6328-4A7E-83E8-7444-54A044012580}"/>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02DEA4D0-0961-250E-E03F-82A00BA73BC2}"/>
              </a:ext>
            </a:extLst>
          </p:cNvPr>
          <p:cNvPicPr>
            <a:picLocks noChangeAspect="1"/>
          </p:cNvPicPr>
          <p:nvPr/>
        </p:nvPicPr>
        <p:blipFill>
          <a:blip r:embed="rId5"/>
          <a:stretch>
            <a:fillRect/>
          </a:stretch>
        </p:blipFill>
        <p:spPr>
          <a:xfrm>
            <a:off x="3166617" y="1104754"/>
            <a:ext cx="3383324" cy="5753246"/>
          </a:xfrm>
          <a:prstGeom prst="rect">
            <a:avLst/>
          </a:prstGeom>
        </p:spPr>
      </p:pic>
    </p:spTree>
    <p:extLst>
      <p:ext uri="{BB962C8B-B14F-4D97-AF65-F5344CB8AC3E}">
        <p14:creationId xmlns:p14="http://schemas.microsoft.com/office/powerpoint/2010/main" val="2327354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5C0AA-17C0-A354-3E29-BBE1EDA1A4C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5FE29D-F466-2317-E879-AC7930450155}"/>
              </a:ext>
            </a:extLst>
          </p:cNvPr>
          <p:cNvSpPr>
            <a:spLocks noGrp="1"/>
          </p:cNvSpPr>
          <p:nvPr>
            <p:ph type="title"/>
          </p:nvPr>
        </p:nvSpPr>
        <p:spPr>
          <a:xfrm>
            <a:off x="254000" y="272713"/>
            <a:ext cx="7213600" cy="522642"/>
          </a:xfrm>
        </p:spPr>
        <p:txBody>
          <a:bodyPr/>
          <a:lstStyle/>
          <a:p>
            <a:r>
              <a:rPr lang="nl-BE" sz="2800"/>
              <a:t>Thema 3: agro-ecologie activeert</a:t>
            </a:r>
          </a:p>
        </p:txBody>
      </p:sp>
      <p:pic>
        <p:nvPicPr>
          <p:cNvPr id="5" name="Afbeelding 4">
            <a:extLst>
              <a:ext uri="{FF2B5EF4-FFF2-40B4-BE49-F238E27FC236}">
                <a16:creationId xmlns:a16="http://schemas.microsoft.com/office/drawing/2014/main" id="{0D8655E0-FEC2-EFB3-209D-24F5310D9253}"/>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
        <p:nvSpPr>
          <p:cNvPr id="3" name="Tijdelijke aanduiding voor inhoud 2">
            <a:extLst>
              <a:ext uri="{FF2B5EF4-FFF2-40B4-BE49-F238E27FC236}">
                <a16:creationId xmlns:a16="http://schemas.microsoft.com/office/drawing/2014/main" id="{7DAB3EE8-070B-415D-3BDF-8C72FD22AC3D}"/>
              </a:ext>
            </a:extLst>
          </p:cNvPr>
          <p:cNvSpPr>
            <a:spLocks noGrp="1"/>
          </p:cNvSpPr>
          <p:nvPr>
            <p:ph idx="1"/>
          </p:nvPr>
        </p:nvSpPr>
        <p:spPr>
          <a:xfrm>
            <a:off x="457200" y="1428750"/>
            <a:ext cx="8229600" cy="4525963"/>
          </a:xfrm>
        </p:spPr>
        <p:txBody>
          <a:bodyPr/>
          <a:lstStyle/>
          <a:p>
            <a:pPr marL="0" indent="0">
              <a:buNone/>
            </a:pPr>
            <a:r>
              <a:rPr lang="nl-BE"/>
              <a:t>INLEIDENDE METHODIEK</a:t>
            </a:r>
          </a:p>
          <a:p>
            <a:r>
              <a:rPr lang="nl-BE"/>
              <a:t>Favoriete boom tekenen</a:t>
            </a:r>
          </a:p>
          <a:p>
            <a:r>
              <a:rPr lang="nl-BE"/>
              <a:t>Reliëf van de schors doordrukken met wasco</a:t>
            </a:r>
          </a:p>
          <a:p>
            <a:r>
              <a:rPr lang="nl-BE"/>
              <a:t>Met bladeren stempelen</a:t>
            </a:r>
          </a:p>
          <a:p>
            <a:endParaRPr lang="nl-BE"/>
          </a:p>
          <a:p>
            <a:endParaRPr lang="nl-BE"/>
          </a:p>
          <a:p>
            <a:endParaRPr lang="nl-BE"/>
          </a:p>
        </p:txBody>
      </p:sp>
      <p:pic>
        <p:nvPicPr>
          <p:cNvPr id="7" name="Afbeelding 6">
            <a:extLst>
              <a:ext uri="{FF2B5EF4-FFF2-40B4-BE49-F238E27FC236}">
                <a16:creationId xmlns:a16="http://schemas.microsoft.com/office/drawing/2014/main" id="{F52E9E54-61BA-4CA1-5222-2A8BD50D2A69}"/>
              </a:ext>
            </a:extLst>
          </p:cNvPr>
          <p:cNvPicPr>
            <a:picLocks noChangeAspect="1"/>
          </p:cNvPicPr>
          <p:nvPr/>
        </p:nvPicPr>
        <p:blipFill>
          <a:blip r:embed="rId5"/>
          <a:stretch>
            <a:fillRect/>
          </a:stretch>
        </p:blipFill>
        <p:spPr>
          <a:xfrm rot="388212">
            <a:off x="6404931" y="3479335"/>
            <a:ext cx="2129400" cy="2995515"/>
          </a:xfrm>
          <a:prstGeom prst="rect">
            <a:avLst/>
          </a:prstGeom>
        </p:spPr>
      </p:pic>
    </p:spTree>
    <p:extLst>
      <p:ext uri="{BB962C8B-B14F-4D97-AF65-F5344CB8AC3E}">
        <p14:creationId xmlns:p14="http://schemas.microsoft.com/office/powerpoint/2010/main" val="421939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447AF-4E26-9261-A037-EB5223C5FE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2D4D7C-4957-725C-78B7-14AA2F569B6B}"/>
              </a:ext>
            </a:extLst>
          </p:cNvPr>
          <p:cNvSpPr>
            <a:spLocks noGrp="1"/>
          </p:cNvSpPr>
          <p:nvPr>
            <p:ph type="title"/>
          </p:nvPr>
        </p:nvSpPr>
        <p:spPr>
          <a:xfrm>
            <a:off x="254000" y="272713"/>
            <a:ext cx="7213600" cy="522642"/>
          </a:xfrm>
        </p:spPr>
        <p:txBody>
          <a:bodyPr/>
          <a:lstStyle/>
          <a:p>
            <a:r>
              <a:rPr lang="nl-BE" sz="2800"/>
              <a:t>Thema 3: agro-ecologie activeert</a:t>
            </a:r>
          </a:p>
        </p:txBody>
      </p:sp>
      <p:sp>
        <p:nvSpPr>
          <p:cNvPr id="3" name="Tijdelijke aanduiding voor inhoud 2">
            <a:extLst>
              <a:ext uri="{FF2B5EF4-FFF2-40B4-BE49-F238E27FC236}">
                <a16:creationId xmlns:a16="http://schemas.microsoft.com/office/drawing/2014/main" id="{BE26A2C4-C814-8735-FDCF-CA7E7986A9AF}"/>
              </a:ext>
            </a:extLst>
          </p:cNvPr>
          <p:cNvSpPr>
            <a:spLocks noGrp="1"/>
          </p:cNvSpPr>
          <p:nvPr>
            <p:ph idx="1"/>
          </p:nvPr>
        </p:nvSpPr>
        <p:spPr>
          <a:xfrm>
            <a:off x="457200" y="1117454"/>
            <a:ext cx="8229600" cy="4525963"/>
          </a:xfrm>
        </p:spPr>
        <p:txBody>
          <a:bodyPr/>
          <a:lstStyle/>
          <a:p>
            <a:pPr marL="0" indent="0">
              <a:buNone/>
            </a:pPr>
            <a:r>
              <a:rPr lang="nl-BE"/>
              <a:t>INLEIDENDE METHODIEK: </a:t>
            </a:r>
            <a:r>
              <a:rPr lang="nl-BE" sz="2800"/>
              <a:t>Combinatieopdracht bomen en vruchten</a:t>
            </a:r>
          </a:p>
        </p:txBody>
      </p:sp>
      <p:pic>
        <p:nvPicPr>
          <p:cNvPr id="5" name="Afbeelding 4">
            <a:extLst>
              <a:ext uri="{FF2B5EF4-FFF2-40B4-BE49-F238E27FC236}">
                <a16:creationId xmlns:a16="http://schemas.microsoft.com/office/drawing/2014/main" id="{10ADEBC6-4C6F-395D-2FE5-8EB93E34F2D6}"/>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38BAD859-C1F7-869B-40A7-EB9CDF5C2191}"/>
              </a:ext>
            </a:extLst>
          </p:cNvPr>
          <p:cNvPicPr>
            <a:picLocks noChangeAspect="1"/>
          </p:cNvPicPr>
          <p:nvPr/>
        </p:nvPicPr>
        <p:blipFill>
          <a:blip r:embed="rId5"/>
          <a:stretch>
            <a:fillRect/>
          </a:stretch>
        </p:blipFill>
        <p:spPr>
          <a:xfrm>
            <a:off x="5475417" y="2191988"/>
            <a:ext cx="3264998" cy="4525963"/>
          </a:xfrm>
          <a:prstGeom prst="rect">
            <a:avLst/>
          </a:prstGeom>
        </p:spPr>
      </p:pic>
      <p:pic>
        <p:nvPicPr>
          <p:cNvPr id="8" name="Afbeelding 7">
            <a:extLst>
              <a:ext uri="{FF2B5EF4-FFF2-40B4-BE49-F238E27FC236}">
                <a16:creationId xmlns:a16="http://schemas.microsoft.com/office/drawing/2014/main" id="{0EE4690A-6D90-6722-E1B5-2160C42939E6}"/>
              </a:ext>
            </a:extLst>
          </p:cNvPr>
          <p:cNvPicPr>
            <a:picLocks noChangeAspect="1"/>
          </p:cNvPicPr>
          <p:nvPr/>
        </p:nvPicPr>
        <p:blipFill>
          <a:blip r:embed="rId6"/>
          <a:stretch>
            <a:fillRect/>
          </a:stretch>
        </p:blipFill>
        <p:spPr>
          <a:xfrm>
            <a:off x="971249" y="2191988"/>
            <a:ext cx="3264998" cy="4543548"/>
          </a:xfrm>
          <a:prstGeom prst="rect">
            <a:avLst/>
          </a:prstGeom>
        </p:spPr>
      </p:pic>
    </p:spTree>
    <p:extLst>
      <p:ext uri="{BB962C8B-B14F-4D97-AF65-F5344CB8AC3E}">
        <p14:creationId xmlns:p14="http://schemas.microsoft.com/office/powerpoint/2010/main" val="2151084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58F7D-24FC-FFEC-5A6F-29F2DA47AD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8F2B11-27AE-7D3F-1D92-2F907D797DC1}"/>
              </a:ext>
            </a:extLst>
          </p:cNvPr>
          <p:cNvSpPr>
            <a:spLocks noGrp="1"/>
          </p:cNvSpPr>
          <p:nvPr>
            <p:ph type="title"/>
          </p:nvPr>
        </p:nvSpPr>
        <p:spPr>
          <a:xfrm>
            <a:off x="254000" y="272713"/>
            <a:ext cx="7213600" cy="522642"/>
          </a:xfrm>
        </p:spPr>
        <p:txBody>
          <a:bodyPr/>
          <a:lstStyle/>
          <a:p>
            <a:r>
              <a:rPr lang="nl-BE" sz="2800"/>
              <a:t>Thema 3: agro-ecologie activeert</a:t>
            </a:r>
          </a:p>
        </p:txBody>
      </p:sp>
      <p:sp>
        <p:nvSpPr>
          <p:cNvPr id="3" name="Tijdelijke aanduiding voor inhoud 2">
            <a:extLst>
              <a:ext uri="{FF2B5EF4-FFF2-40B4-BE49-F238E27FC236}">
                <a16:creationId xmlns:a16="http://schemas.microsoft.com/office/drawing/2014/main" id="{9E6183E2-46BE-8F6B-93CA-12DCB44123D7}"/>
              </a:ext>
            </a:extLst>
          </p:cNvPr>
          <p:cNvSpPr>
            <a:spLocks noGrp="1"/>
          </p:cNvSpPr>
          <p:nvPr>
            <p:ph idx="1"/>
          </p:nvPr>
        </p:nvSpPr>
        <p:spPr/>
        <p:txBody>
          <a:bodyPr vert="horz" lIns="91440" tIns="45720" rIns="91440" bIns="45720" rtlCol="0" anchor="t">
            <a:normAutofit/>
          </a:bodyPr>
          <a:lstStyle/>
          <a:p>
            <a:r>
              <a:rPr lang="nl-BE" dirty="0"/>
              <a:t>INLEIDENDE METHODIEK</a:t>
            </a:r>
          </a:p>
          <a:p>
            <a:r>
              <a:rPr lang="nl-BE"/>
              <a:t>1</a:t>
            </a:r>
            <a:r>
              <a:rPr lang="nl-BE" baseline="30000"/>
              <a:t>e</a:t>
            </a:r>
            <a:r>
              <a:rPr lang="nl-BE"/>
              <a:t> graad: agro-ecologie of niet</a:t>
            </a:r>
          </a:p>
          <a:p>
            <a:r>
              <a:rPr lang="nl-BE" dirty="0"/>
              <a:t>2</a:t>
            </a:r>
            <a:r>
              <a:rPr lang="nl-BE" baseline="30000" dirty="0"/>
              <a:t>e</a:t>
            </a:r>
            <a:r>
              <a:rPr lang="nl-BE" dirty="0"/>
              <a:t> graad agro-ecologie of industriële landbouw</a:t>
            </a:r>
          </a:p>
          <a:p>
            <a:r>
              <a:rPr lang="nl-BE" dirty="0"/>
              <a:t>3</a:t>
            </a:r>
            <a:r>
              <a:rPr lang="nl-BE" baseline="30000" dirty="0"/>
              <a:t>e</a:t>
            </a:r>
            <a:r>
              <a:rPr lang="nl-BE" dirty="0"/>
              <a:t> graad: stellingen</a:t>
            </a:r>
          </a:p>
          <a:p>
            <a:pPr marL="0" indent="0">
              <a:buNone/>
            </a:pPr>
            <a:endParaRPr lang="nl-BE"/>
          </a:p>
        </p:txBody>
      </p:sp>
      <p:pic>
        <p:nvPicPr>
          <p:cNvPr id="5" name="Afbeelding 4">
            <a:extLst>
              <a:ext uri="{FF2B5EF4-FFF2-40B4-BE49-F238E27FC236}">
                <a16:creationId xmlns:a16="http://schemas.microsoft.com/office/drawing/2014/main" id="{47BF0B3B-7C61-D715-DF96-FAF09CDB3D68}"/>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9220" name="Picture 4" descr="Decision - Free miscellaneous icons">
            <a:extLst>
              <a:ext uri="{FF2B5EF4-FFF2-40B4-BE49-F238E27FC236}">
                <a16:creationId xmlns:a16="http://schemas.microsoft.com/office/drawing/2014/main" id="{C454D944-7CA2-FB0C-D437-27E752560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200" y="4149186"/>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57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E9468-EC44-092F-96E3-0A360A2A51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A0BC5BC-9198-0637-09B5-9C2071ABCDB6}"/>
              </a:ext>
            </a:extLst>
          </p:cNvPr>
          <p:cNvSpPr>
            <a:spLocks noGrp="1"/>
          </p:cNvSpPr>
          <p:nvPr>
            <p:ph type="title"/>
          </p:nvPr>
        </p:nvSpPr>
        <p:spPr>
          <a:xfrm>
            <a:off x="254000" y="272713"/>
            <a:ext cx="7213600" cy="522642"/>
          </a:xfrm>
        </p:spPr>
        <p:txBody>
          <a:bodyPr/>
          <a:lstStyle/>
          <a:p>
            <a:r>
              <a:rPr lang="nl-BE" sz="2800"/>
              <a:t>Thema 3: agro-ecologie activeert</a:t>
            </a:r>
          </a:p>
        </p:txBody>
      </p:sp>
      <p:sp>
        <p:nvSpPr>
          <p:cNvPr id="3" name="Tijdelijke aanduiding voor inhoud 2">
            <a:extLst>
              <a:ext uri="{FF2B5EF4-FFF2-40B4-BE49-F238E27FC236}">
                <a16:creationId xmlns:a16="http://schemas.microsoft.com/office/drawing/2014/main" id="{9254C276-6444-647C-E639-445542E52A81}"/>
              </a:ext>
            </a:extLst>
          </p:cNvPr>
          <p:cNvSpPr>
            <a:spLocks noGrp="1"/>
          </p:cNvSpPr>
          <p:nvPr>
            <p:ph idx="1"/>
          </p:nvPr>
        </p:nvSpPr>
        <p:spPr/>
        <p:txBody>
          <a:bodyPr vert="horz" lIns="91440" tIns="45720" rIns="91440" bIns="45720" rtlCol="0" anchor="t">
            <a:normAutofit/>
          </a:bodyPr>
          <a:lstStyle/>
          <a:p>
            <a:r>
              <a:rPr lang="nl-BE" dirty="0"/>
              <a:t>Methodiek: </a:t>
            </a:r>
            <a:r>
              <a:rPr lang="nl-BE"/>
              <a:t>kennismaken met changemakers</a:t>
            </a:r>
          </a:p>
        </p:txBody>
      </p:sp>
      <p:pic>
        <p:nvPicPr>
          <p:cNvPr id="5" name="Afbeelding 4">
            <a:extLst>
              <a:ext uri="{FF2B5EF4-FFF2-40B4-BE49-F238E27FC236}">
                <a16:creationId xmlns:a16="http://schemas.microsoft.com/office/drawing/2014/main" id="{035B9A7E-F8B7-205D-2A68-CAFE3ADBD37F}"/>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10242" name="Picture 2" descr="Changemaker">
            <a:extLst>
              <a:ext uri="{FF2B5EF4-FFF2-40B4-BE49-F238E27FC236}">
                <a16:creationId xmlns:a16="http://schemas.microsoft.com/office/drawing/2014/main" id="{A7B5383F-3B25-121E-F558-9F3C1356E89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7502" y="3271838"/>
            <a:ext cx="2595562" cy="2595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21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12E7F-53BA-3624-D23F-6D6A9FC0405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DA0CAE3-E427-4EF5-72E2-09B2DC98087D}"/>
              </a:ext>
            </a:extLst>
          </p:cNvPr>
          <p:cNvSpPr>
            <a:spLocks noGrp="1"/>
          </p:cNvSpPr>
          <p:nvPr>
            <p:ph type="title"/>
          </p:nvPr>
        </p:nvSpPr>
        <p:spPr>
          <a:xfrm>
            <a:off x="254000" y="272713"/>
            <a:ext cx="7213600" cy="522642"/>
          </a:xfrm>
        </p:spPr>
        <p:txBody>
          <a:bodyPr/>
          <a:lstStyle/>
          <a:p>
            <a:r>
              <a:rPr lang="nl-BE" sz="2800"/>
              <a:t>Thema 3: agro-ecologie activeert</a:t>
            </a:r>
          </a:p>
        </p:txBody>
      </p:sp>
      <p:pic>
        <p:nvPicPr>
          <p:cNvPr id="5" name="Afbeelding 4">
            <a:extLst>
              <a:ext uri="{FF2B5EF4-FFF2-40B4-BE49-F238E27FC236}">
                <a16:creationId xmlns:a16="http://schemas.microsoft.com/office/drawing/2014/main" id="{25D63E6F-744D-6F93-D720-55D9AB39B6C0}"/>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10" name="Afbeelding 9">
            <a:extLst>
              <a:ext uri="{FF2B5EF4-FFF2-40B4-BE49-F238E27FC236}">
                <a16:creationId xmlns:a16="http://schemas.microsoft.com/office/drawing/2014/main" id="{22CC7886-5663-4BF4-2560-862309D247A4}"/>
              </a:ext>
            </a:extLst>
          </p:cNvPr>
          <p:cNvPicPr>
            <a:picLocks noChangeAspect="1"/>
          </p:cNvPicPr>
          <p:nvPr/>
        </p:nvPicPr>
        <p:blipFill>
          <a:blip r:embed="rId5"/>
          <a:stretch>
            <a:fillRect/>
          </a:stretch>
        </p:blipFill>
        <p:spPr>
          <a:xfrm>
            <a:off x="2590800" y="1104754"/>
            <a:ext cx="4678986" cy="5654386"/>
          </a:xfrm>
          <a:prstGeom prst="rect">
            <a:avLst/>
          </a:prstGeom>
        </p:spPr>
      </p:pic>
    </p:spTree>
    <p:extLst>
      <p:ext uri="{BB962C8B-B14F-4D97-AF65-F5344CB8AC3E}">
        <p14:creationId xmlns:p14="http://schemas.microsoft.com/office/powerpoint/2010/main" val="3205782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B9B062-D2F1-DA2A-F788-3737DC7929C1}"/>
              </a:ext>
            </a:extLst>
          </p:cNvPr>
          <p:cNvSpPr>
            <a:spLocks noGrp="1"/>
          </p:cNvSpPr>
          <p:nvPr>
            <p:ph type="title"/>
          </p:nvPr>
        </p:nvSpPr>
        <p:spPr>
          <a:xfrm>
            <a:off x="457200" y="224636"/>
            <a:ext cx="5646998" cy="522642"/>
          </a:xfrm>
        </p:spPr>
        <p:txBody>
          <a:bodyPr/>
          <a:lstStyle/>
          <a:p>
            <a:r>
              <a:rPr lang="nl-NL"/>
              <a:t>Sterretje 1: dankbaarheid en verbondenheid</a:t>
            </a:r>
            <a:endParaRPr lang="nl-BE"/>
          </a:p>
        </p:txBody>
      </p:sp>
      <p:pic>
        <p:nvPicPr>
          <p:cNvPr id="4" name="Afbeelding 3" descr="Afbeelding met verven, tekening, kunst&#10;&#10;Automatisch gegenereerde beschrijving">
            <a:extLst>
              <a:ext uri="{FF2B5EF4-FFF2-40B4-BE49-F238E27FC236}">
                <a16:creationId xmlns:a16="http://schemas.microsoft.com/office/drawing/2014/main" id="{1D9C843E-E9F8-A0E1-114C-0C9E5865B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8955" y="1228760"/>
            <a:ext cx="2806556" cy="3980206"/>
          </a:xfrm>
          <a:prstGeom prst="rect">
            <a:avLst/>
          </a:prstGeom>
        </p:spPr>
      </p:pic>
      <p:pic>
        <p:nvPicPr>
          <p:cNvPr id="1026" name="Picture 2" descr="Bewegen Mozaiek in het teken van de herfst">
            <a:extLst>
              <a:ext uri="{FF2B5EF4-FFF2-40B4-BE49-F238E27FC236}">
                <a16:creationId xmlns:a16="http://schemas.microsoft.com/office/drawing/2014/main" id="{7507CE13-E171-D640-2C5B-4B81F5560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87165" y="1725515"/>
            <a:ext cx="3980205" cy="2986696"/>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0536E528-8BEE-B3FC-D354-C063653F083C}"/>
              </a:ext>
            </a:extLst>
          </p:cNvPr>
          <p:cNvSpPr txBox="1"/>
          <p:nvPr/>
        </p:nvSpPr>
        <p:spPr>
          <a:xfrm>
            <a:off x="5339725" y="5261009"/>
            <a:ext cx="4050460" cy="1631216"/>
          </a:xfrm>
          <a:prstGeom prst="rect">
            <a:avLst/>
          </a:prstGeom>
          <a:noFill/>
        </p:spPr>
        <p:txBody>
          <a:bodyPr wrap="square" rtlCol="0">
            <a:spAutoFit/>
          </a:bodyPr>
          <a:lstStyle/>
          <a:p>
            <a:r>
              <a:rPr lang="nl-NL" sz="2500">
                <a:solidFill>
                  <a:srgbClr val="7F7F7F"/>
                </a:solidFill>
              </a:rPr>
              <a:t>VERHAAL: </a:t>
            </a:r>
          </a:p>
          <a:p>
            <a:pPr marL="285750" indent="-285750">
              <a:buFontTx/>
              <a:buChar char="-"/>
            </a:pPr>
            <a:r>
              <a:rPr lang="nl-NL" sz="2500">
                <a:solidFill>
                  <a:srgbClr val="7F7F7F"/>
                </a:solidFill>
              </a:rPr>
              <a:t>Welke geschenken?</a:t>
            </a:r>
          </a:p>
          <a:p>
            <a:pPr marL="285750" indent="-285750">
              <a:buFontTx/>
              <a:buChar char="-"/>
            </a:pPr>
            <a:r>
              <a:rPr lang="nl-NL" sz="2500">
                <a:solidFill>
                  <a:srgbClr val="7F7F7F"/>
                </a:solidFill>
              </a:rPr>
              <a:t>Mooi/minder mooi?</a:t>
            </a:r>
          </a:p>
          <a:p>
            <a:pPr marL="285750" indent="-285750">
              <a:buFontTx/>
              <a:buChar char="-"/>
            </a:pPr>
            <a:r>
              <a:rPr lang="nl-NL" sz="2500">
                <a:solidFill>
                  <a:srgbClr val="7F7F7F"/>
                </a:solidFill>
              </a:rPr>
              <a:t>Waaraan denken?</a:t>
            </a:r>
            <a:endParaRPr lang="nl-BE" sz="2500">
              <a:solidFill>
                <a:srgbClr val="7F7F7F"/>
              </a:solidFill>
            </a:endParaRPr>
          </a:p>
        </p:txBody>
      </p:sp>
      <p:sp>
        <p:nvSpPr>
          <p:cNvPr id="6" name="Tekstvak 5">
            <a:extLst>
              <a:ext uri="{FF2B5EF4-FFF2-40B4-BE49-F238E27FC236}">
                <a16:creationId xmlns:a16="http://schemas.microsoft.com/office/drawing/2014/main" id="{068E93A5-84D8-6CFC-2739-40D36FF62FB6}"/>
              </a:ext>
            </a:extLst>
          </p:cNvPr>
          <p:cNvSpPr txBox="1"/>
          <p:nvPr/>
        </p:nvSpPr>
        <p:spPr>
          <a:xfrm>
            <a:off x="89265" y="5237147"/>
            <a:ext cx="5643320" cy="1246495"/>
          </a:xfrm>
          <a:prstGeom prst="rect">
            <a:avLst/>
          </a:prstGeom>
          <a:noFill/>
        </p:spPr>
        <p:txBody>
          <a:bodyPr wrap="square" rtlCol="0">
            <a:spAutoFit/>
          </a:bodyPr>
          <a:lstStyle/>
          <a:p>
            <a:r>
              <a:rPr lang="nl-NL" sz="2500">
                <a:solidFill>
                  <a:srgbClr val="7F7F7F"/>
                </a:solidFill>
              </a:rPr>
              <a:t>ACTIVITEIT</a:t>
            </a:r>
          </a:p>
          <a:p>
            <a:pPr marL="285750" indent="-285750">
              <a:buFontTx/>
              <a:buChar char="-"/>
            </a:pPr>
            <a:r>
              <a:rPr lang="nl-NL" sz="2500">
                <a:solidFill>
                  <a:srgbClr val="7F7F7F"/>
                </a:solidFill>
              </a:rPr>
              <a:t>Wat dronk je deze ochtend? </a:t>
            </a:r>
          </a:p>
          <a:p>
            <a:pPr marL="285750" indent="-285750">
              <a:buFontTx/>
              <a:buChar char="-"/>
            </a:pPr>
            <a:r>
              <a:rPr lang="nl-NL" sz="2500">
                <a:solidFill>
                  <a:srgbClr val="7F7F7F"/>
                </a:solidFill>
              </a:rPr>
              <a:t>Wat als…?</a:t>
            </a:r>
            <a:endParaRPr lang="nl-BE" sz="2500">
              <a:solidFill>
                <a:srgbClr val="7F7F7F"/>
              </a:solidFill>
            </a:endParaRPr>
          </a:p>
        </p:txBody>
      </p:sp>
      <p:pic>
        <p:nvPicPr>
          <p:cNvPr id="7" name="Afbeelding 6">
            <a:extLst>
              <a:ext uri="{FF2B5EF4-FFF2-40B4-BE49-F238E27FC236}">
                <a16:creationId xmlns:a16="http://schemas.microsoft.com/office/drawing/2014/main" id="{07F97E68-A113-660A-534C-3BC6FDF80E01}"/>
              </a:ext>
            </a:extLst>
          </p:cNvPr>
          <p:cNvPicPr>
            <a:picLocks noChangeAspect="1"/>
          </p:cNvPicPr>
          <p:nvPr/>
        </p:nvPicPr>
        <p:blipFill>
          <a:blip r:embed="rId4">
            <a:duotone>
              <a:schemeClr val="accent3">
                <a:shade val="45000"/>
                <a:satMod val="135000"/>
              </a:schemeClr>
              <a:prstClr val="white"/>
            </a:duotone>
            <a:alphaModFix/>
            <a:extLst>
              <a:ext uri="{BEBA8EAE-BF5A-486C-A8C5-ECC9F3942E4B}">
                <a14:imgProps xmlns:a14="http://schemas.microsoft.com/office/drawing/2010/main">
                  <a14:imgLayer r:embed="rId5">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Tree>
    <p:extLst>
      <p:ext uri="{BB962C8B-B14F-4D97-AF65-F5344CB8AC3E}">
        <p14:creationId xmlns:p14="http://schemas.microsoft.com/office/powerpoint/2010/main" val="275550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2FF66B-57B9-0CBC-F26B-54D48E814301}"/>
              </a:ext>
            </a:extLst>
          </p:cNvPr>
          <p:cNvSpPr>
            <a:spLocks noGrp="1"/>
          </p:cNvSpPr>
          <p:nvPr>
            <p:ph type="title"/>
          </p:nvPr>
        </p:nvSpPr>
        <p:spPr>
          <a:xfrm>
            <a:off x="457199" y="224636"/>
            <a:ext cx="6560249" cy="522642"/>
          </a:xfrm>
        </p:spPr>
        <p:txBody>
          <a:bodyPr/>
          <a:lstStyle/>
          <a:p>
            <a:r>
              <a:rPr lang="nl-NL"/>
              <a:t>Levensbeschouwelijke groei</a:t>
            </a:r>
            <a:endParaRPr lang="nl-BE"/>
          </a:p>
        </p:txBody>
      </p:sp>
      <p:pic>
        <p:nvPicPr>
          <p:cNvPr id="5" name="Tijdelijke aanduiding voor inhoud 4" descr="Afbeelding met tekening, schets, clipart, illustratie&#10;&#10;Automatisch gegenereerde beschrijving">
            <a:extLst>
              <a:ext uri="{FF2B5EF4-FFF2-40B4-BE49-F238E27FC236}">
                <a16:creationId xmlns:a16="http://schemas.microsoft.com/office/drawing/2014/main" id="{8C7574B3-BB17-6059-F4C5-17EC86CD2D77}"/>
              </a:ext>
            </a:extLst>
          </p:cNvPr>
          <p:cNvPicPr>
            <a:picLocks noGrp="1" noChangeAspect="1"/>
          </p:cNvPicPr>
          <p:nvPr>
            <p:ph idx="1"/>
          </p:nvPr>
        </p:nvPicPr>
        <p:blipFill>
          <a:blip r:embed="rId2"/>
          <a:stretch>
            <a:fillRect/>
          </a:stretch>
        </p:blipFill>
        <p:spPr>
          <a:xfrm>
            <a:off x="263768" y="1478479"/>
            <a:ext cx="4586859" cy="4244609"/>
          </a:xfrm>
        </p:spPr>
      </p:pic>
      <p:sp>
        <p:nvSpPr>
          <p:cNvPr id="6" name="Tekstvak 5">
            <a:extLst>
              <a:ext uri="{FF2B5EF4-FFF2-40B4-BE49-F238E27FC236}">
                <a16:creationId xmlns:a16="http://schemas.microsoft.com/office/drawing/2014/main" id="{2FA4809C-18EE-0038-5CC3-AA070887A253}"/>
              </a:ext>
            </a:extLst>
          </p:cNvPr>
          <p:cNvSpPr txBox="1"/>
          <p:nvPr/>
        </p:nvSpPr>
        <p:spPr>
          <a:xfrm>
            <a:off x="5169878" y="1354015"/>
            <a:ext cx="3516924" cy="2246769"/>
          </a:xfrm>
          <a:prstGeom prst="rect">
            <a:avLst/>
          </a:prstGeom>
          <a:noFill/>
        </p:spPr>
        <p:txBody>
          <a:bodyPr wrap="square" rtlCol="0">
            <a:spAutoFit/>
          </a:bodyPr>
          <a:lstStyle/>
          <a:p>
            <a:r>
              <a:rPr lang="nl-NL" sz="2000">
                <a:solidFill>
                  <a:srgbClr val="7F7F7F"/>
                </a:solidFill>
              </a:rPr>
              <a:t>ONDERBOUW:</a:t>
            </a:r>
          </a:p>
          <a:p>
            <a:pPr marL="285750" indent="-285750">
              <a:buFontTx/>
              <a:buChar char="-"/>
            </a:pPr>
            <a:r>
              <a:rPr lang="nl-NL" sz="2000" b="1">
                <a:solidFill>
                  <a:srgbClr val="7F7F7F"/>
                </a:solidFill>
              </a:rPr>
              <a:t>Wortels</a:t>
            </a:r>
            <a:r>
              <a:rPr lang="nl-NL" sz="2000">
                <a:solidFill>
                  <a:srgbClr val="7F7F7F"/>
                </a:solidFill>
              </a:rPr>
              <a:t> (verleden): wie zorgde voor mij? </a:t>
            </a:r>
          </a:p>
          <a:p>
            <a:pPr marL="285750" indent="-285750">
              <a:buFontTx/>
              <a:buChar char="-"/>
            </a:pPr>
            <a:r>
              <a:rPr lang="nl-NL" sz="2000" b="1">
                <a:solidFill>
                  <a:srgbClr val="7F7F7F"/>
                </a:solidFill>
              </a:rPr>
              <a:t>Stam</a:t>
            </a:r>
            <a:r>
              <a:rPr lang="nl-NL" sz="2000">
                <a:solidFill>
                  <a:srgbClr val="7F7F7F"/>
                </a:solidFill>
              </a:rPr>
              <a:t> (heden): wie steunt mij?</a:t>
            </a:r>
          </a:p>
          <a:p>
            <a:pPr marL="285750" indent="-285750">
              <a:buFontTx/>
              <a:buChar char="-"/>
            </a:pPr>
            <a:r>
              <a:rPr lang="nl-NL" sz="2000" b="1">
                <a:solidFill>
                  <a:srgbClr val="7F7F7F"/>
                </a:solidFill>
              </a:rPr>
              <a:t>Kruin</a:t>
            </a:r>
            <a:r>
              <a:rPr lang="nl-NL" sz="2000">
                <a:solidFill>
                  <a:srgbClr val="7F7F7F"/>
                </a:solidFill>
              </a:rPr>
              <a:t> (toekomst): voor wie wil ik zorgen? </a:t>
            </a:r>
            <a:endParaRPr lang="nl-BE" sz="2000">
              <a:solidFill>
                <a:srgbClr val="7F7F7F"/>
              </a:solidFill>
            </a:endParaRPr>
          </a:p>
        </p:txBody>
      </p:sp>
      <p:sp>
        <p:nvSpPr>
          <p:cNvPr id="7" name="Tekstvak 6">
            <a:extLst>
              <a:ext uri="{FF2B5EF4-FFF2-40B4-BE49-F238E27FC236}">
                <a16:creationId xmlns:a16="http://schemas.microsoft.com/office/drawing/2014/main" id="{0785299E-E5BE-3BC9-D0ED-A086771B2C19}"/>
              </a:ext>
            </a:extLst>
          </p:cNvPr>
          <p:cNvSpPr txBox="1"/>
          <p:nvPr/>
        </p:nvSpPr>
        <p:spPr>
          <a:xfrm>
            <a:off x="5169879" y="3854630"/>
            <a:ext cx="4132384" cy="2862322"/>
          </a:xfrm>
          <a:prstGeom prst="rect">
            <a:avLst/>
          </a:prstGeom>
          <a:noFill/>
        </p:spPr>
        <p:txBody>
          <a:bodyPr wrap="square" rtlCol="0">
            <a:spAutoFit/>
          </a:bodyPr>
          <a:lstStyle/>
          <a:p>
            <a:r>
              <a:rPr lang="nl-NL" sz="2000">
                <a:solidFill>
                  <a:srgbClr val="7F7F7F"/>
                </a:solidFill>
              </a:rPr>
              <a:t>BOVENBOUW:</a:t>
            </a:r>
          </a:p>
          <a:p>
            <a:pPr marL="285750" indent="-285750">
              <a:buFontTx/>
              <a:buChar char="-"/>
            </a:pPr>
            <a:r>
              <a:rPr lang="nl-NL" sz="2000" b="1">
                <a:solidFill>
                  <a:srgbClr val="7F7F7F"/>
                </a:solidFill>
              </a:rPr>
              <a:t>Wortels</a:t>
            </a:r>
            <a:r>
              <a:rPr lang="nl-NL" sz="2000">
                <a:solidFill>
                  <a:srgbClr val="7F7F7F"/>
                </a:solidFill>
              </a:rPr>
              <a:t> (verleden): welke waarden kreeg ik mee? </a:t>
            </a:r>
          </a:p>
          <a:p>
            <a:pPr marL="285750" indent="-285750">
              <a:buFontTx/>
              <a:buChar char="-"/>
            </a:pPr>
            <a:r>
              <a:rPr lang="nl-NL" sz="2000" b="1">
                <a:solidFill>
                  <a:srgbClr val="7F7F7F"/>
                </a:solidFill>
              </a:rPr>
              <a:t>Stam</a:t>
            </a:r>
            <a:r>
              <a:rPr lang="nl-NL" sz="2000">
                <a:solidFill>
                  <a:srgbClr val="7F7F7F"/>
                </a:solidFill>
              </a:rPr>
              <a:t> (heden): welke waarden/talenten houden me recht?</a:t>
            </a:r>
          </a:p>
          <a:p>
            <a:pPr marL="285750" indent="-285750">
              <a:buFontTx/>
              <a:buChar char="-"/>
            </a:pPr>
            <a:r>
              <a:rPr lang="nl-NL" sz="2000" b="1">
                <a:solidFill>
                  <a:srgbClr val="7F7F7F"/>
                </a:solidFill>
              </a:rPr>
              <a:t>Kruin</a:t>
            </a:r>
            <a:r>
              <a:rPr lang="nl-NL" sz="2000">
                <a:solidFill>
                  <a:srgbClr val="7F7F7F"/>
                </a:solidFill>
              </a:rPr>
              <a:t> (toekomst): welke waarden/talenten kan ik inzetten voor de schepping? </a:t>
            </a:r>
            <a:endParaRPr lang="nl-BE" sz="2000">
              <a:solidFill>
                <a:srgbClr val="7F7F7F"/>
              </a:solidFill>
            </a:endParaRPr>
          </a:p>
        </p:txBody>
      </p:sp>
      <p:pic>
        <p:nvPicPr>
          <p:cNvPr id="8" name="Afbeelding 7">
            <a:extLst>
              <a:ext uri="{FF2B5EF4-FFF2-40B4-BE49-F238E27FC236}">
                <a16:creationId xmlns:a16="http://schemas.microsoft.com/office/drawing/2014/main" id="{F4F22D85-B8E2-B329-A67D-EE51EFFAC044}"/>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Tree>
    <p:extLst>
      <p:ext uri="{BB962C8B-B14F-4D97-AF65-F5344CB8AC3E}">
        <p14:creationId xmlns:p14="http://schemas.microsoft.com/office/powerpoint/2010/main" val="2931898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FC986-3901-9918-BE68-A51CA8CB77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CA216F-BDE0-89A4-D312-B7EF664E719D}"/>
              </a:ext>
            </a:extLst>
          </p:cNvPr>
          <p:cNvSpPr>
            <a:spLocks noGrp="1"/>
          </p:cNvSpPr>
          <p:nvPr>
            <p:ph type="title"/>
          </p:nvPr>
        </p:nvSpPr>
        <p:spPr/>
        <p:txBody>
          <a:bodyPr/>
          <a:lstStyle/>
          <a:p>
            <a:r>
              <a:rPr lang="nl-BE" sz="2600"/>
              <a:t>Thema 2: agro-ecologie inspireert</a:t>
            </a:r>
          </a:p>
        </p:txBody>
      </p:sp>
      <p:sp>
        <p:nvSpPr>
          <p:cNvPr id="3" name="Tijdelijke aanduiding voor inhoud 2">
            <a:extLst>
              <a:ext uri="{FF2B5EF4-FFF2-40B4-BE49-F238E27FC236}">
                <a16:creationId xmlns:a16="http://schemas.microsoft.com/office/drawing/2014/main" id="{FCF613E4-83A1-CCE7-C38E-3BC8A8D3CFCF}"/>
              </a:ext>
            </a:extLst>
          </p:cNvPr>
          <p:cNvSpPr>
            <a:spLocks noGrp="1"/>
          </p:cNvSpPr>
          <p:nvPr>
            <p:ph idx="1"/>
          </p:nvPr>
        </p:nvSpPr>
        <p:spPr/>
        <p:txBody>
          <a:bodyPr/>
          <a:lstStyle/>
          <a:p>
            <a:endParaRPr lang="nl-BE"/>
          </a:p>
          <a:p>
            <a:endParaRPr lang="nl-BE"/>
          </a:p>
          <a:p>
            <a:endParaRPr lang="nl-BE"/>
          </a:p>
        </p:txBody>
      </p:sp>
      <p:pic>
        <p:nvPicPr>
          <p:cNvPr id="4" name="Afbeelding 3">
            <a:extLst>
              <a:ext uri="{FF2B5EF4-FFF2-40B4-BE49-F238E27FC236}">
                <a16:creationId xmlns:a16="http://schemas.microsoft.com/office/drawing/2014/main" id="{B79BC5C6-54D5-4E49-AB3C-F09E29EF4DD9}"/>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2096869D-52F3-98F0-C403-BE9F76D6789D}"/>
              </a:ext>
            </a:extLst>
          </p:cNvPr>
          <p:cNvPicPr>
            <a:picLocks noChangeAspect="1"/>
          </p:cNvPicPr>
          <p:nvPr/>
        </p:nvPicPr>
        <p:blipFill>
          <a:blip r:embed="rId5"/>
          <a:stretch>
            <a:fillRect/>
          </a:stretch>
        </p:blipFill>
        <p:spPr>
          <a:xfrm>
            <a:off x="543439" y="1056676"/>
            <a:ext cx="5528310" cy="5683309"/>
          </a:xfrm>
          <a:prstGeom prst="rect">
            <a:avLst/>
          </a:prstGeom>
        </p:spPr>
      </p:pic>
    </p:spTree>
    <p:extLst>
      <p:ext uri="{BB962C8B-B14F-4D97-AF65-F5344CB8AC3E}">
        <p14:creationId xmlns:p14="http://schemas.microsoft.com/office/powerpoint/2010/main" val="2858117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02323-2EA6-BA38-3329-B5C2A6267179}"/>
              </a:ext>
            </a:extLst>
          </p:cNvPr>
          <p:cNvSpPr>
            <a:spLocks noGrp="1"/>
          </p:cNvSpPr>
          <p:nvPr>
            <p:ph type="title"/>
          </p:nvPr>
        </p:nvSpPr>
        <p:spPr/>
        <p:txBody>
          <a:bodyPr/>
          <a:lstStyle/>
          <a:p>
            <a:r>
              <a:rPr lang="nl-NL"/>
              <a:t>Klasritueel: dank u zeggen</a:t>
            </a:r>
            <a:endParaRPr lang="nl-BE"/>
          </a:p>
        </p:txBody>
      </p:sp>
      <p:sp>
        <p:nvSpPr>
          <p:cNvPr id="4" name="Tekstvak 3">
            <a:extLst>
              <a:ext uri="{FF2B5EF4-FFF2-40B4-BE49-F238E27FC236}">
                <a16:creationId xmlns:a16="http://schemas.microsoft.com/office/drawing/2014/main" id="{4FEFF1FA-5226-D9A8-3553-3D6F987C4073}"/>
              </a:ext>
            </a:extLst>
          </p:cNvPr>
          <p:cNvSpPr txBox="1"/>
          <p:nvPr/>
        </p:nvSpPr>
        <p:spPr>
          <a:xfrm>
            <a:off x="457200" y="1614097"/>
            <a:ext cx="3811420" cy="1246495"/>
          </a:xfrm>
          <a:prstGeom prst="rect">
            <a:avLst/>
          </a:prstGeom>
          <a:noFill/>
        </p:spPr>
        <p:txBody>
          <a:bodyPr wrap="square" rtlCol="0">
            <a:spAutoFit/>
          </a:bodyPr>
          <a:lstStyle/>
          <a:p>
            <a:r>
              <a:rPr lang="nl-NL" sz="2500">
                <a:solidFill>
                  <a:srgbClr val="7F7F7F"/>
                </a:solidFill>
              </a:rPr>
              <a:t>ONDERBOUW:</a:t>
            </a:r>
          </a:p>
          <a:p>
            <a:r>
              <a:rPr lang="nl-NL" sz="2500">
                <a:solidFill>
                  <a:srgbClr val="7F7F7F"/>
                </a:solidFill>
              </a:rPr>
              <a:t>Belangrijkste mensen uit de boom? </a:t>
            </a:r>
          </a:p>
        </p:txBody>
      </p:sp>
      <p:sp>
        <p:nvSpPr>
          <p:cNvPr id="5" name="Tekstvak 4">
            <a:extLst>
              <a:ext uri="{FF2B5EF4-FFF2-40B4-BE49-F238E27FC236}">
                <a16:creationId xmlns:a16="http://schemas.microsoft.com/office/drawing/2014/main" id="{11482FF2-D436-3F52-6AA1-2CD177632E1B}"/>
              </a:ext>
            </a:extLst>
          </p:cNvPr>
          <p:cNvSpPr txBox="1"/>
          <p:nvPr/>
        </p:nvSpPr>
        <p:spPr>
          <a:xfrm>
            <a:off x="457200" y="3679288"/>
            <a:ext cx="3619731" cy="1631216"/>
          </a:xfrm>
          <a:prstGeom prst="rect">
            <a:avLst/>
          </a:prstGeom>
          <a:noFill/>
        </p:spPr>
        <p:txBody>
          <a:bodyPr wrap="square" rtlCol="0">
            <a:spAutoFit/>
          </a:bodyPr>
          <a:lstStyle/>
          <a:p>
            <a:r>
              <a:rPr lang="nl-NL" sz="2500">
                <a:solidFill>
                  <a:srgbClr val="7F7F7F"/>
                </a:solidFill>
              </a:rPr>
              <a:t>BOVENBOUW:</a:t>
            </a:r>
          </a:p>
          <a:p>
            <a:r>
              <a:rPr lang="nl-NL" sz="2500">
                <a:solidFill>
                  <a:srgbClr val="7F7F7F"/>
                </a:solidFill>
              </a:rPr>
              <a:t>Belangrijkste waarde heb je van wie geleerd? </a:t>
            </a:r>
          </a:p>
        </p:txBody>
      </p:sp>
      <p:pic>
        <p:nvPicPr>
          <p:cNvPr id="7" name="Afbeelding 6">
            <a:extLst>
              <a:ext uri="{FF2B5EF4-FFF2-40B4-BE49-F238E27FC236}">
                <a16:creationId xmlns:a16="http://schemas.microsoft.com/office/drawing/2014/main" id="{147A5A38-A137-28AF-EB5E-516B01A93C1A}"/>
              </a:ext>
            </a:extLst>
          </p:cNvPr>
          <p:cNvPicPr>
            <a:picLocks noChangeAspect="1"/>
          </p:cNvPicPr>
          <p:nvPr/>
        </p:nvPicPr>
        <p:blipFill>
          <a:blip r:embed="rId2"/>
          <a:srcRect l="15527" b="-2946"/>
          <a:stretch/>
        </p:blipFill>
        <p:spPr>
          <a:xfrm rot="938674">
            <a:off x="4596643" y="1432107"/>
            <a:ext cx="4102933" cy="4794006"/>
          </a:xfrm>
          <a:prstGeom prst="rect">
            <a:avLst/>
          </a:prstGeom>
        </p:spPr>
      </p:pic>
      <p:pic>
        <p:nvPicPr>
          <p:cNvPr id="8" name="Afbeelding 7">
            <a:extLst>
              <a:ext uri="{FF2B5EF4-FFF2-40B4-BE49-F238E27FC236}">
                <a16:creationId xmlns:a16="http://schemas.microsoft.com/office/drawing/2014/main" id="{EF3E471D-0926-5361-A35A-CA146FEBCCC1}"/>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Tree>
    <p:extLst>
      <p:ext uri="{BB962C8B-B14F-4D97-AF65-F5344CB8AC3E}">
        <p14:creationId xmlns:p14="http://schemas.microsoft.com/office/powerpoint/2010/main" val="2433043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F2C1A-C3F8-ED44-8CE8-0ABDE8CCD71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A96DBA-0B19-4077-0B4D-C15572E05215}"/>
              </a:ext>
            </a:extLst>
          </p:cNvPr>
          <p:cNvSpPr>
            <a:spLocks noGrp="1"/>
          </p:cNvSpPr>
          <p:nvPr>
            <p:ph type="title"/>
          </p:nvPr>
        </p:nvSpPr>
        <p:spPr/>
        <p:txBody>
          <a:bodyPr/>
          <a:lstStyle/>
          <a:p>
            <a:r>
              <a:rPr lang="nl-BE" sz="2600"/>
              <a:t>Sterretje 2: inzet en solidariteit</a:t>
            </a:r>
          </a:p>
        </p:txBody>
      </p:sp>
      <p:sp>
        <p:nvSpPr>
          <p:cNvPr id="3" name="Tijdelijke aanduiding voor inhoud 2">
            <a:extLst>
              <a:ext uri="{FF2B5EF4-FFF2-40B4-BE49-F238E27FC236}">
                <a16:creationId xmlns:a16="http://schemas.microsoft.com/office/drawing/2014/main" id="{A6F77716-512E-AAE1-3318-24B567932646}"/>
              </a:ext>
            </a:extLst>
          </p:cNvPr>
          <p:cNvSpPr>
            <a:spLocks noGrp="1"/>
          </p:cNvSpPr>
          <p:nvPr>
            <p:ph idx="1"/>
          </p:nvPr>
        </p:nvSpPr>
        <p:spPr/>
        <p:txBody>
          <a:bodyPr/>
          <a:lstStyle/>
          <a:p>
            <a:endParaRPr lang="nl-BE"/>
          </a:p>
          <a:p>
            <a:endParaRPr lang="nl-BE"/>
          </a:p>
          <a:p>
            <a:endParaRPr lang="nl-BE"/>
          </a:p>
        </p:txBody>
      </p:sp>
      <p:pic>
        <p:nvPicPr>
          <p:cNvPr id="4" name="Afbeelding 3">
            <a:extLst>
              <a:ext uri="{FF2B5EF4-FFF2-40B4-BE49-F238E27FC236}">
                <a16:creationId xmlns:a16="http://schemas.microsoft.com/office/drawing/2014/main" id="{C5ED493C-5AB8-DD5F-1326-D98A66B60F3E}"/>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
        <p:nvSpPr>
          <p:cNvPr id="5" name="Tekstvak 4">
            <a:extLst>
              <a:ext uri="{FF2B5EF4-FFF2-40B4-BE49-F238E27FC236}">
                <a16:creationId xmlns:a16="http://schemas.microsoft.com/office/drawing/2014/main" id="{3D95A302-269E-C893-259C-0E7403ACA9FB}"/>
              </a:ext>
            </a:extLst>
          </p:cNvPr>
          <p:cNvSpPr txBox="1"/>
          <p:nvPr/>
        </p:nvSpPr>
        <p:spPr>
          <a:xfrm>
            <a:off x="457200" y="1565032"/>
            <a:ext cx="5855132" cy="3785652"/>
          </a:xfrm>
          <a:prstGeom prst="rect">
            <a:avLst/>
          </a:prstGeom>
          <a:noFill/>
        </p:spPr>
        <p:txBody>
          <a:bodyPr wrap="square">
            <a:spAutoFit/>
          </a:bodyPr>
          <a:lstStyle/>
          <a:p>
            <a:pPr marL="0" indent="0">
              <a:buNone/>
            </a:pPr>
            <a:r>
              <a:rPr lang="nl-BE" sz="2500">
                <a:solidFill>
                  <a:schemeClr val="tx1">
                    <a:lumMod val="50000"/>
                    <a:lumOff val="50000"/>
                  </a:schemeClr>
                </a:solidFill>
              </a:rPr>
              <a:t>MEDITATIE: </a:t>
            </a:r>
            <a:r>
              <a:rPr lang="nl-BE" sz="2500" i="1">
                <a:solidFill>
                  <a:schemeClr val="tx1">
                    <a:lumMod val="50000"/>
                    <a:lumOff val="50000"/>
                  </a:schemeClr>
                </a:solidFill>
              </a:rPr>
              <a:t>Ik ben een stevige boom, sterk geworteld in de aarde, verbonden met de zon en de wereld om me heen. </a:t>
            </a:r>
          </a:p>
          <a:p>
            <a:pPr marL="0" indent="0">
              <a:buNone/>
            </a:pPr>
            <a:endParaRPr lang="nl-BE" sz="2500">
              <a:solidFill>
                <a:schemeClr val="tx1">
                  <a:lumMod val="50000"/>
                  <a:lumOff val="50000"/>
                </a:schemeClr>
              </a:solidFill>
            </a:endParaRPr>
          </a:p>
          <a:p>
            <a:pPr marL="0" indent="0">
              <a:buNone/>
            </a:pPr>
            <a:endParaRPr lang="nl-BE" sz="2500">
              <a:solidFill>
                <a:schemeClr val="tx1">
                  <a:lumMod val="50000"/>
                  <a:lumOff val="50000"/>
                </a:schemeClr>
              </a:solidFill>
            </a:endParaRPr>
          </a:p>
          <a:p>
            <a:pPr marL="0" indent="0">
              <a:buNone/>
            </a:pPr>
            <a:r>
              <a:rPr lang="nl-BE" sz="2500">
                <a:solidFill>
                  <a:schemeClr val="tx1">
                    <a:lumMod val="50000"/>
                    <a:lumOff val="50000"/>
                  </a:schemeClr>
                </a:solidFill>
              </a:rPr>
              <a:t>VERHAAL: de onvruchtbare vijgenboom </a:t>
            </a:r>
            <a:r>
              <a:rPr lang="nl-BE" sz="2000">
                <a:solidFill>
                  <a:schemeClr val="tx1">
                    <a:lumMod val="50000"/>
                    <a:lumOff val="50000"/>
                  </a:schemeClr>
                </a:solidFill>
              </a:rPr>
              <a:t>(</a:t>
            </a:r>
            <a:r>
              <a:rPr lang="nl-BE" sz="2000">
                <a:hlinkClick r:id="rId5"/>
              </a:rPr>
              <a:t>Christendom Onvruchtbare vijgenboom | </a:t>
            </a:r>
            <a:r>
              <a:rPr lang="nl-BE" sz="2000" err="1">
                <a:hlinkClick r:id="rId5"/>
              </a:rPr>
              <a:t>bibliodrama</a:t>
            </a:r>
            <a:r>
              <a:rPr lang="nl-BE" sz="2000">
                <a:solidFill>
                  <a:schemeClr val="tx1">
                    <a:lumMod val="50000"/>
                    <a:lumOff val="50000"/>
                  </a:schemeClr>
                </a:solidFill>
              </a:rPr>
              <a:t>) </a:t>
            </a:r>
          </a:p>
          <a:p>
            <a:pPr marL="0" indent="0">
              <a:buNone/>
            </a:pPr>
            <a:endParaRPr lang="nl-BE" sz="2000">
              <a:solidFill>
                <a:schemeClr val="tx1">
                  <a:lumMod val="50000"/>
                  <a:lumOff val="50000"/>
                </a:schemeClr>
              </a:solidFill>
            </a:endParaRPr>
          </a:p>
        </p:txBody>
      </p:sp>
      <p:pic>
        <p:nvPicPr>
          <p:cNvPr id="8" name="Afbeelding 7" descr="Afbeelding met kleding, persoon, Elleboog, jongen&#10;&#10;Automatisch gegenereerde beschrijving">
            <a:extLst>
              <a:ext uri="{FF2B5EF4-FFF2-40B4-BE49-F238E27FC236}">
                <a16:creationId xmlns:a16="http://schemas.microsoft.com/office/drawing/2014/main" id="{DB5506FD-268F-C62A-6F8B-A8A23FB1AC7E}"/>
              </a:ext>
            </a:extLst>
          </p:cNvPr>
          <p:cNvPicPr>
            <a:picLocks noChangeAspect="1"/>
          </p:cNvPicPr>
          <p:nvPr/>
        </p:nvPicPr>
        <p:blipFill>
          <a:blip r:embed="rId6"/>
          <a:stretch>
            <a:fillRect/>
          </a:stretch>
        </p:blipFill>
        <p:spPr>
          <a:xfrm rot="594509">
            <a:off x="6674509" y="1199267"/>
            <a:ext cx="1905000" cy="2857500"/>
          </a:xfrm>
          <a:prstGeom prst="rect">
            <a:avLst/>
          </a:prstGeom>
        </p:spPr>
      </p:pic>
      <p:pic>
        <p:nvPicPr>
          <p:cNvPr id="3074" name="Picture 2" descr="De onvruchtbare vijgenboom #gelijkenissen | Blog | Remonstranten">
            <a:extLst>
              <a:ext uri="{FF2B5EF4-FFF2-40B4-BE49-F238E27FC236}">
                <a16:creationId xmlns:a16="http://schemas.microsoft.com/office/drawing/2014/main" id="{3A6980F0-F815-DF52-F719-2A50EC7576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6540" y="4730982"/>
            <a:ext cx="3446584" cy="1938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20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2AE89E-5800-A2F8-7DFF-A7F2814F15C1}"/>
              </a:ext>
            </a:extLst>
          </p:cNvPr>
          <p:cNvSpPr>
            <a:spLocks noGrp="1"/>
          </p:cNvSpPr>
          <p:nvPr>
            <p:ph type="title"/>
          </p:nvPr>
        </p:nvSpPr>
        <p:spPr/>
        <p:txBody>
          <a:bodyPr/>
          <a:lstStyle/>
          <a:p>
            <a:r>
              <a:rPr lang="nl-NL"/>
              <a:t>Klasritueel: ik beloof… </a:t>
            </a:r>
            <a:endParaRPr lang="nl-BE"/>
          </a:p>
        </p:txBody>
      </p:sp>
      <p:sp>
        <p:nvSpPr>
          <p:cNvPr id="3" name="Tijdelijke aanduiding voor inhoud 2">
            <a:extLst>
              <a:ext uri="{FF2B5EF4-FFF2-40B4-BE49-F238E27FC236}">
                <a16:creationId xmlns:a16="http://schemas.microsoft.com/office/drawing/2014/main" id="{1833334B-FB9F-52E8-005F-20F5AB799A6F}"/>
              </a:ext>
            </a:extLst>
          </p:cNvPr>
          <p:cNvSpPr>
            <a:spLocks noGrp="1"/>
          </p:cNvSpPr>
          <p:nvPr>
            <p:ph idx="1"/>
          </p:nvPr>
        </p:nvSpPr>
        <p:spPr>
          <a:xfrm>
            <a:off x="457200" y="1600200"/>
            <a:ext cx="5503985" cy="4525963"/>
          </a:xfrm>
        </p:spPr>
        <p:txBody>
          <a:bodyPr/>
          <a:lstStyle/>
          <a:p>
            <a:pPr marL="0" indent="0">
              <a:buNone/>
            </a:pPr>
            <a:r>
              <a:rPr lang="nl-NL"/>
              <a:t>… me in te zetten voor…</a:t>
            </a:r>
          </a:p>
          <a:p>
            <a:pPr marL="0" indent="0">
              <a:buNone/>
            </a:pPr>
            <a:endParaRPr lang="nl-NL"/>
          </a:p>
          <a:p>
            <a:pPr marL="0" indent="0">
              <a:buNone/>
            </a:pPr>
            <a:r>
              <a:rPr lang="nl-NL"/>
              <a:t>Wat kan ik meer/minder doen om van deze wereld een betere plek te maken, voor iedereen? </a:t>
            </a:r>
          </a:p>
          <a:p>
            <a:pPr marL="0" indent="0">
              <a:buNone/>
            </a:pPr>
            <a:endParaRPr lang="nl-NL"/>
          </a:p>
          <a:p>
            <a:pPr marL="0" indent="0">
              <a:buNone/>
            </a:pPr>
            <a:r>
              <a:rPr lang="nl-NL"/>
              <a:t>+ handtekening plaatsen</a:t>
            </a:r>
            <a:endParaRPr lang="nl-BE"/>
          </a:p>
        </p:txBody>
      </p:sp>
      <p:pic>
        <p:nvPicPr>
          <p:cNvPr id="7" name="Afbeelding 6" descr="Afbeelding met silhouet, clipart, illustratie, kunst&#10;&#10;Automatisch gegenereerde beschrijving">
            <a:extLst>
              <a:ext uri="{FF2B5EF4-FFF2-40B4-BE49-F238E27FC236}">
                <a16:creationId xmlns:a16="http://schemas.microsoft.com/office/drawing/2014/main" id="{60903D6A-E90F-51D9-774B-B3FA71F0B2B3}"/>
              </a:ext>
            </a:extLst>
          </p:cNvPr>
          <p:cNvPicPr>
            <a:picLocks noChangeAspect="1"/>
          </p:cNvPicPr>
          <p:nvPr/>
        </p:nvPicPr>
        <p:blipFill>
          <a:blip r:embed="rId2"/>
          <a:stretch>
            <a:fillRect/>
          </a:stretch>
        </p:blipFill>
        <p:spPr>
          <a:xfrm>
            <a:off x="6090713" y="4144108"/>
            <a:ext cx="2887830" cy="2489256"/>
          </a:xfrm>
          <a:prstGeom prst="rect">
            <a:avLst/>
          </a:prstGeom>
        </p:spPr>
      </p:pic>
      <p:pic>
        <p:nvPicPr>
          <p:cNvPr id="5" name="Afbeelding 4" descr="Afbeelding met tekst, verven, windmolentje, tekening&#10;&#10;Automatisch gegenereerde beschrijving">
            <a:extLst>
              <a:ext uri="{FF2B5EF4-FFF2-40B4-BE49-F238E27FC236}">
                <a16:creationId xmlns:a16="http://schemas.microsoft.com/office/drawing/2014/main" id="{96DBA6AF-BCDD-2222-E5F2-296D2DE1C622}"/>
              </a:ext>
            </a:extLst>
          </p:cNvPr>
          <p:cNvPicPr>
            <a:picLocks noChangeAspect="1"/>
          </p:cNvPicPr>
          <p:nvPr/>
        </p:nvPicPr>
        <p:blipFill>
          <a:blip r:embed="rId3"/>
          <a:stretch>
            <a:fillRect/>
          </a:stretch>
        </p:blipFill>
        <p:spPr>
          <a:xfrm>
            <a:off x="6225229" y="1322204"/>
            <a:ext cx="2461571" cy="5081954"/>
          </a:xfrm>
          <a:prstGeom prst="rect">
            <a:avLst/>
          </a:prstGeom>
        </p:spPr>
      </p:pic>
    </p:spTree>
    <p:extLst>
      <p:ext uri="{BB962C8B-B14F-4D97-AF65-F5344CB8AC3E}">
        <p14:creationId xmlns:p14="http://schemas.microsoft.com/office/powerpoint/2010/main" val="76252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32654-7D82-289B-1C9B-F4746DD28F52}"/>
              </a:ext>
            </a:extLst>
          </p:cNvPr>
          <p:cNvSpPr>
            <a:spLocks noGrp="1"/>
          </p:cNvSpPr>
          <p:nvPr>
            <p:ph type="title"/>
          </p:nvPr>
        </p:nvSpPr>
        <p:spPr/>
        <p:txBody>
          <a:bodyPr/>
          <a:lstStyle/>
          <a:p>
            <a:r>
              <a:rPr lang="nl-NL"/>
              <a:t>Sterretje 3: Samen voor (meer) solidariteit</a:t>
            </a:r>
            <a:endParaRPr lang="nl-BE"/>
          </a:p>
        </p:txBody>
      </p:sp>
      <p:sp>
        <p:nvSpPr>
          <p:cNvPr id="3" name="Tijdelijke aanduiding voor inhoud 2">
            <a:extLst>
              <a:ext uri="{FF2B5EF4-FFF2-40B4-BE49-F238E27FC236}">
                <a16:creationId xmlns:a16="http://schemas.microsoft.com/office/drawing/2014/main" id="{3C7F5BAB-7A43-42C8-4E26-DAE0F5BA8997}"/>
              </a:ext>
            </a:extLst>
          </p:cNvPr>
          <p:cNvSpPr>
            <a:spLocks noGrp="1"/>
          </p:cNvSpPr>
          <p:nvPr>
            <p:ph idx="1"/>
          </p:nvPr>
        </p:nvSpPr>
        <p:spPr/>
        <p:txBody>
          <a:bodyPr/>
          <a:lstStyle/>
          <a:p>
            <a:pPr marL="0" indent="0">
              <a:buNone/>
            </a:pPr>
            <a:r>
              <a:rPr lang="nl-NL"/>
              <a:t>ACTIVITEIT:</a:t>
            </a:r>
          </a:p>
          <a:p>
            <a:pPr marL="0" indent="0">
              <a:buNone/>
            </a:pPr>
            <a:endParaRPr lang="nl-NL"/>
          </a:p>
          <a:p>
            <a:endParaRPr lang="nl-NL"/>
          </a:p>
          <a:p>
            <a:pPr marL="0" indent="0">
              <a:buNone/>
            </a:pPr>
            <a:endParaRPr lang="nl-NL"/>
          </a:p>
          <a:p>
            <a:pPr marL="0" indent="0">
              <a:buNone/>
            </a:pPr>
            <a:r>
              <a:rPr lang="nl-NL"/>
              <a:t>VERHAAL: appelboom</a:t>
            </a:r>
          </a:p>
          <a:p>
            <a:pPr marL="0" indent="0">
              <a:buNone/>
            </a:pPr>
            <a:r>
              <a:rPr lang="nl-NL"/>
              <a:t>Wat is het belangrijkste element van de boom?</a:t>
            </a:r>
            <a:endParaRPr lang="nl-BE"/>
          </a:p>
        </p:txBody>
      </p:sp>
      <p:graphicFrame>
        <p:nvGraphicFramePr>
          <p:cNvPr id="4" name="Tabel 3">
            <a:extLst>
              <a:ext uri="{FF2B5EF4-FFF2-40B4-BE49-F238E27FC236}">
                <a16:creationId xmlns:a16="http://schemas.microsoft.com/office/drawing/2014/main" id="{F91BA771-8789-0E27-1B41-CBDCF206CDE9}"/>
              </a:ext>
            </a:extLst>
          </p:cNvPr>
          <p:cNvGraphicFramePr>
            <a:graphicFrameLocks noGrp="1"/>
          </p:cNvGraphicFramePr>
          <p:nvPr/>
        </p:nvGraphicFramePr>
        <p:xfrm>
          <a:off x="1383323" y="2364154"/>
          <a:ext cx="6096000" cy="741680"/>
        </p:xfrm>
        <a:graphic>
          <a:graphicData uri="http://schemas.openxmlformats.org/drawingml/2006/table">
            <a:tbl>
              <a:tblPr firstRow="1" bandRow="1">
                <a:tableStyleId>{F5AB1C69-6EDB-4FF4-983F-18BD219EF322}</a:tableStyleId>
              </a:tblPr>
              <a:tblGrid>
                <a:gridCol w="2032000">
                  <a:extLst>
                    <a:ext uri="{9D8B030D-6E8A-4147-A177-3AD203B41FA5}">
                      <a16:colId xmlns:a16="http://schemas.microsoft.com/office/drawing/2014/main" val="2730802527"/>
                    </a:ext>
                  </a:extLst>
                </a:gridCol>
                <a:gridCol w="2032000">
                  <a:extLst>
                    <a:ext uri="{9D8B030D-6E8A-4147-A177-3AD203B41FA5}">
                      <a16:colId xmlns:a16="http://schemas.microsoft.com/office/drawing/2014/main" val="2486710445"/>
                    </a:ext>
                  </a:extLst>
                </a:gridCol>
                <a:gridCol w="2032000">
                  <a:extLst>
                    <a:ext uri="{9D8B030D-6E8A-4147-A177-3AD203B41FA5}">
                      <a16:colId xmlns:a16="http://schemas.microsoft.com/office/drawing/2014/main" val="853422217"/>
                    </a:ext>
                  </a:extLst>
                </a:gridCol>
              </a:tblGrid>
              <a:tr h="370840">
                <a:tc>
                  <a:txBody>
                    <a:bodyPr/>
                    <a:lstStyle/>
                    <a:p>
                      <a:pPr algn="ctr"/>
                      <a:r>
                        <a:rPr lang="nl-NL"/>
                        <a:t>Wortels</a:t>
                      </a:r>
                      <a:endParaRPr lang="nl-BE"/>
                    </a:p>
                  </a:txBody>
                  <a:tcPr/>
                </a:tc>
                <a:tc>
                  <a:txBody>
                    <a:bodyPr/>
                    <a:lstStyle/>
                    <a:p>
                      <a:pPr algn="ctr"/>
                      <a:r>
                        <a:rPr lang="nl-NL"/>
                        <a:t>Stam</a:t>
                      </a:r>
                      <a:endParaRPr lang="nl-BE"/>
                    </a:p>
                  </a:txBody>
                  <a:tcPr/>
                </a:tc>
                <a:tc>
                  <a:txBody>
                    <a:bodyPr/>
                    <a:lstStyle/>
                    <a:p>
                      <a:pPr algn="ctr"/>
                      <a:r>
                        <a:rPr lang="nl-NL"/>
                        <a:t>Takken</a:t>
                      </a:r>
                      <a:endParaRPr lang="nl-BE"/>
                    </a:p>
                  </a:txBody>
                  <a:tcPr/>
                </a:tc>
                <a:extLst>
                  <a:ext uri="{0D108BD9-81ED-4DB2-BD59-A6C34878D82A}">
                    <a16:rowId xmlns:a16="http://schemas.microsoft.com/office/drawing/2014/main" val="2569977112"/>
                  </a:ext>
                </a:extLst>
              </a:tr>
              <a:tr h="370840">
                <a:tc>
                  <a:txBody>
                    <a:bodyPr/>
                    <a:lstStyle/>
                    <a:p>
                      <a:pPr algn="ctr"/>
                      <a:endParaRPr lang="nl-BE"/>
                    </a:p>
                  </a:txBody>
                  <a:tcPr/>
                </a:tc>
                <a:tc>
                  <a:txBody>
                    <a:bodyPr/>
                    <a:lstStyle/>
                    <a:p>
                      <a:pPr algn="ctr"/>
                      <a:endParaRPr lang="nl-BE"/>
                    </a:p>
                  </a:txBody>
                  <a:tcPr/>
                </a:tc>
                <a:tc>
                  <a:txBody>
                    <a:bodyPr/>
                    <a:lstStyle/>
                    <a:p>
                      <a:pPr algn="ctr"/>
                      <a:endParaRPr lang="nl-BE"/>
                    </a:p>
                  </a:txBody>
                  <a:tcPr/>
                </a:tc>
                <a:extLst>
                  <a:ext uri="{0D108BD9-81ED-4DB2-BD59-A6C34878D82A}">
                    <a16:rowId xmlns:a16="http://schemas.microsoft.com/office/drawing/2014/main" val="2711988994"/>
                  </a:ext>
                </a:extLst>
              </a:tr>
            </a:tbl>
          </a:graphicData>
        </a:graphic>
      </p:graphicFrame>
    </p:spTree>
    <p:extLst>
      <p:ext uri="{BB962C8B-B14F-4D97-AF65-F5344CB8AC3E}">
        <p14:creationId xmlns:p14="http://schemas.microsoft.com/office/powerpoint/2010/main" val="2106547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D36A4-0175-3C3C-6A53-E9785AC81E11}"/>
              </a:ext>
            </a:extLst>
          </p:cNvPr>
          <p:cNvSpPr>
            <a:spLocks noGrp="1"/>
          </p:cNvSpPr>
          <p:nvPr>
            <p:ph type="title"/>
          </p:nvPr>
        </p:nvSpPr>
        <p:spPr/>
        <p:txBody>
          <a:bodyPr/>
          <a:lstStyle/>
          <a:p>
            <a:r>
              <a:rPr lang="nl-NL"/>
              <a:t>Klasritueel: belofte maakt…</a:t>
            </a:r>
            <a:endParaRPr lang="nl-BE"/>
          </a:p>
        </p:txBody>
      </p:sp>
      <p:pic>
        <p:nvPicPr>
          <p:cNvPr id="5" name="Tijdelijke aanduiding voor inhoud 4" descr="Afbeelding met verven, kunst&#10;&#10;Automatisch gegenereerde beschrijving">
            <a:extLst>
              <a:ext uri="{FF2B5EF4-FFF2-40B4-BE49-F238E27FC236}">
                <a16:creationId xmlns:a16="http://schemas.microsoft.com/office/drawing/2014/main" id="{ADDAD2FF-04D1-A0B4-8ABC-524157266F7D}"/>
              </a:ext>
            </a:extLst>
          </p:cNvPr>
          <p:cNvPicPr>
            <a:picLocks noGrp="1" noChangeAspect="1"/>
          </p:cNvPicPr>
          <p:nvPr>
            <p:ph idx="1"/>
          </p:nvPr>
        </p:nvPicPr>
        <p:blipFill>
          <a:blip r:embed="rId2"/>
          <a:stretch>
            <a:fillRect/>
          </a:stretch>
        </p:blipFill>
        <p:spPr>
          <a:xfrm>
            <a:off x="4703024" y="1424354"/>
            <a:ext cx="3479680" cy="4525963"/>
          </a:xfrm>
        </p:spPr>
      </p:pic>
      <p:sp>
        <p:nvSpPr>
          <p:cNvPr id="6" name="Tekstvak 5">
            <a:extLst>
              <a:ext uri="{FF2B5EF4-FFF2-40B4-BE49-F238E27FC236}">
                <a16:creationId xmlns:a16="http://schemas.microsoft.com/office/drawing/2014/main" id="{A6DD31A0-1FCC-0300-5937-CC3626506A57}"/>
              </a:ext>
            </a:extLst>
          </p:cNvPr>
          <p:cNvSpPr txBox="1"/>
          <p:nvPr/>
        </p:nvSpPr>
        <p:spPr>
          <a:xfrm>
            <a:off x="457200" y="2294646"/>
            <a:ext cx="3833446" cy="2785378"/>
          </a:xfrm>
          <a:prstGeom prst="rect">
            <a:avLst/>
          </a:prstGeom>
          <a:noFill/>
        </p:spPr>
        <p:txBody>
          <a:bodyPr wrap="square" rtlCol="0">
            <a:spAutoFit/>
          </a:bodyPr>
          <a:lstStyle/>
          <a:p>
            <a:r>
              <a:rPr lang="nl-NL" sz="2500">
                <a:solidFill>
                  <a:srgbClr val="7F7F7F"/>
                </a:solidFill>
              </a:rPr>
              <a:t>Konden we onze beloftes waarmaken? </a:t>
            </a:r>
          </a:p>
          <a:p>
            <a:endParaRPr lang="nl-NL" sz="2500">
              <a:solidFill>
                <a:srgbClr val="7F7F7F"/>
              </a:solidFill>
            </a:endParaRPr>
          </a:p>
          <a:p>
            <a:r>
              <a:rPr lang="nl-NL" sz="2500" b="1">
                <a:solidFill>
                  <a:srgbClr val="7F7F7F"/>
                </a:solidFill>
              </a:rPr>
              <a:t>Wat als</a:t>
            </a:r>
            <a:r>
              <a:rPr lang="nl-NL" sz="2500">
                <a:solidFill>
                  <a:srgbClr val="7F7F7F"/>
                </a:solidFill>
              </a:rPr>
              <a:t>… we de kruin van de boom vervangen door muntstukken? </a:t>
            </a:r>
            <a:endParaRPr lang="nl-BE" sz="2500">
              <a:solidFill>
                <a:srgbClr val="7F7F7F"/>
              </a:solidFill>
            </a:endParaRPr>
          </a:p>
        </p:txBody>
      </p:sp>
    </p:spTree>
    <p:extLst>
      <p:ext uri="{BB962C8B-B14F-4D97-AF65-F5344CB8AC3E}">
        <p14:creationId xmlns:p14="http://schemas.microsoft.com/office/powerpoint/2010/main" val="3794873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4E316D-E4BC-12E5-BC4C-B074473ABBD5}"/>
              </a:ext>
            </a:extLst>
          </p:cNvPr>
          <p:cNvSpPr>
            <a:spLocks noGrp="1"/>
          </p:cNvSpPr>
          <p:nvPr>
            <p:ph type="title"/>
          </p:nvPr>
        </p:nvSpPr>
        <p:spPr>
          <a:xfrm>
            <a:off x="512152" y="257607"/>
            <a:ext cx="8128788" cy="819381"/>
          </a:xfrm>
        </p:spPr>
        <p:txBody>
          <a:bodyPr/>
          <a:lstStyle/>
          <a:p>
            <a:pPr algn="ctr"/>
            <a:r>
              <a:rPr lang="nl-NL" sz="3600">
                <a:solidFill>
                  <a:srgbClr val="79B630"/>
                </a:solidFill>
              </a:rPr>
              <a:t>Veel succes </a:t>
            </a:r>
            <a:br>
              <a:rPr lang="nl-NL" sz="3600">
                <a:solidFill>
                  <a:srgbClr val="79B630"/>
                </a:solidFill>
              </a:rPr>
            </a:br>
            <a:br>
              <a:rPr lang="nl-NL" sz="3600"/>
            </a:br>
            <a:r>
              <a:rPr lang="nl-NL" sz="3600">
                <a:solidFill>
                  <a:srgbClr val="79B630"/>
                </a:solidFill>
              </a:rPr>
              <a:t>met het oogsten van succes! </a:t>
            </a:r>
            <a:endParaRPr lang="nl-NL" sz="3600"/>
          </a:p>
        </p:txBody>
      </p:sp>
      <p:pic>
        <p:nvPicPr>
          <p:cNvPr id="5" name="Afbeelding 4" descr="Afbeelding met kleding, persoon, Menselijk gezicht, buitenshuis&#10;&#10;Automatisch gegenereerde beschrijving">
            <a:extLst>
              <a:ext uri="{FF2B5EF4-FFF2-40B4-BE49-F238E27FC236}">
                <a16:creationId xmlns:a16="http://schemas.microsoft.com/office/drawing/2014/main" id="{83A7FD50-752D-1557-2B3F-0ED0CEA9AD48}"/>
              </a:ext>
            </a:extLst>
          </p:cNvPr>
          <p:cNvPicPr>
            <a:picLocks noChangeAspect="1"/>
          </p:cNvPicPr>
          <p:nvPr/>
        </p:nvPicPr>
        <p:blipFill>
          <a:blip r:embed="rId2"/>
          <a:stretch>
            <a:fillRect/>
          </a:stretch>
        </p:blipFill>
        <p:spPr>
          <a:xfrm>
            <a:off x="1337529" y="2162908"/>
            <a:ext cx="6479931" cy="3675185"/>
          </a:xfrm>
          <a:prstGeom prst="rect">
            <a:avLst/>
          </a:prstGeom>
        </p:spPr>
      </p:pic>
      <p:pic>
        <p:nvPicPr>
          <p:cNvPr id="4" name="Picture 3">
            <a:extLst>
              <a:ext uri="{FF2B5EF4-FFF2-40B4-BE49-F238E27FC236}">
                <a16:creationId xmlns:a16="http://schemas.microsoft.com/office/drawing/2014/main" id="{BE8A9869-20F6-F7E3-AC90-17308A769260}"/>
              </a:ext>
            </a:extLst>
          </p:cNvPr>
          <p:cNvPicPr>
            <a:picLocks noChangeAspect="1"/>
          </p:cNvPicPr>
          <p:nvPr/>
        </p:nvPicPr>
        <p:blipFill>
          <a:blip r:embed="rId3"/>
          <a:stretch>
            <a:fillRect/>
          </a:stretch>
        </p:blipFill>
        <p:spPr>
          <a:xfrm>
            <a:off x="6086005" y="114241"/>
            <a:ext cx="913695" cy="731074"/>
          </a:xfrm>
          <a:prstGeom prst="rect">
            <a:avLst/>
          </a:prstGeom>
        </p:spPr>
      </p:pic>
    </p:spTree>
    <p:extLst>
      <p:ext uri="{BB962C8B-B14F-4D97-AF65-F5344CB8AC3E}">
        <p14:creationId xmlns:p14="http://schemas.microsoft.com/office/powerpoint/2010/main" val="4013706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16D5E42-E62F-4968-B1AF-E5C5A9B25E24}"/>
              </a:ext>
            </a:extLst>
          </p:cNvPr>
          <p:cNvSpPr>
            <a:spLocks noGrp="1"/>
          </p:cNvSpPr>
          <p:nvPr/>
        </p:nvSpPr>
        <p:spPr>
          <a:xfrm>
            <a:off x="818743" y="188059"/>
            <a:ext cx="4443668" cy="65578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300" b="1" dirty="0">
                <a:solidFill>
                  <a:srgbClr val="79B630"/>
                </a:solidFill>
              </a:rPr>
              <a:t>Dank jullie wel! Vragen? Laat het weten!</a:t>
            </a:r>
            <a:endParaRPr lang="nl-BE" sz="3300" b="1" dirty="0">
              <a:solidFill>
                <a:srgbClr val="79B630"/>
              </a:solidFill>
            </a:endParaRPr>
          </a:p>
        </p:txBody>
      </p:sp>
      <p:pic>
        <p:nvPicPr>
          <p:cNvPr id="7" name="Afbeelding 6" descr="Afbeelding met tekst, Menselijk gezicht, persoon, schermopname&#10;&#10;Automatisch gegenereerde beschrijving">
            <a:extLst>
              <a:ext uri="{FF2B5EF4-FFF2-40B4-BE49-F238E27FC236}">
                <a16:creationId xmlns:a16="http://schemas.microsoft.com/office/drawing/2014/main" id="{318D38DD-B141-CF17-4C03-BC31E7A875C5}"/>
              </a:ext>
            </a:extLst>
          </p:cNvPr>
          <p:cNvPicPr>
            <a:picLocks noChangeAspect="1"/>
          </p:cNvPicPr>
          <p:nvPr/>
        </p:nvPicPr>
        <p:blipFill>
          <a:blip r:embed="rId2"/>
          <a:srcRect l="49063" t="67925"/>
          <a:stretch/>
        </p:blipFill>
        <p:spPr>
          <a:xfrm>
            <a:off x="127001" y="2529456"/>
            <a:ext cx="8742002" cy="2392175"/>
          </a:xfrm>
          <a:prstGeom prst="rect">
            <a:avLst/>
          </a:prstGeom>
          <a:ln>
            <a:noFill/>
          </a:ln>
        </p:spPr>
      </p:pic>
      <p:pic>
        <p:nvPicPr>
          <p:cNvPr id="3" name="Picture 2">
            <a:extLst>
              <a:ext uri="{FF2B5EF4-FFF2-40B4-BE49-F238E27FC236}">
                <a16:creationId xmlns:a16="http://schemas.microsoft.com/office/drawing/2014/main" id="{E3BC7CF9-BAAC-E790-6D60-1999CB3E44ED}"/>
              </a:ext>
            </a:extLst>
          </p:cNvPr>
          <p:cNvPicPr>
            <a:picLocks noChangeAspect="1"/>
          </p:cNvPicPr>
          <p:nvPr/>
        </p:nvPicPr>
        <p:blipFill>
          <a:blip r:embed="rId3"/>
          <a:stretch>
            <a:fillRect/>
          </a:stretch>
        </p:blipFill>
        <p:spPr>
          <a:xfrm>
            <a:off x="6086005" y="114241"/>
            <a:ext cx="913695" cy="731074"/>
          </a:xfrm>
          <a:prstGeom prst="rect">
            <a:avLst/>
          </a:prstGeom>
        </p:spPr>
      </p:pic>
    </p:spTree>
    <p:extLst>
      <p:ext uri="{BB962C8B-B14F-4D97-AF65-F5344CB8AC3E}">
        <p14:creationId xmlns:p14="http://schemas.microsoft.com/office/powerpoint/2010/main" val="3579329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330BA-CEFC-C08B-6789-778415CA67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18FC4E-3FCB-C622-A1FB-54B13B034D88}"/>
              </a:ext>
            </a:extLst>
          </p:cNvPr>
          <p:cNvSpPr>
            <a:spLocks noGrp="1"/>
          </p:cNvSpPr>
          <p:nvPr>
            <p:ph type="title"/>
          </p:nvPr>
        </p:nvSpPr>
        <p:spPr/>
        <p:txBody>
          <a:bodyPr/>
          <a:lstStyle/>
          <a:p>
            <a:r>
              <a:rPr lang="nl-BE" sz="2600"/>
              <a:t>Thema 2: agro-ecologie inspireert</a:t>
            </a:r>
          </a:p>
        </p:txBody>
      </p:sp>
      <p:sp>
        <p:nvSpPr>
          <p:cNvPr id="3" name="Tijdelijke aanduiding voor inhoud 2">
            <a:extLst>
              <a:ext uri="{FF2B5EF4-FFF2-40B4-BE49-F238E27FC236}">
                <a16:creationId xmlns:a16="http://schemas.microsoft.com/office/drawing/2014/main" id="{FDE72F3D-6809-38DE-AC89-498045788666}"/>
              </a:ext>
            </a:extLst>
          </p:cNvPr>
          <p:cNvSpPr>
            <a:spLocks noGrp="1"/>
          </p:cNvSpPr>
          <p:nvPr>
            <p:ph idx="1"/>
          </p:nvPr>
        </p:nvSpPr>
        <p:spPr/>
        <p:txBody>
          <a:bodyPr vert="horz" lIns="91440" tIns="45720" rIns="91440" bIns="45720" rtlCol="0" anchor="t">
            <a:normAutofit/>
          </a:bodyPr>
          <a:lstStyle/>
          <a:p>
            <a:pPr marL="0" indent="0">
              <a:buNone/>
            </a:pPr>
            <a:r>
              <a:rPr lang="nl-BE" dirty="0"/>
              <a:t>INLEIDENDE METHODIEK</a:t>
            </a:r>
          </a:p>
          <a:p>
            <a:r>
              <a:rPr lang="nl-BE" sz="2800" dirty="0">
                <a:hlinkClick r:id="rId3"/>
              </a:rPr>
              <a:t>Filmpje</a:t>
            </a:r>
            <a:r>
              <a:rPr lang="nl-BE" sz="2800" dirty="0"/>
              <a:t> </a:t>
            </a:r>
            <a:r>
              <a:rPr lang="nl-NL" sz="2800" b="1">
                <a:latin typeface="Inter var"/>
              </a:rPr>
              <a:t>‘</a:t>
            </a:r>
            <a:r>
              <a:rPr lang="nl-NL" sz="2800" i="0">
                <a:effectLst/>
                <a:latin typeface="+mj-lt"/>
              </a:rPr>
              <a:t>Agro-ecologie op Gloria's school'</a:t>
            </a:r>
          </a:p>
          <a:p>
            <a:endParaRPr lang="nl-BE"/>
          </a:p>
          <a:p>
            <a:endParaRPr lang="nl-BE"/>
          </a:p>
          <a:p>
            <a:endParaRPr lang="nl-BE"/>
          </a:p>
        </p:txBody>
      </p:sp>
      <p:pic>
        <p:nvPicPr>
          <p:cNvPr id="4" name="Afbeelding 3">
            <a:extLst>
              <a:ext uri="{FF2B5EF4-FFF2-40B4-BE49-F238E27FC236}">
                <a16:creationId xmlns:a16="http://schemas.microsoft.com/office/drawing/2014/main" id="{89EF9981-EFA6-D42E-AFD9-AF86207EB19C}"/>
              </a:ext>
            </a:extLst>
          </p:cNvPr>
          <p:cNvPicPr>
            <a:picLocks noChangeAspect="1"/>
          </p:cNvPicPr>
          <p:nvPr/>
        </p:nvPicPr>
        <p:blipFill>
          <a:blip r:embed="rId4">
            <a:duotone>
              <a:schemeClr val="accent3">
                <a:shade val="45000"/>
                <a:satMod val="135000"/>
              </a:schemeClr>
              <a:prstClr val="white"/>
            </a:duotone>
            <a:alphaModFix/>
            <a:extLst>
              <a:ext uri="{BEBA8EAE-BF5A-486C-A8C5-ECC9F3942E4B}">
                <a14:imgProps xmlns:a14="http://schemas.microsoft.com/office/drawing/2010/main">
                  <a14:imgLayer r:embed="rId5">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3076" name="Picture 4" descr="aan het kijken vector icoon ontwerp 30228913 Vectorkunst bij Vecteezy">
            <a:extLst>
              <a:ext uri="{FF2B5EF4-FFF2-40B4-BE49-F238E27FC236}">
                <a16:creationId xmlns:a16="http://schemas.microsoft.com/office/drawing/2014/main" id="{FFCADE21-99EF-BC95-08D4-A39C1F09D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4536" y="3433124"/>
            <a:ext cx="2589209" cy="2550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25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AEB19-858B-33EE-8590-260806339D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E9215E-BAF7-7A4E-14C6-451C693653D4}"/>
              </a:ext>
            </a:extLst>
          </p:cNvPr>
          <p:cNvSpPr>
            <a:spLocks noGrp="1"/>
          </p:cNvSpPr>
          <p:nvPr>
            <p:ph type="title"/>
          </p:nvPr>
        </p:nvSpPr>
        <p:spPr/>
        <p:txBody>
          <a:bodyPr/>
          <a:lstStyle/>
          <a:p>
            <a:r>
              <a:rPr lang="nl-BE" sz="2600"/>
              <a:t>Thema 2: agro-ecologie inspireert</a:t>
            </a:r>
          </a:p>
        </p:txBody>
      </p:sp>
      <p:sp>
        <p:nvSpPr>
          <p:cNvPr id="3" name="Tijdelijke aanduiding voor inhoud 2">
            <a:extLst>
              <a:ext uri="{FF2B5EF4-FFF2-40B4-BE49-F238E27FC236}">
                <a16:creationId xmlns:a16="http://schemas.microsoft.com/office/drawing/2014/main" id="{FB656C0D-A736-E21F-0276-DD028782A98A}"/>
              </a:ext>
            </a:extLst>
          </p:cNvPr>
          <p:cNvSpPr>
            <a:spLocks noGrp="1"/>
          </p:cNvSpPr>
          <p:nvPr>
            <p:ph idx="1"/>
          </p:nvPr>
        </p:nvSpPr>
        <p:spPr/>
        <p:txBody>
          <a:bodyPr vert="horz" lIns="91440" tIns="45720" rIns="91440" bIns="45720" rtlCol="0" anchor="t">
            <a:normAutofit/>
          </a:bodyPr>
          <a:lstStyle/>
          <a:p>
            <a:pPr marL="0" indent="0">
              <a:buNone/>
            </a:pPr>
            <a:r>
              <a:rPr lang="nl-BE" dirty="0"/>
              <a:t>METHODIEK</a:t>
            </a:r>
          </a:p>
          <a:p>
            <a:r>
              <a:rPr lang="nl-BE" dirty="0">
                <a:hlinkClick r:id="rId3"/>
              </a:rPr>
              <a:t>Leerpad</a:t>
            </a:r>
            <a:r>
              <a:rPr lang="nl-BE"/>
              <a:t> ‘Wat is agro-ecologie’</a:t>
            </a:r>
          </a:p>
          <a:p>
            <a:endParaRPr lang="nl-BE"/>
          </a:p>
          <a:p>
            <a:r>
              <a:rPr lang="nl-BE" dirty="0"/>
              <a:t>Differentiatie: apart </a:t>
            </a:r>
            <a:r>
              <a:rPr lang="nl-BE" dirty="0" err="1"/>
              <a:t>leerpad</a:t>
            </a:r>
            <a:r>
              <a:rPr lang="nl-BE" dirty="0"/>
              <a:t> voor boven- en onderbouw</a:t>
            </a:r>
          </a:p>
          <a:p>
            <a:endParaRPr lang="nl-BE"/>
          </a:p>
          <a:p>
            <a:endParaRPr lang="nl-BE"/>
          </a:p>
          <a:p>
            <a:endParaRPr lang="nl-BE"/>
          </a:p>
          <a:p>
            <a:endParaRPr lang="nl-BE"/>
          </a:p>
        </p:txBody>
      </p:sp>
      <p:pic>
        <p:nvPicPr>
          <p:cNvPr id="4" name="Afbeelding 3">
            <a:extLst>
              <a:ext uri="{FF2B5EF4-FFF2-40B4-BE49-F238E27FC236}">
                <a16:creationId xmlns:a16="http://schemas.microsoft.com/office/drawing/2014/main" id="{C0B86D14-F4FB-61EB-6F5C-D881E3F82EA3}"/>
              </a:ext>
            </a:extLst>
          </p:cNvPr>
          <p:cNvPicPr>
            <a:picLocks noChangeAspect="1"/>
          </p:cNvPicPr>
          <p:nvPr/>
        </p:nvPicPr>
        <p:blipFill>
          <a:blip r:embed="rId4">
            <a:duotone>
              <a:schemeClr val="accent3">
                <a:shade val="45000"/>
                <a:satMod val="135000"/>
              </a:schemeClr>
              <a:prstClr val="white"/>
            </a:duotone>
            <a:alphaModFix/>
            <a:extLst>
              <a:ext uri="{BEBA8EAE-BF5A-486C-A8C5-ECC9F3942E4B}">
                <a14:imgProps xmlns:a14="http://schemas.microsoft.com/office/drawing/2010/main">
                  <a14:imgLayer r:embed="rId5">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D1DAF7B5-5799-B7B7-0D3E-6E88D07D99EB}"/>
              </a:ext>
            </a:extLst>
          </p:cNvPr>
          <p:cNvPicPr>
            <a:picLocks noChangeAspect="1"/>
          </p:cNvPicPr>
          <p:nvPr/>
        </p:nvPicPr>
        <p:blipFill>
          <a:blip r:embed="rId6"/>
          <a:stretch>
            <a:fillRect/>
          </a:stretch>
        </p:blipFill>
        <p:spPr>
          <a:xfrm>
            <a:off x="7356738" y="1600200"/>
            <a:ext cx="1588984" cy="1509864"/>
          </a:xfrm>
          <a:prstGeom prst="rect">
            <a:avLst/>
          </a:prstGeom>
        </p:spPr>
      </p:pic>
    </p:spTree>
    <p:extLst>
      <p:ext uri="{BB962C8B-B14F-4D97-AF65-F5344CB8AC3E}">
        <p14:creationId xmlns:p14="http://schemas.microsoft.com/office/powerpoint/2010/main" val="149931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BD2C3-D9E2-9619-DBC1-BB6C9B3FDCB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D38343-365C-5779-2842-1DE45212B688}"/>
              </a:ext>
            </a:extLst>
          </p:cNvPr>
          <p:cNvSpPr>
            <a:spLocks noGrp="1"/>
          </p:cNvSpPr>
          <p:nvPr>
            <p:ph type="title"/>
          </p:nvPr>
        </p:nvSpPr>
        <p:spPr/>
        <p:txBody>
          <a:bodyPr/>
          <a:lstStyle/>
          <a:p>
            <a:r>
              <a:rPr lang="nl-BE" sz="2600"/>
              <a:t>Thema 2: agro-ecologie inspireert</a:t>
            </a:r>
          </a:p>
        </p:txBody>
      </p:sp>
      <p:sp>
        <p:nvSpPr>
          <p:cNvPr id="3" name="Tijdelijke aanduiding voor inhoud 2">
            <a:extLst>
              <a:ext uri="{FF2B5EF4-FFF2-40B4-BE49-F238E27FC236}">
                <a16:creationId xmlns:a16="http://schemas.microsoft.com/office/drawing/2014/main" id="{0B6643A7-79EE-F768-E56B-FA1DE5AC662E}"/>
              </a:ext>
            </a:extLst>
          </p:cNvPr>
          <p:cNvSpPr>
            <a:spLocks noGrp="1"/>
          </p:cNvSpPr>
          <p:nvPr>
            <p:ph idx="1"/>
          </p:nvPr>
        </p:nvSpPr>
        <p:spPr/>
        <p:txBody>
          <a:bodyPr/>
          <a:lstStyle/>
          <a:p>
            <a:pPr marL="0" indent="0">
              <a:buNone/>
            </a:pPr>
            <a:endParaRPr lang="nl-BE"/>
          </a:p>
          <a:p>
            <a:endParaRPr lang="nl-BE"/>
          </a:p>
          <a:p>
            <a:endParaRPr lang="nl-BE"/>
          </a:p>
        </p:txBody>
      </p:sp>
      <p:pic>
        <p:nvPicPr>
          <p:cNvPr id="4" name="Afbeelding 3">
            <a:extLst>
              <a:ext uri="{FF2B5EF4-FFF2-40B4-BE49-F238E27FC236}">
                <a16:creationId xmlns:a16="http://schemas.microsoft.com/office/drawing/2014/main" id="{2AFEA236-5614-C4D1-1730-EF1EC6A524FF}"/>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C304F260-D586-78D5-8001-6A1FB806DAEB}"/>
              </a:ext>
            </a:extLst>
          </p:cNvPr>
          <p:cNvPicPr>
            <a:picLocks noChangeAspect="1"/>
          </p:cNvPicPr>
          <p:nvPr/>
        </p:nvPicPr>
        <p:blipFill>
          <a:blip r:embed="rId5"/>
          <a:stretch>
            <a:fillRect/>
          </a:stretch>
        </p:blipFill>
        <p:spPr>
          <a:xfrm>
            <a:off x="255985" y="1018381"/>
            <a:ext cx="4316015" cy="5689599"/>
          </a:xfrm>
          <a:prstGeom prst="rect">
            <a:avLst/>
          </a:prstGeom>
        </p:spPr>
      </p:pic>
      <p:pic>
        <p:nvPicPr>
          <p:cNvPr id="8" name="Afbeelding 7">
            <a:extLst>
              <a:ext uri="{FF2B5EF4-FFF2-40B4-BE49-F238E27FC236}">
                <a16:creationId xmlns:a16="http://schemas.microsoft.com/office/drawing/2014/main" id="{55DA770B-6088-BB68-C900-1A6295DC842B}"/>
              </a:ext>
            </a:extLst>
          </p:cNvPr>
          <p:cNvPicPr>
            <a:picLocks noChangeAspect="1"/>
          </p:cNvPicPr>
          <p:nvPr/>
        </p:nvPicPr>
        <p:blipFill>
          <a:blip r:embed="rId6"/>
          <a:stretch>
            <a:fillRect/>
          </a:stretch>
        </p:blipFill>
        <p:spPr>
          <a:xfrm>
            <a:off x="5010397" y="1044759"/>
            <a:ext cx="4047264" cy="5636842"/>
          </a:xfrm>
          <a:prstGeom prst="rect">
            <a:avLst/>
          </a:prstGeom>
        </p:spPr>
      </p:pic>
    </p:spTree>
    <p:extLst>
      <p:ext uri="{BB962C8B-B14F-4D97-AF65-F5344CB8AC3E}">
        <p14:creationId xmlns:p14="http://schemas.microsoft.com/office/powerpoint/2010/main" val="2079366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7F82F-9775-DB24-E2C5-B05C737540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E0DF7E-A51B-B23E-3BB0-41826438D571}"/>
              </a:ext>
            </a:extLst>
          </p:cNvPr>
          <p:cNvSpPr>
            <a:spLocks noGrp="1"/>
          </p:cNvSpPr>
          <p:nvPr>
            <p:ph type="title"/>
          </p:nvPr>
        </p:nvSpPr>
        <p:spPr/>
        <p:txBody>
          <a:bodyPr/>
          <a:lstStyle/>
          <a:p>
            <a:r>
              <a:rPr lang="nl-BE" sz="2600"/>
              <a:t>Thema 2: agro-ecologie inspireert</a:t>
            </a:r>
          </a:p>
        </p:txBody>
      </p:sp>
      <p:sp>
        <p:nvSpPr>
          <p:cNvPr id="3" name="Tijdelijke aanduiding voor inhoud 2">
            <a:extLst>
              <a:ext uri="{FF2B5EF4-FFF2-40B4-BE49-F238E27FC236}">
                <a16:creationId xmlns:a16="http://schemas.microsoft.com/office/drawing/2014/main" id="{A1FE82AE-021A-B158-80E5-4C8D0CEF63F3}"/>
              </a:ext>
            </a:extLst>
          </p:cNvPr>
          <p:cNvSpPr>
            <a:spLocks noGrp="1"/>
          </p:cNvSpPr>
          <p:nvPr>
            <p:ph idx="1"/>
          </p:nvPr>
        </p:nvSpPr>
        <p:spPr/>
        <p:txBody>
          <a:bodyPr/>
          <a:lstStyle/>
          <a:p>
            <a:pPr marL="0" indent="0">
              <a:buNone/>
            </a:pPr>
            <a:r>
              <a:rPr lang="nl-BE"/>
              <a:t>METHODIEK: droommoestuin</a:t>
            </a:r>
          </a:p>
          <a:p>
            <a:pPr marL="0" indent="0">
              <a:buNone/>
            </a:pPr>
            <a:r>
              <a:rPr lang="nl-BE"/>
              <a:t> </a:t>
            </a:r>
          </a:p>
          <a:p>
            <a:r>
              <a:rPr lang="nl-BE"/>
              <a:t>Brainstormen in groepjes</a:t>
            </a:r>
          </a:p>
          <a:p>
            <a:endParaRPr lang="nl-BE"/>
          </a:p>
          <a:p>
            <a:r>
              <a:rPr lang="nl-BE"/>
              <a:t>Droommoestuin voorstellen </a:t>
            </a:r>
          </a:p>
          <a:p>
            <a:endParaRPr lang="nl-BE"/>
          </a:p>
          <a:p>
            <a:endParaRPr lang="nl-BE"/>
          </a:p>
          <a:p>
            <a:endParaRPr lang="nl-BE"/>
          </a:p>
          <a:p>
            <a:endParaRPr lang="nl-BE"/>
          </a:p>
        </p:txBody>
      </p:sp>
      <p:pic>
        <p:nvPicPr>
          <p:cNvPr id="4" name="Afbeelding 3">
            <a:extLst>
              <a:ext uri="{FF2B5EF4-FFF2-40B4-BE49-F238E27FC236}">
                <a16:creationId xmlns:a16="http://schemas.microsoft.com/office/drawing/2014/main" id="{40B1B6D1-7157-2A25-C7B4-E6790F2C447A}"/>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7170" name="Picture 2" descr="Brainstorm Icons - Free SVG &amp; PNG Brainstorm Images - Noun Project">
            <a:extLst>
              <a:ext uri="{FF2B5EF4-FFF2-40B4-BE49-F238E27FC236}">
                <a16:creationId xmlns:a16="http://schemas.microsoft.com/office/drawing/2014/main" id="{AB4AB125-8FE9-93E3-F944-90202B71AE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8349" y="2171700"/>
            <a:ext cx="1473200" cy="14732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resentatie - Zakelijk en financieel iconen">
            <a:extLst>
              <a:ext uri="{FF2B5EF4-FFF2-40B4-BE49-F238E27FC236}">
                <a16:creationId xmlns:a16="http://schemas.microsoft.com/office/drawing/2014/main" id="{2551C0B9-E568-2602-C21B-8CD35709EFDD}"/>
              </a:ext>
            </a:extLst>
          </p:cNvPr>
          <p:cNvPicPr>
            <a:picLocks noChangeAspect="1" noChangeArrowheads="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589832" y="4550966"/>
            <a:ext cx="1866900" cy="1575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68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78DF9-2F0D-5B55-2095-072A2D1B6E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D21BCE4-70A5-95F3-8965-0FABC11C888D}"/>
              </a:ext>
            </a:extLst>
          </p:cNvPr>
          <p:cNvSpPr>
            <a:spLocks noGrp="1"/>
          </p:cNvSpPr>
          <p:nvPr>
            <p:ph type="title"/>
          </p:nvPr>
        </p:nvSpPr>
        <p:spPr/>
        <p:txBody>
          <a:bodyPr/>
          <a:lstStyle/>
          <a:p>
            <a:r>
              <a:rPr lang="nl-BE" sz="2600"/>
              <a:t>Thema 2: agro-ecologie inspireert</a:t>
            </a:r>
          </a:p>
        </p:txBody>
      </p:sp>
      <p:pic>
        <p:nvPicPr>
          <p:cNvPr id="4" name="Afbeelding 3">
            <a:extLst>
              <a:ext uri="{FF2B5EF4-FFF2-40B4-BE49-F238E27FC236}">
                <a16:creationId xmlns:a16="http://schemas.microsoft.com/office/drawing/2014/main" id="{8548D1AF-2579-0B73-BFD7-A1E1CBAF222F}"/>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8" name="Tijdelijke aanduiding voor inhoud 7">
            <a:extLst>
              <a:ext uri="{FF2B5EF4-FFF2-40B4-BE49-F238E27FC236}">
                <a16:creationId xmlns:a16="http://schemas.microsoft.com/office/drawing/2014/main" id="{5BCE458F-3E1A-98B5-BF24-62491C0FDD37}"/>
              </a:ext>
            </a:extLst>
          </p:cNvPr>
          <p:cNvPicPr>
            <a:picLocks noGrp="1" noChangeAspect="1"/>
          </p:cNvPicPr>
          <p:nvPr>
            <p:ph idx="1"/>
          </p:nvPr>
        </p:nvPicPr>
        <p:blipFill>
          <a:blip r:embed="rId5"/>
          <a:stretch>
            <a:fillRect/>
          </a:stretch>
        </p:blipFill>
        <p:spPr>
          <a:xfrm>
            <a:off x="827022" y="1786084"/>
            <a:ext cx="7489955" cy="4953902"/>
          </a:xfrm>
        </p:spPr>
      </p:pic>
      <p:sp>
        <p:nvSpPr>
          <p:cNvPr id="10" name="Tekstvak 9">
            <a:extLst>
              <a:ext uri="{FF2B5EF4-FFF2-40B4-BE49-F238E27FC236}">
                <a16:creationId xmlns:a16="http://schemas.microsoft.com/office/drawing/2014/main" id="{90AF22F5-CCA2-6D87-2D63-BA3061717F39}"/>
              </a:ext>
            </a:extLst>
          </p:cNvPr>
          <p:cNvSpPr txBox="1"/>
          <p:nvPr/>
        </p:nvSpPr>
        <p:spPr>
          <a:xfrm>
            <a:off x="827022" y="1263545"/>
            <a:ext cx="4572000" cy="461665"/>
          </a:xfrm>
          <a:prstGeom prst="rect">
            <a:avLst/>
          </a:prstGeom>
          <a:noFill/>
        </p:spPr>
        <p:txBody>
          <a:bodyPr wrap="square">
            <a:spAutoFit/>
          </a:bodyPr>
          <a:lstStyle/>
          <a:p>
            <a:pPr marL="0" indent="0">
              <a:buNone/>
            </a:pPr>
            <a:r>
              <a:rPr lang="nl-BE" sz="2400">
                <a:solidFill>
                  <a:schemeClr val="tx1">
                    <a:lumMod val="50000"/>
                    <a:lumOff val="50000"/>
                  </a:schemeClr>
                </a:solidFill>
              </a:rPr>
              <a:t>AFSLUITER: zelf aan de slag</a:t>
            </a:r>
          </a:p>
        </p:txBody>
      </p:sp>
    </p:spTree>
    <p:extLst>
      <p:ext uri="{BB962C8B-B14F-4D97-AF65-F5344CB8AC3E}">
        <p14:creationId xmlns:p14="http://schemas.microsoft.com/office/powerpoint/2010/main" val="217934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6888E-697B-E9B4-0AC5-7F3AB326ED8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276721-029D-40B3-EF72-A6E011605C93}"/>
              </a:ext>
            </a:extLst>
          </p:cNvPr>
          <p:cNvSpPr>
            <a:spLocks noGrp="1"/>
          </p:cNvSpPr>
          <p:nvPr>
            <p:ph type="title"/>
          </p:nvPr>
        </p:nvSpPr>
        <p:spPr/>
        <p:txBody>
          <a:bodyPr/>
          <a:lstStyle/>
          <a:p>
            <a:r>
              <a:rPr lang="nl-BE" sz="2600"/>
              <a:t>Thema 2: agro-ecologie inspireert</a:t>
            </a:r>
          </a:p>
        </p:txBody>
      </p:sp>
      <p:pic>
        <p:nvPicPr>
          <p:cNvPr id="4" name="Afbeelding 3">
            <a:extLst>
              <a:ext uri="{FF2B5EF4-FFF2-40B4-BE49-F238E27FC236}">
                <a16:creationId xmlns:a16="http://schemas.microsoft.com/office/drawing/2014/main" id="{424DF9DF-3FFE-A189-569E-55B4CA15F319}"/>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7" name="Afbeelding 6">
            <a:extLst>
              <a:ext uri="{FF2B5EF4-FFF2-40B4-BE49-F238E27FC236}">
                <a16:creationId xmlns:a16="http://schemas.microsoft.com/office/drawing/2014/main" id="{A0F5388A-6794-A84A-1840-7C5E05D62E30}"/>
              </a:ext>
            </a:extLst>
          </p:cNvPr>
          <p:cNvPicPr>
            <a:picLocks noChangeAspect="1"/>
          </p:cNvPicPr>
          <p:nvPr/>
        </p:nvPicPr>
        <p:blipFill>
          <a:blip r:embed="rId5"/>
          <a:stretch>
            <a:fillRect/>
          </a:stretch>
        </p:blipFill>
        <p:spPr>
          <a:xfrm>
            <a:off x="2705100" y="1056677"/>
            <a:ext cx="4567915" cy="5708177"/>
          </a:xfrm>
          <a:prstGeom prst="rect">
            <a:avLst/>
          </a:prstGeom>
        </p:spPr>
      </p:pic>
    </p:spTree>
    <p:extLst>
      <p:ext uri="{BB962C8B-B14F-4D97-AF65-F5344CB8AC3E}">
        <p14:creationId xmlns:p14="http://schemas.microsoft.com/office/powerpoint/2010/main" val="3912183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0AA8B-FAF2-A882-2848-8FB0C5462C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13AF16-4A01-DA81-E2AA-349013331BF7}"/>
              </a:ext>
            </a:extLst>
          </p:cNvPr>
          <p:cNvSpPr>
            <a:spLocks noGrp="1"/>
          </p:cNvSpPr>
          <p:nvPr>
            <p:ph type="title"/>
          </p:nvPr>
        </p:nvSpPr>
        <p:spPr/>
        <p:txBody>
          <a:bodyPr/>
          <a:lstStyle/>
          <a:p>
            <a:r>
              <a:rPr lang="nl-BE" sz="2600"/>
              <a:t>Thema 2: agro-ecologie inspireert</a:t>
            </a:r>
          </a:p>
        </p:txBody>
      </p:sp>
      <p:sp>
        <p:nvSpPr>
          <p:cNvPr id="3" name="Tijdelijke aanduiding voor inhoud 2">
            <a:extLst>
              <a:ext uri="{FF2B5EF4-FFF2-40B4-BE49-F238E27FC236}">
                <a16:creationId xmlns:a16="http://schemas.microsoft.com/office/drawing/2014/main" id="{C4B0203F-A74E-9F89-A5AE-FBF1DF4EF167}"/>
              </a:ext>
            </a:extLst>
          </p:cNvPr>
          <p:cNvSpPr>
            <a:spLocks noGrp="1"/>
          </p:cNvSpPr>
          <p:nvPr>
            <p:ph idx="1"/>
          </p:nvPr>
        </p:nvSpPr>
        <p:spPr/>
        <p:txBody>
          <a:bodyPr/>
          <a:lstStyle/>
          <a:p>
            <a:endParaRPr lang="nl-BE"/>
          </a:p>
          <a:p>
            <a:endParaRPr lang="nl-BE"/>
          </a:p>
          <a:p>
            <a:endParaRPr lang="nl-BE"/>
          </a:p>
        </p:txBody>
      </p:sp>
      <p:pic>
        <p:nvPicPr>
          <p:cNvPr id="4" name="Afbeelding 3">
            <a:extLst>
              <a:ext uri="{FF2B5EF4-FFF2-40B4-BE49-F238E27FC236}">
                <a16:creationId xmlns:a16="http://schemas.microsoft.com/office/drawing/2014/main" id="{CEC3AFB5-4A83-8B11-9974-BFC54D72798C}"/>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7" name="Afbeelding 6">
            <a:extLst>
              <a:ext uri="{FF2B5EF4-FFF2-40B4-BE49-F238E27FC236}">
                <a16:creationId xmlns:a16="http://schemas.microsoft.com/office/drawing/2014/main" id="{34CF26B3-C0F2-5990-E29F-CBBBBE1CCE7B}"/>
              </a:ext>
            </a:extLst>
          </p:cNvPr>
          <p:cNvPicPr>
            <a:picLocks noChangeAspect="1"/>
          </p:cNvPicPr>
          <p:nvPr/>
        </p:nvPicPr>
        <p:blipFill>
          <a:blip r:embed="rId5"/>
          <a:stretch>
            <a:fillRect/>
          </a:stretch>
        </p:blipFill>
        <p:spPr>
          <a:xfrm>
            <a:off x="457200" y="1611209"/>
            <a:ext cx="7974823" cy="3635581"/>
          </a:xfrm>
          <a:prstGeom prst="rect">
            <a:avLst/>
          </a:prstGeom>
        </p:spPr>
      </p:pic>
    </p:spTree>
    <p:extLst>
      <p:ext uri="{BB962C8B-B14F-4D97-AF65-F5344CB8AC3E}">
        <p14:creationId xmlns:p14="http://schemas.microsoft.com/office/powerpoint/2010/main" val="1177030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191738a-ae5a-4e87-aa4f-0a94c59e9f17">
      <Terms xmlns="http://schemas.microsoft.com/office/infopath/2007/PartnerControls"/>
    </lcf76f155ced4ddcb4097134ff3c332f>
    <TaxCatchAll xmlns="692536ea-db03-4e7a-a336-d9db79fe6fd0" xsi:nil="true"/>
    <SharedWithUsers xmlns="692536ea-db03-4e7a-a336-d9db79fe6fd0">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2B065B0CD7414EAB85005DE6F4EE54" ma:contentTypeVersion="13" ma:contentTypeDescription="Een nieuw document maken." ma:contentTypeScope="" ma:versionID="b8be86134d8cc689bef32c9c30f66cde">
  <xsd:schema xmlns:xsd="http://www.w3.org/2001/XMLSchema" xmlns:xs="http://www.w3.org/2001/XMLSchema" xmlns:p="http://schemas.microsoft.com/office/2006/metadata/properties" xmlns:ns2="1191738a-ae5a-4e87-aa4f-0a94c59e9f17" xmlns:ns3="692536ea-db03-4e7a-a336-d9db79fe6fd0" targetNamespace="http://schemas.microsoft.com/office/2006/metadata/properties" ma:root="true" ma:fieldsID="b4b8bb4dd85b5bc3ccb3a3bc998b1380" ns2:_="" ns3:_="">
    <xsd:import namespace="1191738a-ae5a-4e87-aa4f-0a94c59e9f17"/>
    <xsd:import namespace="692536ea-db03-4e7a-a336-d9db79fe6fd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91738a-ae5a-4e87-aa4f-0a94c59e9f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cc6385f5-3c64-4129-b1a9-795788b41bb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2536ea-db03-4e7a-a336-d9db79fe6fd0"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796a56ce-032d-4890-9583-e6a13642359f}" ma:internalName="TaxCatchAll" ma:showField="CatchAllData" ma:web="692536ea-db03-4e7a-a336-d9db79fe6f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F5D8F2-B4E6-41F1-B548-5C68C4E87444}">
  <ds:schemaRefs>
    <ds:schemaRef ds:uri="c460d2b8-35fc-4c32-8975-b138d2a8b325"/>
    <ds:schemaRef ds:uri="d45939d7-2c89-4d98-abf6-df052d383700"/>
    <ds:schemaRef ds:uri="ecdb4830-3ac0-472b-ad23-3505e23ef816"/>
    <ds:schemaRef ds:uri="fe583eaf-59fa-4925-9557-1a59c0d497c8"/>
    <ds:schemaRef ds:uri="http://schemas.microsoft.com/office/2006/metadata/properties"/>
    <ds:schemaRef ds:uri="http://schemas.microsoft.com/office/infopath/2007/PartnerControls"/>
    <ds:schemaRef ds:uri="1191738a-ae5a-4e87-aa4f-0a94c59e9f17"/>
    <ds:schemaRef ds:uri="692536ea-db03-4e7a-a336-d9db79fe6fd0"/>
  </ds:schemaRefs>
</ds:datastoreItem>
</file>

<file path=customXml/itemProps2.xml><?xml version="1.0" encoding="utf-8"?>
<ds:datastoreItem xmlns:ds="http://schemas.openxmlformats.org/officeDocument/2006/customXml" ds:itemID="{90988C6A-85A8-4E52-9FC4-FC3E4CF70C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91738a-ae5a-4e87-aa4f-0a94c59e9f17"/>
    <ds:schemaRef ds:uri="692536ea-db03-4e7a-a336-d9db79fe6f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7BC6C0-51A8-4299-B008-9DC881F22E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0</TotalTime>
  <Words>1198</Words>
  <Application>Microsoft Macintosh PowerPoint</Application>
  <PresentationFormat>Diavoorstelling (4:3)</PresentationFormat>
  <Paragraphs>167</Paragraphs>
  <Slides>26</Slides>
  <Notes>18</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26</vt:i4>
      </vt:variant>
    </vt:vector>
  </HeadingPairs>
  <TitlesOfParts>
    <vt:vector size="32" baseType="lpstr">
      <vt:lpstr>Arial</vt:lpstr>
      <vt:lpstr>ArialMT</vt:lpstr>
      <vt:lpstr>Calibri</vt:lpstr>
      <vt:lpstr>Century Gothic</vt:lpstr>
      <vt:lpstr>Inter var</vt:lpstr>
      <vt:lpstr>Office Theme</vt:lpstr>
      <vt:lpstr>Thema 2: Agro-ecologie inspireert</vt:lpstr>
      <vt:lpstr>Thema 2: agro-ecologie inspireert</vt:lpstr>
      <vt:lpstr>Thema 2: agro-ecologie inspireert</vt:lpstr>
      <vt:lpstr>Thema 2: agro-ecologie inspireert</vt:lpstr>
      <vt:lpstr>Thema 2: agro-ecologie inspireert</vt:lpstr>
      <vt:lpstr>Thema 2: agro-ecologie inspireert</vt:lpstr>
      <vt:lpstr>Thema 2: agro-ecologie inspireert</vt:lpstr>
      <vt:lpstr>Thema 2: agro-ecologie inspireert</vt:lpstr>
      <vt:lpstr>Thema 2: agro-ecologie inspireert</vt:lpstr>
      <vt:lpstr>Thema 2: agro-ecologie inspireert</vt:lpstr>
      <vt:lpstr>Thema 3: agro-ecologie activeert</vt:lpstr>
      <vt:lpstr>Thema 3: agro-ecologie activeert</vt:lpstr>
      <vt:lpstr>Thema 3: agro-ecologie activeert</vt:lpstr>
      <vt:lpstr>Thema 3: agro-ecologie activeert</vt:lpstr>
      <vt:lpstr>Thema 3: agro-ecologie activeert</vt:lpstr>
      <vt:lpstr>Thema 3: agro-ecologie activeert</vt:lpstr>
      <vt:lpstr>Thema 3: agro-ecologie activeert</vt:lpstr>
      <vt:lpstr>Sterretje 1: dankbaarheid en verbondenheid</vt:lpstr>
      <vt:lpstr>Levensbeschouwelijke groei</vt:lpstr>
      <vt:lpstr>Klasritueel: dank u zeggen</vt:lpstr>
      <vt:lpstr>Sterretje 2: inzet en solidariteit</vt:lpstr>
      <vt:lpstr>Klasritueel: ik beloof… </vt:lpstr>
      <vt:lpstr>Sterretje 3: Samen voor (meer) solidariteit</vt:lpstr>
      <vt:lpstr>Klasritueel: belofte maakt…</vt:lpstr>
      <vt:lpstr>Veel succes   met het oogsten van succes! </vt:lpstr>
      <vt:lpstr>PowerPoint-presentatie</vt:lpstr>
    </vt:vector>
  </TitlesOfParts>
  <Company>Broederlijk Delen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Marine De Keyzer</dc:creator>
  <cp:lastModifiedBy>Rik Snijkers</cp:lastModifiedBy>
  <cp:revision>48</cp:revision>
  <dcterms:created xsi:type="dcterms:W3CDTF">2016-12-13T09:11:35Z</dcterms:created>
  <dcterms:modified xsi:type="dcterms:W3CDTF">2025-02-17T09:18:14Z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0x0101003A2B065B0CD7414EAB85005DE6F4EE54</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y fmtid="{D5CDD505-2E9C-101B-9397-08002B2CF9AE}" pid="12" name="Order">
    <vt:r8>399700</vt:r8>
  </property>
</Properties>
</file>