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522" r:id="rId2"/>
    <p:sldId id="600" r:id="rId3"/>
    <p:sldId id="292" r:id="rId4"/>
    <p:sldId id="293" r:id="rId5"/>
    <p:sldId id="294" r:id="rId6"/>
    <p:sldId id="599" r:id="rId7"/>
    <p:sldId id="296" r:id="rId8"/>
    <p:sldId id="526" r:id="rId9"/>
    <p:sldId id="601" r:id="rId10"/>
    <p:sldId id="308" r:id="rId11"/>
    <p:sldId id="309" r:id="rId12"/>
    <p:sldId id="311" r:id="rId13"/>
    <p:sldId id="310" r:id="rId14"/>
    <p:sldId id="307" r:id="rId15"/>
    <p:sldId id="521" r:id="rId16"/>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7"/>
  </p:normalViewPr>
  <p:slideViewPr>
    <p:cSldViewPr snapToGrid="0">
      <p:cViewPr varScale="1">
        <p:scale>
          <a:sx n="110" d="100"/>
          <a:sy n="110" d="100"/>
        </p:scale>
        <p:origin x="63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B818A-635F-1295-0207-23CF11B589EB}"/>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3318ECEC-1A52-F95D-5206-04F14F132A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808D7C21-EBB9-354A-FBEE-D0C61505FDCF}"/>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5" name="Tijdelijke aanduiding voor voettekst 4">
            <a:extLst>
              <a:ext uri="{FF2B5EF4-FFF2-40B4-BE49-F238E27FC236}">
                <a16:creationId xmlns:a16="http://schemas.microsoft.com/office/drawing/2014/main" id="{EA7B4A48-9514-FE2D-A7FA-9624C6B160D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12E7E58-244C-DBF8-DA18-F74FA62FEA78}"/>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90436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7197C-4E24-1234-02F2-CC0EB2D6AA90}"/>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7ACD169C-6007-43EA-28C2-1BBEEF8659F9}"/>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AD65AA6-DE69-8FF3-1013-85898C333EC1}"/>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5" name="Tijdelijke aanduiding voor voettekst 4">
            <a:extLst>
              <a:ext uri="{FF2B5EF4-FFF2-40B4-BE49-F238E27FC236}">
                <a16:creationId xmlns:a16="http://schemas.microsoft.com/office/drawing/2014/main" id="{F07B4EE6-FAEB-0CCE-F422-C402A588CD5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7682CFB4-0282-C533-67CD-DC461FEC0B9A}"/>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268386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E2EC469-A528-B895-1E67-E30E489896A0}"/>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A2C60B01-5CEB-69BA-D3D5-3722E81BA6A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359A7C0-090D-7358-3CC9-EC05A8C817A5}"/>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5" name="Tijdelijke aanduiding voor voettekst 4">
            <a:extLst>
              <a:ext uri="{FF2B5EF4-FFF2-40B4-BE49-F238E27FC236}">
                <a16:creationId xmlns:a16="http://schemas.microsoft.com/office/drawing/2014/main" id="{583D9774-917E-C346-EBCB-93928AEE285E}"/>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44B139B1-B343-C6FE-3C35-BB71A2C57A1A}"/>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418578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DB4936-EE25-6126-CCB3-81353C0C9CA2}"/>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AA8ED81-AF58-70CA-01A3-3AB68A2EEE9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9E7A4A6C-283E-00FD-6C79-2108212F9CDD}"/>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5" name="Tijdelijke aanduiding voor voettekst 4">
            <a:extLst>
              <a:ext uri="{FF2B5EF4-FFF2-40B4-BE49-F238E27FC236}">
                <a16:creationId xmlns:a16="http://schemas.microsoft.com/office/drawing/2014/main" id="{B9FF09AC-7E95-ADEB-EB40-A94DAA9F39B3}"/>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B84900A-423B-4DC0-47E6-780B36BA0910}"/>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474502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E979B-A8F6-AFDD-312D-8D5EC9F53EF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795A33F-484E-BC13-EE4F-EFCA6F765E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D424114-E3E6-C143-5E3D-3F39156A3449}"/>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5" name="Tijdelijke aanduiding voor voettekst 4">
            <a:extLst>
              <a:ext uri="{FF2B5EF4-FFF2-40B4-BE49-F238E27FC236}">
                <a16:creationId xmlns:a16="http://schemas.microsoft.com/office/drawing/2014/main" id="{FDC8BE66-7EC1-86EB-056E-D5ACF80B09D8}"/>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F97E8AE-213B-CF7A-4B14-C6C9203CC593}"/>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174066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954E20-AF73-1A38-CEC9-648FEF5BDBB1}"/>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5FDF36F6-30BD-CDF2-096C-A4275B3DEF7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EE6AFD30-0AFC-9515-B42A-AB905EBE9DE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5D62BBE-5F5C-D903-6422-CA8B1E9B9EA0}"/>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6" name="Tijdelijke aanduiding voor voettekst 5">
            <a:extLst>
              <a:ext uri="{FF2B5EF4-FFF2-40B4-BE49-F238E27FC236}">
                <a16:creationId xmlns:a16="http://schemas.microsoft.com/office/drawing/2014/main" id="{B08810C1-4A1B-AA1B-F71B-EF041F3F9097}"/>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9A40BDB9-4110-E130-E737-9E3724F7CD36}"/>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1067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CFCB62-0772-4866-EE5D-46DB459C0ADE}"/>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10E16911-D216-FB05-26DC-A9FD182D84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8C833EF-07FB-F837-8E7D-B754C4464A2E}"/>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62C7025B-2AB8-BE2C-115A-DFE6542C14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5BD3629-B092-B6F5-CD39-B09BC1ACB9B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420FA778-1F96-3DF9-8EAF-353294D45B47}"/>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8" name="Tijdelijke aanduiding voor voettekst 7">
            <a:extLst>
              <a:ext uri="{FF2B5EF4-FFF2-40B4-BE49-F238E27FC236}">
                <a16:creationId xmlns:a16="http://schemas.microsoft.com/office/drawing/2014/main" id="{B6AD790D-9CDA-C39D-B7F5-4AB84A74C58D}"/>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8CE736CB-1128-FB5B-1151-EB6FFE0864DD}"/>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804112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BBD31F-F9AA-A055-152B-8CD1E779A5F3}"/>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DBFE559-7D54-BA64-571E-09A583B6D394}"/>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4" name="Tijdelijke aanduiding voor voettekst 3">
            <a:extLst>
              <a:ext uri="{FF2B5EF4-FFF2-40B4-BE49-F238E27FC236}">
                <a16:creationId xmlns:a16="http://schemas.microsoft.com/office/drawing/2014/main" id="{055489B6-0F05-591A-9338-04F3F7F74082}"/>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CC254F9D-BF29-11F7-BEC2-794FDCDA2D15}"/>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76818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C4E3555-D003-E19C-B6C8-68D68BD3A1EB}"/>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3" name="Tijdelijke aanduiding voor voettekst 2">
            <a:extLst>
              <a:ext uri="{FF2B5EF4-FFF2-40B4-BE49-F238E27FC236}">
                <a16:creationId xmlns:a16="http://schemas.microsoft.com/office/drawing/2014/main" id="{D4C777F5-BD70-3683-6112-F41E11BC3A1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3720EA8C-811D-B878-FAF5-DD51FA7C8464}"/>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98393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B89BE4-1A69-90AC-61A0-63A95680A14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9D1F654C-1357-1156-AA3F-E6F124CDB6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82A4216A-F056-8781-51AF-144DA86738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CB7E94F-BBB5-84B3-F11F-50DE619317A0}"/>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6" name="Tijdelijke aanduiding voor voettekst 5">
            <a:extLst>
              <a:ext uri="{FF2B5EF4-FFF2-40B4-BE49-F238E27FC236}">
                <a16:creationId xmlns:a16="http://schemas.microsoft.com/office/drawing/2014/main" id="{89F84D88-EF5F-524B-5A71-0A3E9365D7A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89F99175-2719-1BB8-88E2-251931BB45E1}"/>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73659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EDAE9-C3CA-E81A-CAFD-7AD474FF228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D16807F7-EF2C-09B9-F0E6-B8442A269B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1388F5DA-BE3B-9258-8B7E-C186B8FEDA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AE42F99-E8C1-AF83-25CB-3C7598613A32}"/>
              </a:ext>
            </a:extLst>
          </p:cNvPr>
          <p:cNvSpPr>
            <a:spLocks noGrp="1"/>
          </p:cNvSpPr>
          <p:nvPr>
            <p:ph type="dt" sz="half" idx="10"/>
          </p:nvPr>
        </p:nvSpPr>
        <p:spPr/>
        <p:txBody>
          <a:bodyPr/>
          <a:lstStyle/>
          <a:p>
            <a:fld id="{340EAFEE-1E27-704E-B8D3-C4F68F4DC185}" type="datetimeFigureOut">
              <a:rPr lang="nl-BE" smtClean="0"/>
              <a:t>2/02/2023</a:t>
            </a:fld>
            <a:endParaRPr lang="nl-BE"/>
          </a:p>
        </p:txBody>
      </p:sp>
      <p:sp>
        <p:nvSpPr>
          <p:cNvPr id="6" name="Tijdelijke aanduiding voor voettekst 5">
            <a:extLst>
              <a:ext uri="{FF2B5EF4-FFF2-40B4-BE49-F238E27FC236}">
                <a16:creationId xmlns:a16="http://schemas.microsoft.com/office/drawing/2014/main" id="{92585DCB-A31F-D1FB-A363-8D9E254FFE4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68D66EA5-ECFE-3F4C-6217-E81A93905C6F}"/>
              </a:ext>
            </a:extLst>
          </p:cNvPr>
          <p:cNvSpPr>
            <a:spLocks noGrp="1"/>
          </p:cNvSpPr>
          <p:nvPr>
            <p:ph type="sldNum" sz="quarter" idx="12"/>
          </p:nvPr>
        </p:nvSpPr>
        <p:spPr/>
        <p:txBody>
          <a:bodyPr/>
          <a:lstStyle/>
          <a:p>
            <a:fld id="{F1E7D869-2746-D04B-AA3D-293789834CA4}" type="slidenum">
              <a:rPr lang="nl-BE" smtClean="0"/>
              <a:t>‹nr.›</a:t>
            </a:fld>
            <a:endParaRPr lang="nl-BE"/>
          </a:p>
        </p:txBody>
      </p:sp>
    </p:spTree>
    <p:extLst>
      <p:ext uri="{BB962C8B-B14F-4D97-AF65-F5344CB8AC3E}">
        <p14:creationId xmlns:p14="http://schemas.microsoft.com/office/powerpoint/2010/main" val="3104831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F49DBF5-C2D3-F59F-17A5-B1A7AFFCE2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B405720-CB89-937A-9004-4C94719881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6AEDA0A-9F3B-DBB3-AA92-05D4A8D719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0EAFEE-1E27-704E-B8D3-C4F68F4DC185}" type="datetimeFigureOut">
              <a:rPr lang="nl-BE" smtClean="0"/>
              <a:t>2/02/2023</a:t>
            </a:fld>
            <a:endParaRPr lang="nl-BE"/>
          </a:p>
        </p:txBody>
      </p:sp>
      <p:sp>
        <p:nvSpPr>
          <p:cNvPr id="5" name="Tijdelijke aanduiding voor voettekst 4">
            <a:extLst>
              <a:ext uri="{FF2B5EF4-FFF2-40B4-BE49-F238E27FC236}">
                <a16:creationId xmlns:a16="http://schemas.microsoft.com/office/drawing/2014/main" id="{8E6F5E32-B3F2-286D-604B-D96C753974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12495B6E-0461-D43A-5459-80471E8DBE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E7D869-2746-D04B-AA3D-293789834CA4}" type="slidenum">
              <a:rPr lang="nl-BE" smtClean="0"/>
              <a:t>‹nr.›</a:t>
            </a:fld>
            <a:endParaRPr lang="nl-BE"/>
          </a:p>
        </p:txBody>
      </p:sp>
    </p:spTree>
    <p:extLst>
      <p:ext uri="{BB962C8B-B14F-4D97-AF65-F5344CB8AC3E}">
        <p14:creationId xmlns:p14="http://schemas.microsoft.com/office/powerpoint/2010/main" val="16121037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64B822-47A8-461B-C1AA-4D95D0A581D4}"/>
              </a:ext>
            </a:extLst>
          </p:cNvPr>
          <p:cNvSpPr>
            <a:spLocks noGrp="1"/>
          </p:cNvSpPr>
          <p:nvPr>
            <p:ph idx="1"/>
          </p:nvPr>
        </p:nvSpPr>
        <p:spPr>
          <a:xfrm>
            <a:off x="1097281" y="1845734"/>
            <a:ext cx="3356386" cy="4023360"/>
          </a:xfrm>
        </p:spPr>
        <p:txBody>
          <a:bodyPr/>
          <a:lstStyle/>
          <a:p>
            <a:r>
              <a:rPr lang="nl-NL" dirty="0">
                <a:solidFill>
                  <a:schemeClr val="tx1"/>
                </a:solidFill>
              </a:rPr>
              <a:t>Mogelijkheid om rond een symbool te werken.</a:t>
            </a:r>
          </a:p>
          <a:p>
            <a:r>
              <a:rPr lang="nl-NL" dirty="0">
                <a:solidFill>
                  <a:schemeClr val="tx1"/>
                </a:solidFill>
              </a:rPr>
              <a:t>Symbolen: licht, water, aarde, olie, kleuren, regenboog, vredesduif, kerk, kaars, hart, tafel, herder …</a:t>
            </a:r>
            <a:endParaRPr lang="nl-BE" dirty="0">
              <a:solidFill>
                <a:schemeClr val="tx1"/>
              </a:solidFill>
            </a:endParaRPr>
          </a:p>
        </p:txBody>
      </p:sp>
      <p:sp>
        <p:nvSpPr>
          <p:cNvPr id="2" name="Titel 1">
            <a:extLst>
              <a:ext uri="{FF2B5EF4-FFF2-40B4-BE49-F238E27FC236}">
                <a16:creationId xmlns:a16="http://schemas.microsoft.com/office/drawing/2014/main" id="{CE74772F-E068-74FF-41F2-47E8CBC73483}"/>
              </a:ext>
            </a:extLst>
          </p:cNvPr>
          <p:cNvSpPr>
            <a:spLocks noGrp="1"/>
          </p:cNvSpPr>
          <p:nvPr>
            <p:ph type="title"/>
          </p:nvPr>
        </p:nvSpPr>
        <p:spPr/>
        <p:txBody>
          <a:bodyPr/>
          <a:lstStyle/>
          <a:p>
            <a:r>
              <a:rPr lang="nl-NL" dirty="0">
                <a:solidFill>
                  <a:schemeClr val="tx1"/>
                </a:solidFill>
              </a:rPr>
              <a:t>Gevoeligheid voor symboliek</a:t>
            </a:r>
            <a:endParaRPr lang="nl-BE" dirty="0">
              <a:solidFill>
                <a:schemeClr val="tx1"/>
              </a:solidFill>
            </a:endParaRPr>
          </a:p>
        </p:txBody>
      </p:sp>
      <p:pic>
        <p:nvPicPr>
          <p:cNvPr id="7170" name="Picture 2" descr="Gratis foto's van Bloem">
            <a:extLst>
              <a:ext uri="{FF2B5EF4-FFF2-40B4-BE49-F238E27FC236}">
                <a16:creationId xmlns:a16="http://schemas.microsoft.com/office/drawing/2014/main" id="{1A14803E-09A2-AE33-7FF7-D1ACFE45FF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55"/>
          <a:stretch/>
        </p:blipFill>
        <p:spPr bwMode="auto">
          <a:xfrm>
            <a:off x="4616067" y="1737360"/>
            <a:ext cx="7575933" cy="4596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41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 jas van Jozef, elk kind heeft een vierkantje gemaakt. | Kinderen kerk,  Christelijke knutsels, Werkj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963" y="2152567"/>
            <a:ext cx="4258644" cy="3193984"/>
          </a:xfrm>
          <a:prstGeom prst="rect">
            <a:avLst/>
          </a:prstGeom>
          <a:noFill/>
          <a:extLst>
            <a:ext uri="{909E8E84-426E-40DD-AFC4-6F175D3DCCD1}">
              <a14:hiddenFill xmlns:a14="http://schemas.microsoft.com/office/drawing/2010/main">
                <a:solidFill>
                  <a:srgbClr val="FFFFFF"/>
                </a:solidFill>
              </a14:hiddenFill>
            </a:ext>
          </a:extLst>
        </p:spPr>
      </p:pic>
      <p:sp>
        <p:nvSpPr>
          <p:cNvPr id="10" name="Tijdelijke aanduiding voor inhoud 3"/>
          <p:cNvSpPr txBox="1">
            <a:spLocks/>
          </p:cNvSpPr>
          <p:nvPr/>
        </p:nvSpPr>
        <p:spPr>
          <a:xfrm>
            <a:off x="6430384" y="2152568"/>
            <a:ext cx="5026510" cy="4086868"/>
          </a:xfrm>
          <a:prstGeom prst="rect">
            <a:avLst/>
          </a:prstGeom>
        </p:spPr>
        <p:txBody>
          <a:bodyP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dirty="0">
                <a:latin typeface="Calibri" panose="020F0502020204030204" pitchFamily="34" charset="0"/>
                <a:cs typeface="Calibri" panose="020F0502020204030204" pitchFamily="34" charset="0"/>
              </a:rPr>
              <a:t>Jozef krijgt een prachtige jas … </a:t>
            </a:r>
          </a:p>
          <a:p>
            <a:pPr marL="0" indent="0">
              <a:buNone/>
            </a:pPr>
            <a:r>
              <a:rPr lang="nl-BE" dirty="0">
                <a:latin typeface="Calibri" panose="020F0502020204030204" pitchFamily="34" charset="0"/>
                <a:cs typeface="Calibri" panose="020F0502020204030204" pitchFamily="34" charset="0"/>
              </a:rPr>
              <a:t>De kinderen maken voor zichzelf een prachtige jas en lopen over de catwalk en geven mekaar applaus.</a:t>
            </a:r>
          </a:p>
          <a:p>
            <a:pPr marL="0" indent="0">
              <a:buNone/>
            </a:pPr>
            <a:endParaRPr lang="nl-BE" dirty="0">
              <a:latin typeface="Calibri" panose="020F0502020204030204" pitchFamily="34" charset="0"/>
              <a:cs typeface="Calibri" panose="020F0502020204030204" pitchFamily="34" charset="0"/>
            </a:endParaRPr>
          </a:p>
          <a:p>
            <a:pPr marL="0" indent="0">
              <a:buNone/>
            </a:pPr>
            <a:r>
              <a:rPr lang="nl-BE" dirty="0">
                <a:latin typeface="Calibri" panose="020F0502020204030204" pitchFamily="34" charset="0"/>
                <a:cs typeface="Calibri" panose="020F0502020204030204" pitchFamily="34" charset="0"/>
              </a:rPr>
              <a:t>Gebed:</a:t>
            </a:r>
          </a:p>
          <a:p>
            <a:pPr marL="0" indent="0">
              <a:buNone/>
            </a:pPr>
            <a:r>
              <a:rPr lang="nl-BE" i="1" dirty="0">
                <a:latin typeface="Calibri" panose="020F0502020204030204" pitchFamily="34" charset="0"/>
                <a:cs typeface="Calibri" panose="020F0502020204030204" pitchFamily="34" charset="0"/>
              </a:rPr>
              <a:t>Hé God, heb je dat gezien? Kijk mij draaien, kijk mij zwieren, wat ben ik knap. Klap jij ook voor mij?</a:t>
            </a:r>
          </a:p>
        </p:txBody>
      </p:sp>
      <p:sp>
        <p:nvSpPr>
          <p:cNvPr id="6" name="Titel 1">
            <a:extLst>
              <a:ext uri="{FF2B5EF4-FFF2-40B4-BE49-F238E27FC236}">
                <a16:creationId xmlns:a16="http://schemas.microsoft.com/office/drawing/2014/main" id="{69209683-BE15-91DC-0730-E66D1E8B95ED}"/>
              </a:ext>
            </a:extLst>
          </p:cNvPr>
          <p:cNvSpPr>
            <a:spLocks noGrp="1"/>
          </p:cNvSpPr>
          <p:nvPr>
            <p:ph type="title"/>
          </p:nvPr>
        </p:nvSpPr>
        <p:spPr>
          <a:xfrm>
            <a:off x="1096963" y="287338"/>
            <a:ext cx="10058400" cy="1449387"/>
          </a:xfrm>
        </p:spPr>
        <p:txBody>
          <a:bodyPr/>
          <a:lstStyle/>
          <a:p>
            <a:r>
              <a:rPr lang="nl-NL" dirty="0">
                <a:solidFill>
                  <a:schemeClr val="tx1"/>
                </a:solidFill>
              </a:rPr>
              <a:t>OA: Jozef</a:t>
            </a:r>
            <a:endParaRPr lang="nl-BE" dirty="0">
              <a:solidFill>
                <a:schemeClr val="tx1"/>
              </a:solidFill>
            </a:endParaRPr>
          </a:p>
        </p:txBody>
      </p:sp>
    </p:spTree>
    <p:extLst>
      <p:ext uri="{BB962C8B-B14F-4D97-AF65-F5344CB8AC3E}">
        <p14:creationId xmlns:p14="http://schemas.microsoft.com/office/powerpoint/2010/main" val="121645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sz="half" idx="2"/>
          </p:nvPr>
        </p:nvSpPr>
        <p:spPr/>
        <p:txBody>
          <a:bodyPr>
            <a:normAutofit fontScale="85000" lnSpcReduction="20000"/>
          </a:bodyPr>
          <a:lstStyle/>
          <a:p>
            <a:pPr marL="0" indent="0">
              <a:buNone/>
            </a:pPr>
            <a:r>
              <a:rPr lang="nl-BE" dirty="0">
                <a:latin typeface="Calibri" panose="020F0502020204030204" pitchFamily="34" charset="0"/>
                <a:cs typeface="Calibri" panose="020F0502020204030204" pitchFamily="34" charset="0"/>
              </a:rPr>
              <a:t>Poppenspel: Cesar is jaloers op de jas van Nellie. Als ze in bad zit, verknipt hij stiekem haar jas … De kleuters reageren met gevoelenspictogrammen.</a:t>
            </a:r>
          </a:p>
          <a:p>
            <a:pPr marL="0" indent="0">
              <a:buNone/>
            </a:pPr>
            <a:endParaRPr lang="nl-BE" dirty="0">
              <a:latin typeface="Calibri" panose="020F0502020204030204" pitchFamily="34" charset="0"/>
              <a:cs typeface="Calibri" panose="020F0502020204030204" pitchFamily="34" charset="0"/>
            </a:endParaRPr>
          </a:p>
          <a:p>
            <a:pPr marL="0" indent="0">
              <a:buNone/>
            </a:pPr>
            <a:r>
              <a:rPr lang="nl-BE" dirty="0">
                <a:latin typeface="Calibri" panose="020F0502020204030204" pitchFamily="34" charset="0"/>
                <a:cs typeface="Calibri" panose="020F0502020204030204" pitchFamily="34" charset="0"/>
              </a:rPr>
              <a:t>Het verhaal wordt verder verteld: de broers verscheuren de jas van Jozef.</a:t>
            </a:r>
          </a:p>
          <a:p>
            <a:pPr marL="0" indent="0">
              <a:buNone/>
            </a:pPr>
            <a:endParaRPr lang="nl-BE" dirty="0">
              <a:latin typeface="Calibri" panose="020F0502020204030204" pitchFamily="34" charset="0"/>
              <a:cs typeface="Calibri" panose="020F0502020204030204" pitchFamily="34" charset="0"/>
            </a:endParaRPr>
          </a:p>
          <a:p>
            <a:pPr marL="0" indent="0">
              <a:buNone/>
            </a:pPr>
            <a:r>
              <a:rPr lang="nl-BE" dirty="0">
                <a:latin typeface="Calibri" panose="020F0502020204030204" pitchFamily="34" charset="0"/>
                <a:cs typeface="Calibri" panose="020F0502020204030204" pitchFamily="34" charset="0"/>
              </a:rPr>
              <a:t>Kringgesprek: Wat maakt mij jaloers? (Eventueel ondersteunen met prenten om uit te kiezen) Elke kleuter kan voor iets at hem of haar jaloers maakt een stukje stof op een paneel kleven. (Stof tot nadenken)</a:t>
            </a:r>
          </a:p>
          <a:p>
            <a:pPr marL="0" indent="0">
              <a:buNone/>
            </a:pPr>
            <a:endParaRPr lang="nl-BE" dirty="0">
              <a:latin typeface="Calibri" panose="020F0502020204030204" pitchFamily="34" charset="0"/>
              <a:cs typeface="Calibri" panose="020F0502020204030204" pitchFamily="34" charset="0"/>
            </a:endParaRPr>
          </a:p>
        </p:txBody>
      </p:sp>
      <p:pic>
        <p:nvPicPr>
          <p:cNvPr id="6" name="Picture 2" descr="https://attachment.outlook.office.net/owa/sophie.veulemans@live.be/service.svc/s/GetFileAttachment?id=AQMkADAwATNiZmYAZC05NjI3LTc0N2EtMDACLTAwCgBGAAADqWIKA3KTfUWSiaT2ERBvIAcAOObsOGorAEasoN8YOIKXpgAAAgEMAAAAOObsOGorAEasoN8YOIKXpgAAAGqeHzEAAAABEgAQAGR4HS0T8ilDrZtb20KjqlE%3D&amp;X-OWA-CANARY=TbogCWchw0q4eySxNtQaipBxCFiyQ9QYnA92bR2Kh763AtoKb7iEF1r-QKwxRETOWlBehJ_gtcM.&amp;token=c88c97f8-ef44-42ad-b77c-8ba9e253f2cb&amp;owa=outlook.live.com&amp;isc=1"/>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036319" y="1736725"/>
            <a:ext cx="3476229" cy="4634973"/>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B87A5CBC-42DC-ABD9-CEDC-BC3D701BDCCE}"/>
              </a:ext>
            </a:extLst>
          </p:cNvPr>
          <p:cNvSpPr>
            <a:spLocks noGrp="1"/>
          </p:cNvSpPr>
          <p:nvPr>
            <p:ph type="title"/>
          </p:nvPr>
        </p:nvSpPr>
        <p:spPr>
          <a:xfrm>
            <a:off x="1096963" y="287338"/>
            <a:ext cx="10058400" cy="1449387"/>
          </a:xfrm>
        </p:spPr>
        <p:txBody>
          <a:bodyPr/>
          <a:lstStyle/>
          <a:p>
            <a:r>
              <a:rPr lang="nl-NL" dirty="0">
                <a:solidFill>
                  <a:schemeClr val="tx1"/>
                </a:solidFill>
              </a:rPr>
              <a:t>OA: Jozef</a:t>
            </a:r>
            <a:endParaRPr lang="nl-BE" dirty="0">
              <a:solidFill>
                <a:schemeClr val="tx1"/>
              </a:solidFill>
            </a:endParaRPr>
          </a:p>
        </p:txBody>
      </p:sp>
    </p:spTree>
    <p:extLst>
      <p:ext uri="{BB962C8B-B14F-4D97-AF65-F5344CB8AC3E}">
        <p14:creationId xmlns:p14="http://schemas.microsoft.com/office/powerpoint/2010/main" val="423231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sz="half" idx="2"/>
          </p:nvPr>
        </p:nvSpPr>
        <p:spPr>
          <a:xfrm>
            <a:off x="6217920" y="2571077"/>
            <a:ext cx="4937760" cy="3298017"/>
          </a:xfrm>
        </p:spPr>
        <p:txBody>
          <a:bodyPr>
            <a:normAutofit lnSpcReduction="10000"/>
          </a:bodyPr>
          <a:lstStyle/>
          <a:p>
            <a:pPr marL="0" indent="0">
              <a:buNone/>
            </a:pPr>
            <a:r>
              <a:rPr lang="nl-BE" dirty="0">
                <a:latin typeface="Calibri" panose="020F0502020204030204" pitchFamily="34" charset="0"/>
                <a:cs typeface="Calibri" panose="020F0502020204030204" pitchFamily="34" charset="0"/>
              </a:rPr>
              <a:t>Jozef bouwt mee aan de graansilo’s en helpt het graan later eerlijk verdelen.</a:t>
            </a:r>
          </a:p>
          <a:p>
            <a:pPr marL="0" indent="0">
              <a:buNone/>
            </a:pPr>
            <a:endParaRPr lang="nl-BE" dirty="0">
              <a:latin typeface="Calibri" panose="020F0502020204030204" pitchFamily="34" charset="0"/>
              <a:cs typeface="Calibri" panose="020F0502020204030204" pitchFamily="34" charset="0"/>
            </a:endParaRPr>
          </a:p>
          <a:p>
            <a:pPr marL="0" indent="0">
              <a:buNone/>
            </a:pPr>
            <a:r>
              <a:rPr lang="nl-BE" dirty="0">
                <a:latin typeface="Calibri" panose="020F0502020204030204" pitchFamily="34" charset="0"/>
                <a:cs typeface="Calibri" panose="020F0502020204030204" pitchFamily="34" charset="0"/>
              </a:rPr>
              <a:t>De kinderen spelen dit na in de huishoudhoek. Hoe kunnen we eerlijk verdelen? Is dat belangrijk, eerlijk verdelen?</a:t>
            </a:r>
          </a:p>
          <a:p>
            <a:pPr marL="0" indent="0">
              <a:buNone/>
            </a:pPr>
            <a:endParaRPr lang="nl-BE" dirty="0">
              <a:latin typeface="Calibri" panose="020F0502020204030204" pitchFamily="34" charset="0"/>
              <a:cs typeface="Calibri" panose="020F0502020204030204" pitchFamily="34" charset="0"/>
            </a:endParaRPr>
          </a:p>
        </p:txBody>
      </p:sp>
      <p:pic>
        <p:nvPicPr>
          <p:cNvPr id="2050" name="Picture 2" descr="Graan, doen of laten? - Drogisterij A.j. van der Pigg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96962" y="2428876"/>
            <a:ext cx="4683105" cy="3122070"/>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5B5494BF-BA0D-3856-044A-A0C4225A862F}"/>
              </a:ext>
            </a:extLst>
          </p:cNvPr>
          <p:cNvSpPr>
            <a:spLocks noGrp="1"/>
          </p:cNvSpPr>
          <p:nvPr>
            <p:ph type="title"/>
          </p:nvPr>
        </p:nvSpPr>
        <p:spPr>
          <a:xfrm>
            <a:off x="1096963" y="287338"/>
            <a:ext cx="10058400" cy="1449387"/>
          </a:xfrm>
        </p:spPr>
        <p:txBody>
          <a:bodyPr/>
          <a:lstStyle/>
          <a:p>
            <a:r>
              <a:rPr lang="nl-NL" dirty="0">
                <a:solidFill>
                  <a:schemeClr val="tx1"/>
                </a:solidFill>
              </a:rPr>
              <a:t>OA: Jozef</a:t>
            </a:r>
            <a:endParaRPr lang="nl-BE" dirty="0">
              <a:solidFill>
                <a:schemeClr val="tx1"/>
              </a:solidFill>
            </a:endParaRPr>
          </a:p>
        </p:txBody>
      </p:sp>
    </p:spTree>
    <p:extLst>
      <p:ext uri="{BB962C8B-B14F-4D97-AF65-F5344CB8AC3E}">
        <p14:creationId xmlns:p14="http://schemas.microsoft.com/office/powerpoint/2010/main" val="2287699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s://attachment.outlook.office.net/owa/sophie.veulemans@live.be/service.svc/s/GetFileAttachment?id=AQMkADAwATNiZmYAZC05NjI3LTc0N2EtMDACLTAwCgBGAAADqWIKA3KTfUWSiaT2ERBvIAcAOObsOGorAEasoN8YOIKXpgAAAgEMAAAAOObsOGorAEasoN8YOIKXpgAAAGqeHzEAAAABEgAQAG4mBkQUnGpNgQSHqUiSnqg%3D&amp;X-OWA-CANARY=TbogCWchw0q4eySxNtQaipBxCFiyQ9QYnA92bR2Kh763AtoKb7iEF1r-QKwxRETOWlBehJ_gtcM.&amp;token=c88c97f8-ef44-42ad-b77c-8ba9e253f2cb&amp;owa=outlook.live.com&amp;is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619" y="0"/>
            <a:ext cx="3604382" cy="6390041"/>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7" name="Tijdelijke aanduiding voor inhoud 4"/>
          <p:cNvSpPr txBox="1">
            <a:spLocks/>
          </p:cNvSpPr>
          <p:nvPr/>
        </p:nvSpPr>
        <p:spPr>
          <a:xfrm>
            <a:off x="1376979" y="1772817"/>
            <a:ext cx="5085213"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BE" dirty="0">
                <a:latin typeface="Calibri" panose="020F0502020204030204" pitchFamily="34" charset="0"/>
                <a:cs typeface="Calibri" panose="020F0502020204030204" pitchFamily="34" charset="0"/>
              </a:rPr>
              <a:t>Jozef maakt het goed met zijn broers. </a:t>
            </a:r>
          </a:p>
          <a:p>
            <a:pPr marL="0" indent="0">
              <a:buNone/>
            </a:pPr>
            <a:endParaRPr lang="nl-BE" dirty="0">
              <a:latin typeface="Calibri" panose="020F0502020204030204" pitchFamily="34" charset="0"/>
              <a:cs typeface="Calibri" panose="020F0502020204030204" pitchFamily="34" charset="0"/>
            </a:endParaRPr>
          </a:p>
          <a:p>
            <a:pPr marL="0" indent="0">
              <a:buNone/>
            </a:pPr>
            <a:r>
              <a:rPr lang="nl-BE" dirty="0">
                <a:latin typeface="Calibri" panose="020F0502020204030204" pitchFamily="34" charset="0"/>
                <a:cs typeface="Calibri" panose="020F0502020204030204" pitchFamily="34" charset="0"/>
              </a:rPr>
              <a:t>Hoe kan je het goed maken? Kun je weer door dezelfde deur? Een goedmaakpoortje knutselen …</a:t>
            </a:r>
          </a:p>
          <a:p>
            <a:pPr marL="0" indent="0">
              <a:buNone/>
            </a:pPr>
            <a:endParaRPr lang="nl-BE" dirty="0">
              <a:latin typeface="Calibri" panose="020F0502020204030204" pitchFamily="34" charset="0"/>
              <a:cs typeface="Calibri" panose="020F0502020204030204" pitchFamily="34" charset="0"/>
            </a:endParaRPr>
          </a:p>
        </p:txBody>
      </p:sp>
      <p:sp>
        <p:nvSpPr>
          <p:cNvPr id="5" name="Titel 1">
            <a:extLst>
              <a:ext uri="{FF2B5EF4-FFF2-40B4-BE49-F238E27FC236}">
                <a16:creationId xmlns:a16="http://schemas.microsoft.com/office/drawing/2014/main" id="{DEFCC6BF-37BC-58FE-B381-13058F07C62B}"/>
              </a:ext>
            </a:extLst>
          </p:cNvPr>
          <p:cNvSpPr>
            <a:spLocks noGrp="1"/>
          </p:cNvSpPr>
          <p:nvPr>
            <p:ph type="title"/>
          </p:nvPr>
        </p:nvSpPr>
        <p:spPr>
          <a:xfrm>
            <a:off x="1096963" y="287338"/>
            <a:ext cx="10058400" cy="1449387"/>
          </a:xfrm>
        </p:spPr>
        <p:txBody>
          <a:bodyPr/>
          <a:lstStyle/>
          <a:p>
            <a:r>
              <a:rPr lang="nl-NL" dirty="0">
                <a:solidFill>
                  <a:schemeClr val="tx1"/>
                </a:solidFill>
              </a:rPr>
              <a:t>OA: Jozef</a:t>
            </a:r>
            <a:endParaRPr lang="nl-BE" dirty="0">
              <a:solidFill>
                <a:schemeClr val="tx1"/>
              </a:solidFill>
            </a:endParaRPr>
          </a:p>
        </p:txBody>
      </p:sp>
    </p:spTree>
    <p:extLst>
      <p:ext uri="{BB962C8B-B14F-4D97-AF65-F5344CB8AC3E}">
        <p14:creationId xmlns:p14="http://schemas.microsoft.com/office/powerpoint/2010/main" val="740056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jufjanneke.nl - Op reis naar andere lan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96" y="1972072"/>
            <a:ext cx="1800200" cy="24384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Playmobil 5387 Grafrovers Met Egyptische Schatten | Playmobil speelgoed"/>
          <p:cNvPicPr>
            <a:picLocks noChangeAspect="1" noChangeArrowheads="1"/>
          </p:cNvPicPr>
          <p:nvPr/>
        </p:nvPicPr>
        <p:blipFill rotWithShape="1">
          <a:blip r:embed="rId3">
            <a:extLst>
              <a:ext uri="{28A0092B-C50C-407E-A947-70E740481C1C}">
                <a14:useLocalDpi xmlns:a14="http://schemas.microsoft.com/office/drawing/2010/main" val="0"/>
              </a:ext>
            </a:extLst>
          </a:blip>
          <a:srcRect t="8463" b="7179"/>
          <a:stretch/>
        </p:blipFill>
        <p:spPr bwMode="auto">
          <a:xfrm>
            <a:off x="4511824" y="3645025"/>
            <a:ext cx="3017284" cy="306977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ufjanneke.nl - Op reis naar andere land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5640" y="2276872"/>
            <a:ext cx="2260848" cy="182880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5" name="Titel 1">
            <a:extLst>
              <a:ext uri="{FF2B5EF4-FFF2-40B4-BE49-F238E27FC236}">
                <a16:creationId xmlns:a16="http://schemas.microsoft.com/office/drawing/2014/main" id="{A69AAED9-2F8A-4C0A-B2EA-16257EEA7FBA}"/>
              </a:ext>
            </a:extLst>
          </p:cNvPr>
          <p:cNvSpPr>
            <a:spLocks noGrp="1"/>
          </p:cNvSpPr>
          <p:nvPr>
            <p:ph type="title"/>
          </p:nvPr>
        </p:nvSpPr>
        <p:spPr>
          <a:xfrm>
            <a:off x="1096963" y="287338"/>
            <a:ext cx="10058400" cy="1449387"/>
          </a:xfrm>
        </p:spPr>
        <p:txBody>
          <a:bodyPr>
            <a:normAutofit/>
          </a:bodyPr>
          <a:lstStyle/>
          <a:p>
            <a:r>
              <a:rPr lang="nl-NL" dirty="0">
                <a:solidFill>
                  <a:schemeClr val="tx1"/>
                </a:solidFill>
              </a:rPr>
              <a:t>OA: Jozef … een Bijbels thema met tal van mogelijkheden voor andere activiteiten</a:t>
            </a:r>
            <a:endParaRPr lang="nl-BE" dirty="0">
              <a:solidFill>
                <a:schemeClr val="tx1"/>
              </a:solidFill>
            </a:endParaRPr>
          </a:p>
        </p:txBody>
      </p:sp>
      <p:sp>
        <p:nvSpPr>
          <p:cNvPr id="6" name="Tekstvak 5">
            <a:extLst>
              <a:ext uri="{FF2B5EF4-FFF2-40B4-BE49-F238E27FC236}">
                <a16:creationId xmlns:a16="http://schemas.microsoft.com/office/drawing/2014/main" id="{111A811C-1236-5937-2375-C20A6613F010}"/>
              </a:ext>
            </a:extLst>
          </p:cNvPr>
          <p:cNvSpPr txBox="1"/>
          <p:nvPr/>
        </p:nvSpPr>
        <p:spPr>
          <a:xfrm>
            <a:off x="1929307" y="1837521"/>
            <a:ext cx="3302598" cy="338554"/>
          </a:xfrm>
          <a:prstGeom prst="rect">
            <a:avLst/>
          </a:prstGeom>
          <a:noFill/>
        </p:spPr>
        <p:txBody>
          <a:bodyPr wrap="square" rtlCol="0">
            <a:spAutoFit/>
          </a:bodyPr>
          <a:lstStyle/>
          <a:p>
            <a:r>
              <a:rPr lang="nl-NL" sz="1600" dirty="0"/>
              <a:t>piramides bouwen</a:t>
            </a:r>
            <a:endParaRPr lang="nl-BE" sz="1600" dirty="0"/>
          </a:p>
        </p:txBody>
      </p:sp>
      <p:sp>
        <p:nvSpPr>
          <p:cNvPr id="7" name="Tekstvak 6">
            <a:extLst>
              <a:ext uri="{FF2B5EF4-FFF2-40B4-BE49-F238E27FC236}">
                <a16:creationId xmlns:a16="http://schemas.microsoft.com/office/drawing/2014/main" id="{C037FE47-D324-63A4-125D-52DE5B3DB77F}"/>
              </a:ext>
            </a:extLst>
          </p:cNvPr>
          <p:cNvSpPr txBox="1"/>
          <p:nvPr/>
        </p:nvSpPr>
        <p:spPr>
          <a:xfrm>
            <a:off x="8889402" y="1938318"/>
            <a:ext cx="3302598" cy="338554"/>
          </a:xfrm>
          <a:prstGeom prst="rect">
            <a:avLst/>
          </a:prstGeom>
          <a:noFill/>
        </p:spPr>
        <p:txBody>
          <a:bodyPr wrap="square" rtlCol="0">
            <a:spAutoFit/>
          </a:bodyPr>
          <a:lstStyle/>
          <a:p>
            <a:r>
              <a:rPr lang="nl-NL" sz="1600" dirty="0"/>
              <a:t>maskers maken</a:t>
            </a:r>
            <a:endParaRPr lang="nl-BE" sz="1600" dirty="0"/>
          </a:p>
        </p:txBody>
      </p:sp>
      <p:sp>
        <p:nvSpPr>
          <p:cNvPr id="8" name="Tekstvak 7">
            <a:extLst>
              <a:ext uri="{FF2B5EF4-FFF2-40B4-BE49-F238E27FC236}">
                <a16:creationId xmlns:a16="http://schemas.microsoft.com/office/drawing/2014/main" id="{AEF76B8B-D32B-93F2-D55A-49BB9CB293A2}"/>
              </a:ext>
            </a:extLst>
          </p:cNvPr>
          <p:cNvSpPr txBox="1"/>
          <p:nvPr/>
        </p:nvSpPr>
        <p:spPr>
          <a:xfrm>
            <a:off x="7567987" y="5787370"/>
            <a:ext cx="3302598" cy="584775"/>
          </a:xfrm>
          <a:prstGeom prst="rect">
            <a:avLst/>
          </a:prstGeom>
          <a:noFill/>
        </p:spPr>
        <p:txBody>
          <a:bodyPr wrap="square" rtlCol="0">
            <a:spAutoFit/>
          </a:bodyPr>
          <a:lstStyle/>
          <a:p>
            <a:r>
              <a:rPr lang="nl-NL" sz="1600" dirty="0"/>
              <a:t>Hoe put je water? Wat leeft er in de woestijn?</a:t>
            </a:r>
            <a:endParaRPr lang="nl-BE" sz="1600" dirty="0"/>
          </a:p>
        </p:txBody>
      </p:sp>
    </p:spTree>
    <p:extLst>
      <p:ext uri="{BB962C8B-B14F-4D97-AF65-F5344CB8AC3E}">
        <p14:creationId xmlns:p14="http://schemas.microsoft.com/office/powerpoint/2010/main" val="283654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64B822-47A8-461B-C1AA-4D95D0A581D4}"/>
              </a:ext>
            </a:extLst>
          </p:cNvPr>
          <p:cNvSpPr>
            <a:spLocks noGrp="1"/>
          </p:cNvSpPr>
          <p:nvPr>
            <p:ph idx="1"/>
          </p:nvPr>
        </p:nvSpPr>
        <p:spPr>
          <a:xfrm>
            <a:off x="1097280" y="1845734"/>
            <a:ext cx="3518787" cy="4023360"/>
          </a:xfrm>
        </p:spPr>
        <p:txBody>
          <a:bodyPr/>
          <a:lstStyle/>
          <a:p>
            <a:r>
              <a:rPr lang="nl-NL" dirty="0">
                <a:solidFill>
                  <a:schemeClr val="tx1"/>
                </a:solidFill>
              </a:rPr>
              <a:t>De kerkelijke feesten: Kerstmis, Pasen, advent, veertigdagentijd, Pinksteren …</a:t>
            </a:r>
            <a:endParaRPr lang="nl-BE" dirty="0">
              <a:solidFill>
                <a:schemeClr val="tx1"/>
              </a:solidFill>
            </a:endParaRPr>
          </a:p>
        </p:txBody>
      </p:sp>
      <p:sp>
        <p:nvSpPr>
          <p:cNvPr id="2" name="Titel 1">
            <a:extLst>
              <a:ext uri="{FF2B5EF4-FFF2-40B4-BE49-F238E27FC236}">
                <a16:creationId xmlns:a16="http://schemas.microsoft.com/office/drawing/2014/main" id="{CE74772F-E068-74FF-41F2-47E8CBC73483}"/>
              </a:ext>
            </a:extLst>
          </p:cNvPr>
          <p:cNvSpPr>
            <a:spLocks noGrp="1"/>
          </p:cNvSpPr>
          <p:nvPr>
            <p:ph type="title"/>
          </p:nvPr>
        </p:nvSpPr>
        <p:spPr/>
        <p:txBody>
          <a:bodyPr/>
          <a:lstStyle/>
          <a:p>
            <a:r>
              <a:rPr lang="nl-NL" dirty="0">
                <a:solidFill>
                  <a:schemeClr val="tx1"/>
                </a:solidFill>
              </a:rPr>
              <a:t>Liturgisch jaar</a:t>
            </a:r>
            <a:endParaRPr lang="nl-BE" dirty="0">
              <a:solidFill>
                <a:schemeClr val="tx1"/>
              </a:solidFill>
            </a:endParaRPr>
          </a:p>
        </p:txBody>
      </p:sp>
      <p:pic>
        <p:nvPicPr>
          <p:cNvPr id="6146" name="Picture 2" descr="Meisje, Geschenk, Presenteert, Kerstmis">
            <a:extLst>
              <a:ext uri="{FF2B5EF4-FFF2-40B4-BE49-F238E27FC236}">
                <a16:creationId xmlns:a16="http://schemas.microsoft.com/office/drawing/2014/main" id="{CB49D66D-FA40-0DEA-86E1-BC71287CE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6551" y="1764776"/>
            <a:ext cx="6845449" cy="456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795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16A85-3CDC-44A8-2DF7-27E1C7E57A36}"/>
              </a:ext>
            </a:extLst>
          </p:cNvPr>
          <p:cNvSpPr>
            <a:spLocks noGrp="1"/>
          </p:cNvSpPr>
          <p:nvPr>
            <p:ph type="title"/>
          </p:nvPr>
        </p:nvSpPr>
        <p:spPr/>
        <p:txBody>
          <a:bodyPr/>
          <a:lstStyle/>
          <a:p>
            <a:r>
              <a:rPr lang="nl-NL" dirty="0"/>
              <a:t>Tip</a:t>
            </a:r>
            <a:endParaRPr lang="nl-BE" dirty="0"/>
          </a:p>
        </p:txBody>
      </p:sp>
      <p:sp>
        <p:nvSpPr>
          <p:cNvPr id="3" name="Tijdelijke aanduiding voor inhoud 2">
            <a:extLst>
              <a:ext uri="{FF2B5EF4-FFF2-40B4-BE49-F238E27FC236}">
                <a16:creationId xmlns:a16="http://schemas.microsoft.com/office/drawing/2014/main" id="{9C9AE2C6-64DE-56BE-0BF1-BF1313EF0990}"/>
              </a:ext>
            </a:extLst>
          </p:cNvPr>
          <p:cNvSpPr>
            <a:spLocks noGrp="1"/>
          </p:cNvSpPr>
          <p:nvPr>
            <p:ph idx="1"/>
          </p:nvPr>
        </p:nvSpPr>
        <p:spPr/>
        <p:txBody>
          <a:bodyPr/>
          <a:lstStyle/>
          <a:p>
            <a:r>
              <a:rPr lang="nl-NL" dirty="0"/>
              <a:t>Wanneer je af en toe RKG minder makkelijk kan integreren in een OA en je aanbod voor RKG is dan wat beperkter, wissel dan eens af met een kerkelijk of Bijbels OA waarbij je RKG-aanbod juist heel groot is.</a:t>
            </a:r>
            <a:endParaRPr lang="nl-BE" dirty="0"/>
          </a:p>
        </p:txBody>
      </p:sp>
      <p:pic>
        <p:nvPicPr>
          <p:cNvPr id="1026" name="Picture 2" descr="tip - Fysiotherapie ter Harmsel">
            <a:extLst>
              <a:ext uri="{FF2B5EF4-FFF2-40B4-BE49-F238E27FC236}">
                <a16:creationId xmlns:a16="http://schemas.microsoft.com/office/drawing/2014/main" id="{988FBCA2-3F04-FC73-A04C-269FD8838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262" y="3184236"/>
            <a:ext cx="4490366" cy="29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6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6292840" y="1769634"/>
            <a:ext cx="5500007" cy="4351338"/>
          </a:xfrm>
        </p:spPr>
        <p:txBody>
          <a:bodyPr>
            <a:normAutofit fontScale="85000" lnSpcReduction="10000"/>
          </a:bodyPr>
          <a:lstStyle/>
          <a:p>
            <a:r>
              <a:rPr lang="nl-BE" dirty="0">
                <a:latin typeface="Calibri" panose="020F0502020204030204" pitchFamily="34" charset="0"/>
                <a:cs typeface="Calibri" panose="020F0502020204030204" pitchFamily="34" charset="0"/>
              </a:rPr>
              <a:t>Werken rond glasramen: </a:t>
            </a:r>
          </a:p>
          <a:p>
            <a:pPr>
              <a:buFont typeface="Arial" panose="020B0604020202020204" pitchFamily="34" charset="0"/>
              <a:buChar char="•"/>
            </a:pPr>
            <a:r>
              <a:rPr lang="nl-BE" dirty="0">
                <a:latin typeface="Calibri" panose="020F0502020204030204" pitchFamily="34" charset="0"/>
                <a:cs typeface="Calibri" panose="020F0502020204030204" pitchFamily="34" charset="0"/>
              </a:rPr>
              <a:t> </a:t>
            </a:r>
            <a:r>
              <a:rPr lang="nl-BE" dirty="0" err="1">
                <a:latin typeface="Calibri" panose="020F0502020204030204" pitchFamily="34" charset="0"/>
                <a:cs typeface="Calibri" panose="020F0502020204030204" pitchFamily="34" charset="0"/>
              </a:rPr>
              <a:t>snoezelen</a:t>
            </a:r>
            <a:r>
              <a:rPr lang="nl-BE" dirty="0">
                <a:latin typeface="Calibri" panose="020F0502020204030204" pitchFamily="34" charset="0"/>
                <a:cs typeface="Calibri" panose="020F0502020204030204" pitchFamily="34" charset="0"/>
              </a:rPr>
              <a:t> bij gekleurde glazen in de klas </a:t>
            </a:r>
          </a:p>
          <a:p>
            <a:pPr>
              <a:buFont typeface="Arial" panose="020B0604020202020204" pitchFamily="34" charset="0"/>
              <a:buChar char="•"/>
            </a:pPr>
            <a:r>
              <a:rPr lang="nl-BE" dirty="0">
                <a:latin typeface="Calibri" panose="020F0502020204030204" pitchFamily="34" charset="0"/>
                <a:cs typeface="Calibri" panose="020F0502020204030204" pitchFamily="34" charset="0"/>
              </a:rPr>
              <a:t> </a:t>
            </a:r>
            <a:r>
              <a:rPr lang="nl-BE" dirty="0" err="1">
                <a:latin typeface="Calibri" panose="020F0502020204030204" pitchFamily="34" charset="0"/>
                <a:cs typeface="Calibri" panose="020F0502020204030204" pitchFamily="34" charset="0"/>
              </a:rPr>
              <a:t>snoezelen</a:t>
            </a:r>
            <a:r>
              <a:rPr lang="nl-BE" dirty="0">
                <a:latin typeface="Calibri" panose="020F0502020204030204" pitchFamily="34" charset="0"/>
                <a:cs typeface="Calibri" panose="020F0502020204030204" pitchFamily="34" charset="0"/>
              </a:rPr>
              <a:t> in de kerk bij de glasramen </a:t>
            </a:r>
          </a:p>
          <a:p>
            <a:pPr>
              <a:buFont typeface="Arial" panose="020B0604020202020204" pitchFamily="34" charset="0"/>
              <a:buChar char="•"/>
            </a:pPr>
            <a:r>
              <a:rPr lang="nl-BE" dirty="0">
                <a:latin typeface="Calibri" panose="020F0502020204030204" pitchFamily="34" charset="0"/>
                <a:cs typeface="Calibri" panose="020F0502020204030204" pitchFamily="34" charset="0"/>
              </a:rPr>
              <a:t> </a:t>
            </a:r>
            <a:r>
              <a:rPr lang="nl-BE" dirty="0" err="1">
                <a:latin typeface="Calibri" panose="020F0502020204030204" pitchFamily="34" charset="0"/>
                <a:cs typeface="Calibri" panose="020F0502020204030204" pitchFamily="34" charset="0"/>
              </a:rPr>
              <a:t>vieringsmoment</a:t>
            </a:r>
            <a:r>
              <a:rPr lang="nl-BE" dirty="0">
                <a:latin typeface="Calibri" panose="020F0502020204030204" pitchFamily="34" charset="0"/>
                <a:cs typeface="Calibri" panose="020F0502020204030204" pitchFamily="34" charset="0"/>
              </a:rPr>
              <a:t> waarbij je samen op een lichtbak speelt met gekleurde vormen </a:t>
            </a:r>
          </a:p>
          <a:p>
            <a:pPr>
              <a:buFont typeface="Arial" panose="020B0604020202020204" pitchFamily="34" charset="0"/>
              <a:buChar char="•"/>
            </a:pPr>
            <a:r>
              <a:rPr lang="nl-BE" dirty="0">
                <a:latin typeface="Calibri" panose="020F0502020204030204" pitchFamily="34" charset="0"/>
                <a:cs typeface="Calibri" panose="020F0502020204030204" pitchFamily="34" charset="0"/>
              </a:rPr>
              <a:t> gebed </a:t>
            </a:r>
          </a:p>
          <a:p>
            <a:endParaRPr lang="nl-BE" dirty="0">
              <a:latin typeface="Calibri" panose="020F0502020204030204" pitchFamily="34" charset="0"/>
              <a:cs typeface="Calibri" panose="020F0502020204030204" pitchFamily="34" charset="0"/>
            </a:endParaRPr>
          </a:p>
          <a:p>
            <a:pPr marL="0" indent="0" algn="ctr">
              <a:buNone/>
            </a:pPr>
            <a:r>
              <a:rPr lang="nl-BE" sz="1600" i="1" dirty="0">
                <a:latin typeface="Calibri" panose="020F0502020204030204" pitchFamily="34" charset="0"/>
                <a:cs typeface="Calibri" panose="020F0502020204030204" pitchFamily="34" charset="0"/>
              </a:rPr>
              <a:t>God, heb je dat gezien? Groen, rood en geel,</a:t>
            </a:r>
          </a:p>
          <a:p>
            <a:pPr marL="0" indent="0" algn="ctr">
              <a:buNone/>
            </a:pPr>
            <a:r>
              <a:rPr lang="nl-BE" sz="1600" i="1" dirty="0">
                <a:latin typeface="Calibri" panose="020F0502020204030204" pitchFamily="34" charset="0"/>
                <a:cs typeface="Calibri" panose="020F0502020204030204" pitchFamily="34" charset="0"/>
              </a:rPr>
              <a:t>Kleuren o, zo veel,</a:t>
            </a:r>
          </a:p>
          <a:p>
            <a:pPr marL="0" indent="0" algn="ctr">
              <a:buNone/>
            </a:pPr>
            <a:r>
              <a:rPr lang="nl-BE" sz="1600" i="1" dirty="0">
                <a:latin typeface="Calibri" panose="020F0502020204030204" pitchFamily="34" charset="0"/>
                <a:cs typeface="Calibri" panose="020F0502020204030204" pitchFamily="34" charset="0"/>
              </a:rPr>
              <a:t>Hier even stil worden is zo fijn,</a:t>
            </a:r>
          </a:p>
          <a:p>
            <a:pPr marL="0" indent="0" algn="ctr">
              <a:buNone/>
            </a:pPr>
            <a:r>
              <a:rPr lang="nl-BE" sz="1600" i="1" dirty="0">
                <a:latin typeface="Calibri" panose="020F0502020204030204" pitchFamily="34" charset="0"/>
                <a:cs typeface="Calibri" panose="020F0502020204030204" pitchFamily="34" charset="0"/>
              </a:rPr>
              <a:t>En ontdekken hoe mooi de kleuren zijn.</a:t>
            </a:r>
          </a:p>
          <a:p>
            <a:pPr marL="0" indent="0">
              <a:buNone/>
            </a:pPr>
            <a:endParaRPr lang="nl-BE" dirty="0">
              <a:latin typeface="Calibri" panose="020F0502020204030204" pitchFamily="34" charset="0"/>
              <a:cs typeface="Calibri" panose="020F0502020204030204" pitchFamily="34" charset="0"/>
            </a:endParaRPr>
          </a:p>
        </p:txBody>
      </p:sp>
      <p:pic>
        <p:nvPicPr>
          <p:cNvPr id="5" name="Afbeelding 4" descr="https://i.pinimg.com/564x/e4/f3/a8/e4f3a8f3514f91f9e74c25973499172c.jpg"/>
          <p:cNvPicPr/>
          <p:nvPr/>
        </p:nvPicPr>
        <p:blipFill rotWithShape="1">
          <a:blip r:embed="rId2" cstate="print">
            <a:extLst>
              <a:ext uri="{28A0092B-C50C-407E-A947-70E740481C1C}">
                <a14:useLocalDpi xmlns:a14="http://schemas.microsoft.com/office/drawing/2010/main" val="0"/>
              </a:ext>
            </a:extLst>
          </a:blip>
          <a:srcRect t="14749" b="11001"/>
          <a:stretch/>
        </p:blipFill>
        <p:spPr bwMode="auto">
          <a:xfrm>
            <a:off x="0" y="1664771"/>
            <a:ext cx="2452744" cy="2003587"/>
          </a:xfrm>
          <a:prstGeom prst="rect">
            <a:avLst/>
          </a:prstGeom>
          <a:noFill/>
          <a:ln>
            <a:noFill/>
          </a:ln>
          <a:extLst>
            <a:ext uri="{53640926-AAD7-44D8-BBD7-CCE9431645EC}">
              <a14:shadowObscured xmlns:a14="http://schemas.microsoft.com/office/drawing/2010/main"/>
            </a:ext>
          </a:extLst>
        </p:spPr>
      </p:pic>
      <p:pic>
        <p:nvPicPr>
          <p:cNvPr id="6" name="Afbeelding 5" descr="Afbeeldingsresultaat voor glasramen kerk"/>
          <p:cNvPicPr/>
          <p:nvPr/>
        </p:nvPicPr>
        <p:blipFill rotWithShape="1">
          <a:blip r:embed="rId3" cstate="print">
            <a:extLst>
              <a:ext uri="{28A0092B-C50C-407E-A947-70E740481C1C}">
                <a14:useLocalDpi xmlns:a14="http://schemas.microsoft.com/office/drawing/2010/main" val="0"/>
              </a:ext>
            </a:extLst>
          </a:blip>
          <a:srcRect l="10514" t="3736" r="11448"/>
          <a:stretch/>
        </p:blipFill>
        <p:spPr bwMode="auto">
          <a:xfrm>
            <a:off x="1613648" y="3154187"/>
            <a:ext cx="1882396" cy="1768396"/>
          </a:xfrm>
          <a:prstGeom prst="rect">
            <a:avLst/>
          </a:prstGeom>
          <a:noFill/>
          <a:ln>
            <a:noFill/>
          </a:ln>
          <a:extLst>
            <a:ext uri="{53640926-AAD7-44D8-BBD7-CCE9431645EC}">
              <a14:shadowObscured xmlns:a14="http://schemas.microsoft.com/office/drawing/2010/main"/>
            </a:ext>
          </a:extLst>
        </p:spPr>
      </p:pic>
      <p:pic>
        <p:nvPicPr>
          <p:cNvPr id="7" name="Afbeelding 6" descr="Gerelateerde afbeelding"/>
          <p:cNvPicPr/>
          <p:nvPr/>
        </p:nvPicPr>
        <p:blipFill rotWithShape="1">
          <a:blip r:embed="rId4">
            <a:extLst>
              <a:ext uri="{28A0092B-C50C-407E-A947-70E740481C1C}">
                <a14:useLocalDpi xmlns:a14="http://schemas.microsoft.com/office/drawing/2010/main" val="0"/>
              </a:ext>
            </a:extLst>
          </a:blip>
          <a:srcRect l="2417" t="19838" r="40187" b="16599"/>
          <a:stretch/>
        </p:blipFill>
        <p:spPr bwMode="auto">
          <a:xfrm>
            <a:off x="2762216" y="4378362"/>
            <a:ext cx="2917821" cy="1961048"/>
          </a:xfrm>
          <a:prstGeom prst="rect">
            <a:avLst/>
          </a:prstGeom>
          <a:noFill/>
          <a:ln>
            <a:noFill/>
          </a:ln>
          <a:extLst>
            <a:ext uri="{53640926-AAD7-44D8-BBD7-CCE9431645EC}">
              <a14:shadowObscured xmlns:a14="http://schemas.microsoft.com/office/drawing/2010/main"/>
            </a:ext>
          </a:extLst>
        </p:spPr>
      </p:pic>
      <p:sp>
        <p:nvSpPr>
          <p:cNvPr id="4" name="Titel 1">
            <a:extLst>
              <a:ext uri="{FF2B5EF4-FFF2-40B4-BE49-F238E27FC236}">
                <a16:creationId xmlns:a16="http://schemas.microsoft.com/office/drawing/2014/main" id="{1C78A961-664E-57AB-57B5-A5D1D59FC7B1}"/>
              </a:ext>
            </a:extLst>
          </p:cNvPr>
          <p:cNvSpPr>
            <a:spLocks noGrp="1"/>
          </p:cNvSpPr>
          <p:nvPr>
            <p:ph type="title"/>
          </p:nvPr>
        </p:nvSpPr>
        <p:spPr>
          <a:xfrm>
            <a:off x="1097280" y="286603"/>
            <a:ext cx="10058400" cy="1450757"/>
          </a:xfrm>
        </p:spPr>
        <p:txBody>
          <a:bodyPr/>
          <a:lstStyle/>
          <a:p>
            <a:r>
              <a:rPr lang="nl-NL" dirty="0">
                <a:solidFill>
                  <a:schemeClr val="tx1"/>
                </a:solidFill>
              </a:rPr>
              <a:t>OA: De kerk in het midden</a:t>
            </a:r>
            <a:endParaRPr lang="nl-BE" dirty="0">
              <a:solidFill>
                <a:schemeClr val="tx1"/>
              </a:solidFill>
            </a:endParaRPr>
          </a:p>
        </p:txBody>
      </p:sp>
    </p:spTree>
    <p:extLst>
      <p:ext uri="{BB962C8B-B14F-4D97-AF65-F5344CB8AC3E}">
        <p14:creationId xmlns:p14="http://schemas.microsoft.com/office/powerpoint/2010/main" val="163052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5655356" y="2030021"/>
            <a:ext cx="5500007" cy="4351338"/>
          </a:xfrm>
        </p:spPr>
        <p:txBody>
          <a:bodyPr>
            <a:normAutofit fontScale="92500" lnSpcReduction="10000"/>
          </a:bodyPr>
          <a:lstStyle/>
          <a:p>
            <a:r>
              <a:rPr lang="nl-BE" dirty="0">
                <a:latin typeface="Calibri" panose="020F0502020204030204" pitchFamily="34" charset="0"/>
                <a:cs typeface="Calibri" panose="020F0502020204030204" pitchFamily="34" charset="0"/>
              </a:rPr>
              <a:t>Een fotozoektocht in de kerk</a:t>
            </a:r>
          </a:p>
          <a:p>
            <a:r>
              <a:rPr lang="nl-BE" dirty="0">
                <a:latin typeface="Calibri" panose="020F0502020204030204" pitchFamily="34" charset="0"/>
                <a:cs typeface="Calibri" panose="020F0502020204030204" pitchFamily="34" charset="0"/>
              </a:rPr>
              <a:t>Stilstaan bij een beeld – in dezelfde pose gaan staan als dat beeld</a:t>
            </a:r>
          </a:p>
          <a:p>
            <a:r>
              <a:rPr lang="nl-BE" dirty="0">
                <a:latin typeface="Calibri" panose="020F0502020204030204" pitchFamily="34" charset="0"/>
                <a:cs typeface="Calibri" panose="020F0502020204030204" pitchFamily="34" charset="0"/>
              </a:rPr>
              <a:t>Kunst in de kerk bekijken: wat vind je mooi?</a:t>
            </a:r>
          </a:p>
          <a:p>
            <a:r>
              <a:rPr lang="nl-BE" dirty="0">
                <a:latin typeface="Calibri" panose="020F0502020204030204" pitchFamily="34" charset="0"/>
                <a:cs typeface="Calibri" panose="020F0502020204030204" pitchFamily="34" charset="0"/>
              </a:rPr>
              <a:t>Genieten van de stilte in de kerk</a:t>
            </a:r>
          </a:p>
          <a:p>
            <a:r>
              <a:rPr lang="nl-BE" dirty="0">
                <a:latin typeface="Calibri" panose="020F0502020204030204" pitchFamily="34" charset="0"/>
                <a:cs typeface="Calibri" panose="020F0502020204030204" pitchFamily="34" charset="0"/>
              </a:rPr>
              <a:t>Samen een kaarsje aansteken in de kerk</a:t>
            </a:r>
          </a:p>
          <a:p>
            <a:r>
              <a:rPr lang="nl-BE" dirty="0">
                <a:latin typeface="Calibri" panose="020F0502020204030204" pitchFamily="34" charset="0"/>
                <a:cs typeface="Calibri" panose="020F0502020204030204" pitchFamily="34" charset="0"/>
              </a:rPr>
              <a:t>Luisteren naar kerkmuziek: van gregoriaans tot gospel en </a:t>
            </a:r>
            <a:r>
              <a:rPr lang="nl-BE" dirty="0" err="1">
                <a:latin typeface="Calibri" panose="020F0502020204030204" pitchFamily="34" charset="0"/>
                <a:cs typeface="Calibri" panose="020F0502020204030204" pitchFamily="34" charset="0"/>
              </a:rPr>
              <a:t>christian</a:t>
            </a:r>
            <a:r>
              <a:rPr lang="nl-BE" dirty="0">
                <a:latin typeface="Calibri" panose="020F0502020204030204" pitchFamily="34" charset="0"/>
                <a:cs typeface="Calibri" panose="020F0502020204030204" pitchFamily="34" charset="0"/>
              </a:rPr>
              <a:t> rock … Wat vind jij mooi?</a:t>
            </a:r>
          </a:p>
        </p:txBody>
      </p:sp>
      <p:pic>
        <p:nvPicPr>
          <p:cNvPr id="1026" name="Picture 2" descr="Kerk bij Borgloon | België, Kerken, Gebouw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963" y="2108304"/>
            <a:ext cx="3982889" cy="3539461"/>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B4EC91C4-73B4-2897-070A-3D4395DD28D7}"/>
              </a:ext>
            </a:extLst>
          </p:cNvPr>
          <p:cNvSpPr>
            <a:spLocks noGrp="1"/>
          </p:cNvSpPr>
          <p:nvPr>
            <p:ph type="title"/>
          </p:nvPr>
        </p:nvSpPr>
        <p:spPr>
          <a:xfrm>
            <a:off x="1096963" y="287338"/>
            <a:ext cx="10058400" cy="1449387"/>
          </a:xfrm>
        </p:spPr>
        <p:txBody>
          <a:bodyPr/>
          <a:lstStyle/>
          <a:p>
            <a:r>
              <a:rPr lang="nl-NL" dirty="0">
                <a:solidFill>
                  <a:schemeClr val="tx1"/>
                </a:solidFill>
              </a:rPr>
              <a:t>OA: De kerk in het midden</a:t>
            </a:r>
            <a:endParaRPr lang="nl-BE" dirty="0">
              <a:solidFill>
                <a:schemeClr val="tx1"/>
              </a:solidFill>
            </a:endParaRPr>
          </a:p>
        </p:txBody>
      </p:sp>
    </p:spTree>
    <p:extLst>
      <p:ext uri="{BB962C8B-B14F-4D97-AF65-F5344CB8AC3E}">
        <p14:creationId xmlns:p14="http://schemas.microsoft.com/office/powerpoint/2010/main" val="32711304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9344" y="1825626"/>
            <a:ext cx="5500007" cy="1747391"/>
          </a:xfrm>
        </p:spPr>
        <p:txBody>
          <a:bodyPr>
            <a:normAutofit/>
          </a:bodyPr>
          <a:lstStyle/>
          <a:p>
            <a:r>
              <a:rPr lang="nl-BE" dirty="0">
                <a:latin typeface="Calibri" panose="020F0502020204030204" pitchFamily="34" charset="0"/>
                <a:cs typeface="Calibri" panose="020F0502020204030204" pitchFamily="34" charset="0"/>
              </a:rPr>
              <a:t>Foto’s van kerken wereldwijd bekijken – verschillende stijlen zien – wat vind jij mooi?</a:t>
            </a:r>
          </a:p>
        </p:txBody>
      </p:sp>
      <p:pic>
        <p:nvPicPr>
          <p:cNvPr id="1026" name="Picture 2" descr="Kerk bij Borgloon | België, Kerken, Gebouw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736" y="1914666"/>
            <a:ext cx="3232356" cy="28724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erloren gebieden' en de vervolging van katholieken in Thailand (1941 -  1944). Saint Joseph katholieke kerk aan de oevers van de… | Thailand,  Battambang, Katholiek"/>
          <p:cNvPicPr>
            <a:picLocks noChangeAspect="1" noChangeArrowheads="1"/>
          </p:cNvPicPr>
          <p:nvPr/>
        </p:nvPicPr>
        <p:blipFill rotWithShape="1">
          <a:blip r:embed="rId3">
            <a:extLst>
              <a:ext uri="{28A0092B-C50C-407E-A947-70E740481C1C}">
                <a14:useLocalDpi xmlns:a14="http://schemas.microsoft.com/office/drawing/2010/main" val="0"/>
              </a:ext>
            </a:extLst>
          </a:blip>
          <a:srcRect l="13651"/>
          <a:stretch/>
        </p:blipFill>
        <p:spPr bwMode="auto">
          <a:xfrm>
            <a:off x="9864889" y="4065176"/>
            <a:ext cx="2220685" cy="229076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ussisch-Orthodoxe Kerk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173" y="3165063"/>
            <a:ext cx="1900238" cy="319087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De mooiste Portugese kerken | Saudades de Portugal | Portugal, Portugees,  Kerke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914" r="12593"/>
          <a:stretch/>
        </p:blipFill>
        <p:spPr bwMode="auto">
          <a:xfrm>
            <a:off x="4044875" y="3579872"/>
            <a:ext cx="2301497" cy="277606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C8676EC1-DC3C-2D45-2D5B-89A67D1A585A}"/>
              </a:ext>
            </a:extLst>
          </p:cNvPr>
          <p:cNvSpPr>
            <a:spLocks noGrp="1"/>
          </p:cNvSpPr>
          <p:nvPr>
            <p:ph type="title"/>
          </p:nvPr>
        </p:nvSpPr>
        <p:spPr>
          <a:xfrm>
            <a:off x="1096963" y="287338"/>
            <a:ext cx="10058400" cy="1449387"/>
          </a:xfrm>
        </p:spPr>
        <p:txBody>
          <a:bodyPr/>
          <a:lstStyle/>
          <a:p>
            <a:r>
              <a:rPr lang="nl-NL" dirty="0">
                <a:solidFill>
                  <a:schemeClr val="tx1"/>
                </a:solidFill>
              </a:rPr>
              <a:t>OA: De kerk in het midden</a:t>
            </a:r>
            <a:endParaRPr lang="nl-BE" dirty="0">
              <a:solidFill>
                <a:schemeClr val="tx1"/>
              </a:solidFill>
            </a:endParaRPr>
          </a:p>
        </p:txBody>
      </p:sp>
    </p:spTree>
    <p:extLst>
      <p:ext uri="{BB962C8B-B14F-4D97-AF65-F5344CB8AC3E}">
        <p14:creationId xmlns:p14="http://schemas.microsoft.com/office/powerpoint/2010/main" val="225905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7361815" y="2314797"/>
            <a:ext cx="3944471" cy="2902662"/>
          </a:xfrm>
        </p:spPr>
        <p:txBody>
          <a:bodyPr>
            <a:normAutofit fontScale="92500" lnSpcReduction="20000"/>
          </a:bodyPr>
          <a:lstStyle/>
          <a:p>
            <a:r>
              <a:rPr lang="nl-BE" dirty="0">
                <a:latin typeface="Calibri" panose="020F0502020204030204" pitchFamily="34" charset="0"/>
                <a:cs typeface="Calibri" panose="020F0502020204030204" pitchFamily="34" charset="0"/>
              </a:rPr>
              <a:t>Kerk in maquette maken</a:t>
            </a:r>
          </a:p>
          <a:p>
            <a:r>
              <a:rPr lang="nl-BE" dirty="0">
                <a:latin typeface="Calibri" panose="020F0502020204030204" pitchFamily="34" charset="0"/>
                <a:cs typeface="Calibri" panose="020F0502020204030204" pitchFamily="34" charset="0"/>
              </a:rPr>
              <a:t>Uitspelen hoe mensen samenkomen in de kerk</a:t>
            </a:r>
          </a:p>
          <a:p>
            <a:r>
              <a:rPr lang="nl-BE" dirty="0">
                <a:latin typeface="Calibri" panose="020F0502020204030204" pitchFamily="34" charset="0"/>
                <a:cs typeface="Calibri" panose="020F0502020204030204" pitchFamily="34" charset="0"/>
              </a:rPr>
              <a:t>Poppenspel: hoe de vrienden van Jezus beslissen om te blijven samenkomen en verhalen over Jezus blijven vertellen</a:t>
            </a:r>
          </a:p>
        </p:txBody>
      </p:sp>
      <p:pic>
        <p:nvPicPr>
          <p:cNvPr id="4098" name="Picture 2" descr="https://i.pinimg.com/564x/8a/87/e3/8a87e3b574f446746a62f91d3e7f78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268" y="3113237"/>
            <a:ext cx="3134061" cy="31340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i.pinimg.com/564x/cb/55/34/cb55346340e55c65b50aa78311746b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3541" y="2021094"/>
            <a:ext cx="2377240" cy="4226204"/>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00FBCF06-3862-39AA-E365-27BCF1C86147}"/>
              </a:ext>
            </a:extLst>
          </p:cNvPr>
          <p:cNvSpPr>
            <a:spLocks noGrp="1"/>
          </p:cNvSpPr>
          <p:nvPr>
            <p:ph type="title"/>
          </p:nvPr>
        </p:nvSpPr>
        <p:spPr>
          <a:xfrm>
            <a:off x="1096963" y="287338"/>
            <a:ext cx="10058400" cy="1449387"/>
          </a:xfrm>
        </p:spPr>
        <p:txBody>
          <a:bodyPr/>
          <a:lstStyle/>
          <a:p>
            <a:r>
              <a:rPr lang="nl-NL" dirty="0">
                <a:solidFill>
                  <a:schemeClr val="tx1"/>
                </a:solidFill>
              </a:rPr>
              <a:t>OA: De kerk in het midden</a:t>
            </a:r>
            <a:endParaRPr lang="nl-BE" dirty="0">
              <a:solidFill>
                <a:schemeClr val="tx1"/>
              </a:solidFill>
            </a:endParaRPr>
          </a:p>
        </p:txBody>
      </p:sp>
    </p:spTree>
    <p:extLst>
      <p:ext uri="{BB962C8B-B14F-4D97-AF65-F5344CB8AC3E}">
        <p14:creationId xmlns:p14="http://schemas.microsoft.com/office/powerpoint/2010/main" val="478576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39344" y="1825625"/>
            <a:ext cx="5500007" cy="4351338"/>
          </a:xfrm>
        </p:spPr>
        <p:txBody>
          <a:bodyPr>
            <a:normAutofit lnSpcReduction="10000"/>
          </a:bodyPr>
          <a:lstStyle/>
          <a:p>
            <a:pPr>
              <a:buFont typeface="Arial" panose="020B0604020202020204" pitchFamily="34" charset="0"/>
              <a:buChar char="•"/>
            </a:pPr>
            <a:r>
              <a:rPr lang="nl-BE" dirty="0">
                <a:latin typeface="Calibri" panose="020F0502020204030204" pitchFamily="34" charset="0"/>
                <a:cs typeface="Calibri" panose="020F0502020204030204" pitchFamily="34" charset="0"/>
              </a:rPr>
              <a:t> wijwatervaatje bekijken </a:t>
            </a:r>
          </a:p>
          <a:p>
            <a:pPr>
              <a:buFont typeface="Arial" panose="020B0604020202020204" pitchFamily="34" charset="0"/>
              <a:buChar char="•"/>
            </a:pPr>
            <a:r>
              <a:rPr lang="nl-BE" dirty="0">
                <a:latin typeface="Calibri" panose="020F0502020204030204" pitchFamily="34" charset="0"/>
                <a:cs typeface="Calibri" panose="020F0502020204030204" pitchFamily="34" charset="0"/>
              </a:rPr>
              <a:t> in de klas een </a:t>
            </a:r>
            <a:r>
              <a:rPr lang="nl-BE" dirty="0" err="1">
                <a:latin typeface="Calibri" panose="020F0502020204030204" pitchFamily="34" charset="0"/>
                <a:cs typeface="Calibri" panose="020F0502020204030204" pitchFamily="34" charset="0"/>
              </a:rPr>
              <a:t>snoezelmoment</a:t>
            </a:r>
            <a:r>
              <a:rPr lang="nl-BE" dirty="0">
                <a:latin typeface="Calibri" panose="020F0502020204030204" pitchFamily="34" charset="0"/>
                <a:cs typeface="Calibri" panose="020F0502020204030204" pitchFamily="34" charset="0"/>
              </a:rPr>
              <a:t> waarbij je met een schelp water over je handen giet </a:t>
            </a:r>
          </a:p>
          <a:p>
            <a:pPr>
              <a:buFont typeface="Arial" panose="020B0604020202020204" pitchFamily="34" charset="0"/>
              <a:buChar char="•"/>
            </a:pPr>
            <a:r>
              <a:rPr lang="nl-BE" dirty="0">
                <a:latin typeface="Calibri" panose="020F0502020204030204" pitchFamily="34" charset="0"/>
                <a:cs typeface="Calibri" panose="020F0502020204030204" pitchFamily="34" charset="0"/>
              </a:rPr>
              <a:t> een wijwatervaatje knutselen om als ritueeltje te gebruiken in de kring </a:t>
            </a:r>
          </a:p>
          <a:p>
            <a:pPr>
              <a:buFont typeface="Arial" panose="020B0604020202020204" pitchFamily="34" charset="0"/>
              <a:buChar char="•"/>
            </a:pPr>
            <a:r>
              <a:rPr lang="nl-BE" dirty="0">
                <a:latin typeface="Calibri" panose="020F0502020204030204" pitchFamily="34" charset="0"/>
                <a:cs typeface="Calibri" panose="020F0502020204030204" pitchFamily="34" charset="0"/>
              </a:rPr>
              <a:t> luisteren naar een </a:t>
            </a:r>
            <a:r>
              <a:rPr lang="nl-BE" dirty="0" err="1">
                <a:latin typeface="Calibri" panose="020F0502020204030204" pitchFamily="34" charset="0"/>
                <a:cs typeface="Calibri" panose="020F0502020204030204" pitchFamily="34" charset="0"/>
              </a:rPr>
              <a:t>regenbuis</a:t>
            </a:r>
            <a:r>
              <a:rPr lang="nl-BE" dirty="0">
                <a:latin typeface="Calibri" panose="020F0502020204030204" pitchFamily="34" charset="0"/>
                <a:cs typeface="Calibri" panose="020F0502020204030204" pitchFamily="34" charset="0"/>
              </a:rPr>
              <a:t> en over je lichaam tokkelen terwijl je je voorstelt dat je pijn en verdriet meegeeft aan het water …</a:t>
            </a:r>
          </a:p>
        </p:txBody>
      </p:sp>
      <p:pic>
        <p:nvPicPr>
          <p:cNvPr id="5122" name="Picture 2" descr="wijwatervat -"/>
          <p:cNvPicPr>
            <a:picLocks noChangeAspect="1" noChangeArrowheads="1"/>
          </p:cNvPicPr>
          <p:nvPr/>
        </p:nvPicPr>
        <p:blipFill rotWithShape="1">
          <a:blip r:embed="rId2">
            <a:extLst>
              <a:ext uri="{28A0092B-C50C-407E-A947-70E740481C1C}">
                <a14:useLocalDpi xmlns:a14="http://schemas.microsoft.com/office/drawing/2010/main" val="0"/>
              </a:ext>
            </a:extLst>
          </a:blip>
          <a:srcRect t="23542"/>
          <a:stretch/>
        </p:blipFill>
        <p:spPr bwMode="auto">
          <a:xfrm>
            <a:off x="391225" y="1825625"/>
            <a:ext cx="1888352" cy="256676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Mozaïek | Mozaïek ideeën, Mozaïek, Knutselen voor kindere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139" b="10893"/>
          <a:stretch/>
        </p:blipFill>
        <p:spPr bwMode="auto">
          <a:xfrm>
            <a:off x="2475546" y="4368488"/>
            <a:ext cx="1867829" cy="189857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outen Regenbuis online kopen | Lobbes Speelgoed"/>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3176" b="21241"/>
          <a:stretch/>
        </p:blipFill>
        <p:spPr bwMode="auto">
          <a:xfrm>
            <a:off x="8942987" y="4935378"/>
            <a:ext cx="2731368" cy="1330485"/>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a:extLst>
              <a:ext uri="{FF2B5EF4-FFF2-40B4-BE49-F238E27FC236}">
                <a16:creationId xmlns:a16="http://schemas.microsoft.com/office/drawing/2014/main" id="{C5EAF7F2-A5ED-A5A8-E83C-533458EA1557}"/>
              </a:ext>
            </a:extLst>
          </p:cNvPr>
          <p:cNvSpPr>
            <a:spLocks noGrp="1"/>
          </p:cNvSpPr>
          <p:nvPr>
            <p:ph type="title"/>
          </p:nvPr>
        </p:nvSpPr>
        <p:spPr>
          <a:xfrm>
            <a:off x="1096963" y="287338"/>
            <a:ext cx="10058400" cy="1449387"/>
          </a:xfrm>
        </p:spPr>
        <p:txBody>
          <a:bodyPr/>
          <a:lstStyle/>
          <a:p>
            <a:r>
              <a:rPr lang="nl-NL" dirty="0">
                <a:solidFill>
                  <a:schemeClr val="tx1"/>
                </a:solidFill>
              </a:rPr>
              <a:t>OA: De kerk in het midden</a:t>
            </a:r>
            <a:endParaRPr lang="nl-BE" dirty="0">
              <a:solidFill>
                <a:schemeClr val="tx1"/>
              </a:solidFill>
            </a:endParaRPr>
          </a:p>
        </p:txBody>
      </p:sp>
    </p:spTree>
    <p:extLst>
      <p:ext uri="{BB962C8B-B14F-4D97-AF65-F5344CB8AC3E}">
        <p14:creationId xmlns:p14="http://schemas.microsoft.com/office/powerpoint/2010/main" val="1778430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A764B822-47A8-461B-C1AA-4D95D0A581D4}"/>
              </a:ext>
            </a:extLst>
          </p:cNvPr>
          <p:cNvSpPr>
            <a:spLocks noGrp="1"/>
          </p:cNvSpPr>
          <p:nvPr>
            <p:ph idx="1"/>
          </p:nvPr>
        </p:nvSpPr>
        <p:spPr>
          <a:xfrm>
            <a:off x="1097280" y="1845734"/>
            <a:ext cx="3518787" cy="4023360"/>
          </a:xfrm>
        </p:spPr>
        <p:txBody>
          <a:bodyPr/>
          <a:lstStyle/>
          <a:p>
            <a:r>
              <a:rPr lang="nl-NL" dirty="0">
                <a:solidFill>
                  <a:schemeClr val="tx1"/>
                </a:solidFill>
              </a:rPr>
              <a:t>Mogelijkheid om rond een Bijbelverhaal als thema te werken</a:t>
            </a:r>
            <a:endParaRPr lang="nl-BE" dirty="0">
              <a:solidFill>
                <a:schemeClr val="tx1"/>
              </a:solidFill>
            </a:endParaRPr>
          </a:p>
        </p:txBody>
      </p:sp>
      <p:sp>
        <p:nvSpPr>
          <p:cNvPr id="2" name="Titel 1">
            <a:extLst>
              <a:ext uri="{FF2B5EF4-FFF2-40B4-BE49-F238E27FC236}">
                <a16:creationId xmlns:a16="http://schemas.microsoft.com/office/drawing/2014/main" id="{CE74772F-E068-74FF-41F2-47E8CBC73483}"/>
              </a:ext>
            </a:extLst>
          </p:cNvPr>
          <p:cNvSpPr>
            <a:spLocks noGrp="1"/>
          </p:cNvSpPr>
          <p:nvPr>
            <p:ph type="title"/>
          </p:nvPr>
        </p:nvSpPr>
        <p:spPr/>
        <p:txBody>
          <a:bodyPr/>
          <a:lstStyle/>
          <a:p>
            <a:r>
              <a:rPr lang="nl-NL" dirty="0">
                <a:solidFill>
                  <a:schemeClr val="tx1"/>
                </a:solidFill>
              </a:rPr>
              <a:t>Verhalen</a:t>
            </a:r>
            <a:endParaRPr lang="nl-BE" dirty="0">
              <a:solidFill>
                <a:schemeClr val="tx1"/>
              </a:solidFill>
            </a:endParaRPr>
          </a:p>
        </p:txBody>
      </p:sp>
      <p:pic>
        <p:nvPicPr>
          <p:cNvPr id="11266" name="Picture 2" descr="Gratis foto's van Liefdesverhaal">
            <a:extLst>
              <a:ext uri="{FF2B5EF4-FFF2-40B4-BE49-F238E27FC236}">
                <a16:creationId xmlns:a16="http://schemas.microsoft.com/office/drawing/2014/main" id="{6269B543-B46F-575A-D562-D69CE574FBC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549"/>
          <a:stretch/>
        </p:blipFill>
        <p:spPr bwMode="auto">
          <a:xfrm>
            <a:off x="5540188" y="1773594"/>
            <a:ext cx="6605196" cy="4530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95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F16A85-3CDC-44A8-2DF7-27E1C7E57A36}"/>
              </a:ext>
            </a:extLst>
          </p:cNvPr>
          <p:cNvSpPr>
            <a:spLocks noGrp="1"/>
          </p:cNvSpPr>
          <p:nvPr>
            <p:ph type="title"/>
          </p:nvPr>
        </p:nvSpPr>
        <p:spPr/>
        <p:txBody>
          <a:bodyPr/>
          <a:lstStyle/>
          <a:p>
            <a:r>
              <a:rPr lang="nl-NL" dirty="0"/>
              <a:t>Tip</a:t>
            </a:r>
            <a:endParaRPr lang="nl-BE" dirty="0"/>
          </a:p>
        </p:txBody>
      </p:sp>
      <p:sp>
        <p:nvSpPr>
          <p:cNvPr id="3" name="Tijdelijke aanduiding voor inhoud 2">
            <a:extLst>
              <a:ext uri="{FF2B5EF4-FFF2-40B4-BE49-F238E27FC236}">
                <a16:creationId xmlns:a16="http://schemas.microsoft.com/office/drawing/2014/main" id="{9C9AE2C6-64DE-56BE-0BF1-BF1313EF0990}"/>
              </a:ext>
            </a:extLst>
          </p:cNvPr>
          <p:cNvSpPr>
            <a:spLocks noGrp="1"/>
          </p:cNvSpPr>
          <p:nvPr>
            <p:ph idx="1"/>
          </p:nvPr>
        </p:nvSpPr>
        <p:spPr/>
        <p:txBody>
          <a:bodyPr/>
          <a:lstStyle/>
          <a:p>
            <a:r>
              <a:rPr lang="nl-NL" dirty="0"/>
              <a:t>Wanneer je af en toe RKG minder makkelijk kan integreren in een OA en je aanbod voor RKG is dan wat beperkter, wissel dan eens af met een kerkelijk of Bijbels OA waarbij je RKG-aanbod juist heel groot is.</a:t>
            </a:r>
            <a:endParaRPr lang="nl-BE" dirty="0"/>
          </a:p>
        </p:txBody>
      </p:sp>
      <p:pic>
        <p:nvPicPr>
          <p:cNvPr id="1026" name="Picture 2" descr="tip - Fysiotherapie ter Harmsel">
            <a:extLst>
              <a:ext uri="{FF2B5EF4-FFF2-40B4-BE49-F238E27FC236}">
                <a16:creationId xmlns:a16="http://schemas.microsoft.com/office/drawing/2014/main" id="{988FBCA2-3F04-FC73-A04C-269FD8838C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1262" y="3184236"/>
            <a:ext cx="4490366" cy="2988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30891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651</Words>
  <Application>Microsoft Macintosh PowerPoint</Application>
  <PresentationFormat>Breedbeeld</PresentationFormat>
  <Paragraphs>64</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Calibri</vt:lpstr>
      <vt:lpstr>Calibri Light</vt:lpstr>
      <vt:lpstr>Kantoorthema</vt:lpstr>
      <vt:lpstr>Gevoeligheid voor symboliek</vt:lpstr>
      <vt:lpstr>Tip</vt:lpstr>
      <vt:lpstr>OA: De kerk in het midden</vt:lpstr>
      <vt:lpstr>OA: De kerk in het midden</vt:lpstr>
      <vt:lpstr>OA: De kerk in het midden</vt:lpstr>
      <vt:lpstr>OA: De kerk in het midden</vt:lpstr>
      <vt:lpstr>OA: De kerk in het midden</vt:lpstr>
      <vt:lpstr>Verhalen</vt:lpstr>
      <vt:lpstr>Tip</vt:lpstr>
      <vt:lpstr>OA: Jozef</vt:lpstr>
      <vt:lpstr>OA: Jozef</vt:lpstr>
      <vt:lpstr>OA: Jozef</vt:lpstr>
      <vt:lpstr>OA: Jozef</vt:lpstr>
      <vt:lpstr>OA: Jozef … een Bijbels thema met tal van mogelijkheden voor andere activiteiten</vt:lpstr>
      <vt:lpstr>Liturgisch jaar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Gevoeligheid voor symboliek</dc:title>
  <dc:creator>Rik Snijkers</dc:creator>
  <cp:lastModifiedBy>Rik Snijkers</cp:lastModifiedBy>
  <cp:revision>2</cp:revision>
  <dcterms:created xsi:type="dcterms:W3CDTF">2023-02-02T09:25:58Z</dcterms:created>
  <dcterms:modified xsi:type="dcterms:W3CDTF">2023-02-02T09:27:59Z</dcterms:modified>
</cp:coreProperties>
</file>