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20" r:id="rId2"/>
    <p:sldId id="549" r:id="rId3"/>
    <p:sldId id="550" r:id="rId4"/>
    <p:sldId id="588" r:id="rId5"/>
    <p:sldId id="593" r:id="rId6"/>
    <p:sldId id="592" r:id="rId7"/>
    <p:sldId id="606" r:id="rId8"/>
    <p:sldId id="607" r:id="rId9"/>
    <p:sldId id="608" r:id="rId10"/>
    <p:sldId id="610" r:id="rId11"/>
    <p:sldId id="628" r:id="rId12"/>
    <p:sldId id="589" r:id="rId13"/>
    <p:sldId id="590" r:id="rId14"/>
    <p:sldId id="594"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7"/>
  </p:normalViewPr>
  <p:slideViewPr>
    <p:cSldViewPr snapToGrid="0">
      <p:cViewPr varScale="1">
        <p:scale>
          <a:sx n="90" d="100"/>
          <a:sy n="90" d="100"/>
        </p:scale>
        <p:origin x="232"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1167F-0F2B-A165-34F6-7089BFE76C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46183A5D-0624-2378-2083-0BC29E44C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3B86FBF-7075-F05E-42B8-E21765D633C0}"/>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D379910C-9C47-622A-402C-CCC40EB5D16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B3A7892-B5B7-E1A2-1D09-63F9A4CC1B0A}"/>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70360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E2C24-3B73-65F6-6CDA-0BD8BBC01B8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0881345-C246-5466-5075-B6CB90AB095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80EE67E-58B5-6CC1-21EB-27C998D6E047}"/>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FCC23EF8-FCF9-A5E0-99EA-D8677D12E4F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3800DBD-36D9-F8A9-BB17-CFB274A41326}"/>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109452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3DBED52-CFE7-C186-8863-6E5DD3BF476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647B6C2-913E-A07B-7DE6-F4E14DD7E4F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E402625-6462-5CEE-9FDD-5C36CD0C58D6}"/>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B8CDCE63-6CCB-6C7C-26B4-7BAF4EDC52B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2C75956-089E-D095-3DE3-2BD390709336}"/>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324507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C6825-ABD8-6482-5E29-2683C708A52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DD499AD-0AE8-11EA-2082-354050E5774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DF44B14-FABA-D6DC-D941-A0AB3CD48BC5}"/>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333C9EBE-9A8F-4F7F-5A22-A91C008A88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B52F7B7-585A-AC34-17BF-24DAEAACB371}"/>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406564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BF28DA-3CF4-A437-DA6C-2818EF5D7A1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4B9434A-C5FF-7B9A-A146-38020180F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B3019F6-098B-1631-CE2E-D7A3086416A8}"/>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7C96B87B-35B0-A4C7-8483-8CE5227E170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E3A2E19-7F84-A570-0F23-0D292981EDBB}"/>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263919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D4079-1C4E-4496-CDB4-790652073C2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F77D01E-1951-5EC4-A98F-BEABFEE4363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1B43F9A6-B206-9EED-D3AD-FEFF371D13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EDA6CBF-7588-B1F4-CA34-B4FE350FDEE9}"/>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86A95BB1-5BB9-3749-B8B9-89324502E4E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A4B565F-E630-3B4C-9470-103FB81847AA}"/>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154977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F8FD2-10AE-1D82-EF79-554C5FE63F2E}"/>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0759EC0-6BE5-7FE5-0696-D9D747396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5952F49-85E2-D7C2-0304-703E8F659DB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FE9639C-6956-F957-FDD0-0EA80C3AC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4566AF9-F45C-F09C-7607-C52B5A10507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58941B3-78BF-55BA-58F8-0E66BA3EE5CD}"/>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22526FDC-4A69-BDCC-F64C-9B602A47BF6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0C075F9-0944-087B-B93F-0813147D3824}"/>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386624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B4392-CFC7-9792-D57A-4C9D3E43A92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EBFB39C-088B-E4A9-7451-2C95B0B07D51}"/>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213593EE-B575-66B1-308F-366144AB777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1A296AA-00F2-A98D-A099-730BEDCF4FB8}"/>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2747551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09C667B-DB01-63C4-E72E-B07A655F3EDC}"/>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4D1008DE-DF3C-51D1-FD13-76811228A6A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2129B57-FB4A-7A5F-8239-57A5674B24F4}"/>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116440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3A4F8-68F8-D373-DE82-98E56268D5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4170FE-FC18-4D0F-E53A-B2F952E43A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83C02EC5-0EBC-3348-E2CC-756E9B7CF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81C0DC5-E384-BA3E-C16F-404324412CFB}"/>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12DFD33A-28EE-BEB9-AEBE-BDC540286F0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11BF402-E6B2-7E53-0730-6754BAEAE84D}"/>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44217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B620E-FCD6-FA8A-C129-614E8892FFE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BF86872-F11D-1A69-298E-B8B5E9002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1DF69BF6-1DFE-26E7-A179-1B9DC5D6C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1EE770C-C87E-AB6F-58B8-F82BC7D80ED4}"/>
              </a:ext>
            </a:extLst>
          </p:cNvPr>
          <p:cNvSpPr>
            <a:spLocks noGrp="1"/>
          </p:cNvSpPr>
          <p:nvPr>
            <p:ph type="dt" sz="half" idx="10"/>
          </p:nvPr>
        </p:nvSpPr>
        <p:spPr/>
        <p:txBody>
          <a:bodyPr/>
          <a:lstStyle/>
          <a:p>
            <a:fld id="{516F48E2-B28C-1D40-91C7-C4A15449895E}"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CB91D207-0C7B-07D4-CC64-4E4791CD4DF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87D8930-A6B9-410B-22F6-80046B5AAB6F}"/>
              </a:ext>
            </a:extLst>
          </p:cNvPr>
          <p:cNvSpPr>
            <a:spLocks noGrp="1"/>
          </p:cNvSpPr>
          <p:nvPr>
            <p:ph type="sldNum" sz="quarter" idx="12"/>
          </p:nvPr>
        </p:nvSpPr>
        <p:spPr/>
        <p:txBody>
          <a:bodyPr/>
          <a:lstStyle/>
          <a:p>
            <a:fld id="{A9B7DC33-CFE8-604C-8E77-303310477149}" type="slidenum">
              <a:rPr lang="nl-BE" smtClean="0"/>
              <a:t>‹nr.›</a:t>
            </a:fld>
            <a:endParaRPr lang="nl-BE"/>
          </a:p>
        </p:txBody>
      </p:sp>
    </p:spTree>
    <p:extLst>
      <p:ext uri="{BB962C8B-B14F-4D97-AF65-F5344CB8AC3E}">
        <p14:creationId xmlns:p14="http://schemas.microsoft.com/office/powerpoint/2010/main" val="336984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179BB1D-1AE1-B09B-6CD3-1257D111C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BCC748A-ECD0-BF3D-905E-7D04EF375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7F28DF6-29CE-0058-3F72-FB250F375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8E2-B28C-1D40-91C7-C4A15449895E}"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21947978-4394-6D87-0428-A9A466789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56CAE00-7EEB-D882-8E42-838B457D6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7DC33-CFE8-604C-8E77-303310477149}" type="slidenum">
              <a:rPr lang="nl-BE" smtClean="0"/>
              <a:t>‹nr.›</a:t>
            </a:fld>
            <a:endParaRPr lang="nl-BE"/>
          </a:p>
        </p:txBody>
      </p:sp>
    </p:spTree>
    <p:extLst>
      <p:ext uri="{BB962C8B-B14F-4D97-AF65-F5344CB8AC3E}">
        <p14:creationId xmlns:p14="http://schemas.microsoft.com/office/powerpoint/2010/main" val="403038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3"/>
            <a:ext cx="5787614" cy="4513200"/>
          </a:xfrm>
        </p:spPr>
        <p:txBody>
          <a:bodyPr>
            <a:normAutofit fontScale="85000" lnSpcReduction="20000"/>
          </a:bodyPr>
          <a:lstStyle/>
          <a:p>
            <a:r>
              <a:rPr lang="nl-NL" dirty="0">
                <a:solidFill>
                  <a:schemeClr val="tx1"/>
                </a:solidFill>
              </a:rPr>
              <a:t>Talenten ontdekken</a:t>
            </a:r>
          </a:p>
          <a:p>
            <a:r>
              <a:rPr lang="nl-NL" dirty="0">
                <a:solidFill>
                  <a:schemeClr val="tx1"/>
                </a:solidFill>
              </a:rPr>
              <a:t>Durf – positief zelfbeeld</a:t>
            </a:r>
          </a:p>
          <a:p>
            <a:r>
              <a:rPr lang="nl-NL" dirty="0">
                <a:solidFill>
                  <a:schemeClr val="tx1"/>
                </a:solidFill>
              </a:rPr>
              <a:t>Tegenslag, pech en hier positief mee omgaan</a:t>
            </a:r>
          </a:p>
          <a:p>
            <a:r>
              <a:rPr lang="nl-NL" dirty="0">
                <a:solidFill>
                  <a:schemeClr val="tx1"/>
                </a:solidFill>
              </a:rPr>
              <a:t>Trots zijn op jezelf</a:t>
            </a:r>
          </a:p>
          <a:p>
            <a:r>
              <a:rPr lang="nl-NL" dirty="0">
                <a:solidFill>
                  <a:schemeClr val="tx1"/>
                </a:solidFill>
              </a:rPr>
              <a:t>Je lichaam ontdekken (klemtoon op wat je allemaal kan)</a:t>
            </a:r>
          </a:p>
          <a:p>
            <a:r>
              <a:rPr lang="nl-NL" dirty="0">
                <a:solidFill>
                  <a:schemeClr val="tx1"/>
                </a:solidFill>
              </a:rPr>
              <a:t>Dood, afscheid nemen</a:t>
            </a:r>
          </a:p>
          <a:p>
            <a:r>
              <a:rPr lang="nl-NL" dirty="0">
                <a:solidFill>
                  <a:schemeClr val="tx1"/>
                </a:solidFill>
              </a:rPr>
              <a:t>Tegenstellingen: klein – groot …</a:t>
            </a:r>
          </a:p>
          <a:p>
            <a:r>
              <a:rPr lang="nl-NL" dirty="0">
                <a:solidFill>
                  <a:schemeClr val="tx1"/>
                </a:solidFill>
              </a:rPr>
              <a:t>Ziek-zijn</a:t>
            </a:r>
          </a:p>
          <a:p>
            <a:r>
              <a:rPr lang="nl-NL" dirty="0">
                <a:solidFill>
                  <a:schemeClr val="tx1"/>
                </a:solidFill>
              </a:rPr>
              <a:t>Vergeven, opnieuw beginnen</a:t>
            </a:r>
          </a:p>
          <a:p>
            <a:r>
              <a:rPr lang="nl-NL" dirty="0">
                <a:solidFill>
                  <a:schemeClr val="tx1"/>
                </a:solidFill>
              </a:rPr>
              <a:t>Weer verder kunnen</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Mogelijkheden en beperkingen</a:t>
            </a:r>
            <a:endParaRPr lang="nl-BE" dirty="0">
              <a:solidFill>
                <a:schemeClr val="tx1"/>
              </a:solidFill>
            </a:endParaRPr>
          </a:p>
        </p:txBody>
      </p:sp>
      <p:pic>
        <p:nvPicPr>
          <p:cNvPr id="3074" name="Picture 2" descr="Gratis foto's van Paraplu">
            <a:extLst>
              <a:ext uri="{FF2B5EF4-FFF2-40B4-BE49-F238E27FC236}">
                <a16:creationId xmlns:a16="http://schemas.microsoft.com/office/drawing/2014/main" id="{C19993DA-33D2-23B9-01AC-4C486B4CB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169" y="1734549"/>
            <a:ext cx="4919831" cy="462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24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9FD034-2DDF-68B2-A0FC-14BD677339C7}"/>
              </a:ext>
            </a:extLst>
          </p:cNvPr>
          <p:cNvSpPr>
            <a:spLocks noGrp="1"/>
          </p:cNvSpPr>
          <p:nvPr>
            <p:ph idx="1"/>
          </p:nvPr>
        </p:nvSpPr>
        <p:spPr>
          <a:xfrm>
            <a:off x="1097280" y="1845734"/>
            <a:ext cx="7810052" cy="4023360"/>
          </a:xfrm>
        </p:spPr>
        <p:txBody>
          <a:bodyPr>
            <a:normAutofit fontScale="85000" lnSpcReduction="20000"/>
          </a:bodyPr>
          <a:lstStyle/>
          <a:p>
            <a:pPr>
              <a:buFont typeface="Arial" panose="020B0604020202020204" pitchFamily="34" charset="0"/>
              <a:buChar char="•"/>
            </a:pPr>
            <a:r>
              <a:rPr lang="nl-BE" dirty="0">
                <a:latin typeface="Calibri" panose="020F0502020204030204" pitchFamily="34" charset="0"/>
                <a:cs typeface="Calibri" panose="020F0502020204030204" pitchFamily="34" charset="0"/>
              </a:rPr>
              <a:t> Ritueel</a:t>
            </a:r>
          </a:p>
          <a:p>
            <a:pPr marL="0" indent="0">
              <a:buNone/>
            </a:pPr>
            <a:r>
              <a:rPr lang="nl-BE" dirty="0">
                <a:latin typeface="Calibri" panose="020F0502020204030204" pitchFamily="34" charset="0"/>
                <a:cs typeface="Calibri" panose="020F0502020204030204" pitchFamily="34" charset="0"/>
              </a:rPr>
              <a:t>De kinderen maken hun persoonlijke krachtsteen. Ze kunnen de steen verven in ‘krachtkleuren’ (kleuren die ze zelf als krachtig beleven). </a:t>
            </a:r>
          </a:p>
          <a:p>
            <a:pPr marL="0" indent="0">
              <a:buNone/>
            </a:pPr>
            <a:endParaRPr lang="nl-BE" dirty="0">
              <a:latin typeface="Calibri" panose="020F0502020204030204" pitchFamily="34" charset="0"/>
              <a:cs typeface="Calibri" panose="020F0502020204030204" pitchFamily="34" charset="0"/>
            </a:endParaRPr>
          </a:p>
          <a:p>
            <a:pPr marL="0" indent="0">
              <a:buNone/>
            </a:pPr>
            <a:r>
              <a:rPr lang="nl-BE" dirty="0">
                <a:latin typeface="Calibri" panose="020F0502020204030204" pitchFamily="34" charset="0"/>
                <a:cs typeface="Calibri" panose="020F0502020204030204" pitchFamily="34" charset="0"/>
              </a:rPr>
              <a:t>De kinderen kunnen de steen bij zich houden of dragen in momenten die ze zelf als moeilijk ervaren (afscheid van de ouders ‘s morgens, uitstap naar vreemde plaats …)</a:t>
            </a:r>
          </a:p>
          <a:p>
            <a:pPr marL="0" indent="0">
              <a:buNone/>
            </a:pPr>
            <a:endParaRPr lang="nl-BE" dirty="0">
              <a:latin typeface="Calibri" panose="020F0502020204030204" pitchFamily="34" charset="0"/>
              <a:cs typeface="Calibri" panose="020F0502020204030204" pitchFamily="34" charset="0"/>
            </a:endParaRPr>
          </a:p>
          <a:p>
            <a:pPr marL="0" indent="0">
              <a:buNone/>
            </a:pPr>
            <a:r>
              <a:rPr lang="nl-BE" i="1" dirty="0">
                <a:latin typeface="Calibri" panose="020F0502020204030204" pitchFamily="34" charset="0"/>
                <a:cs typeface="Calibri" panose="020F0502020204030204" pitchFamily="34" charset="0"/>
              </a:rPr>
              <a:t>Versje: Steen, steen, mooie steen. Ik vouw mijn handen om je heen. Ik sluit mijn ogen, fluister zacht, geef me wat van je sterke kracht!</a:t>
            </a:r>
          </a:p>
          <a:p>
            <a:endParaRPr lang="nl-BE"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EA59FA31-D59D-AAB5-BD49-A0DE5EE30CF1}"/>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5" name="Picture 6" descr="Afbeeldingsresultaat voor krachtsteen">
            <a:extLst>
              <a:ext uri="{FF2B5EF4-FFF2-40B4-BE49-F238E27FC236}">
                <a16:creationId xmlns:a16="http://schemas.microsoft.com/office/drawing/2014/main" id="{034651CC-BACA-9A7B-D3D6-B82358C41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7876" y="3696692"/>
            <a:ext cx="3154124" cy="2520280"/>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467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normAutofit fontScale="85000" lnSpcReduction="20000"/>
          </a:bodyPr>
          <a:lstStyle/>
          <a:p>
            <a:r>
              <a:rPr lang="nl-NL" dirty="0">
                <a:solidFill>
                  <a:schemeClr val="tx1"/>
                </a:solidFill>
              </a:rPr>
              <a:t>Heb je geen idee voor een Bijbelverhaal? Werk dan met een gebed. Je kan zelf een gebed schrijven en de ervaring die je wil uitdrukken er in leggen. Bijvoorbeeld:</a:t>
            </a:r>
          </a:p>
          <a:p>
            <a:endParaRPr lang="nl-NL" dirty="0">
              <a:solidFill>
                <a:schemeClr val="tx1"/>
              </a:solidFill>
            </a:endParaRPr>
          </a:p>
          <a:p>
            <a:r>
              <a:rPr lang="nl-NL" dirty="0">
                <a:solidFill>
                  <a:schemeClr val="tx1"/>
                </a:solidFill>
              </a:rPr>
              <a:t>Goede God,</a:t>
            </a:r>
          </a:p>
          <a:p>
            <a:r>
              <a:rPr lang="nl-NL" dirty="0">
                <a:solidFill>
                  <a:schemeClr val="tx1"/>
                </a:solidFill>
              </a:rPr>
              <a:t>Groot of klein, het maakt voor jou niet uit hoe we zijn.</a:t>
            </a:r>
          </a:p>
          <a:p>
            <a:r>
              <a:rPr lang="nl-NL" dirty="0">
                <a:solidFill>
                  <a:schemeClr val="tx1"/>
                </a:solidFill>
              </a:rPr>
              <a:t>Jij zegt aan iedereen, groot of klein: ‘Ik vind je fantastisch! </a:t>
            </a:r>
            <a:r>
              <a:rPr lang="nl-NL" dirty="0" err="1">
                <a:solidFill>
                  <a:schemeClr val="tx1"/>
                </a:solidFill>
              </a:rPr>
              <a:t>Megabombastisch</a:t>
            </a:r>
            <a:r>
              <a:rPr lang="nl-NL" dirty="0">
                <a:solidFill>
                  <a:schemeClr val="tx1"/>
                </a:solidFill>
              </a:rPr>
              <a:t>!</a:t>
            </a:r>
          </a:p>
          <a:p>
            <a:r>
              <a:rPr lang="nl-NL" dirty="0">
                <a:solidFill>
                  <a:schemeClr val="tx1"/>
                </a:solidFill>
              </a:rPr>
              <a:t>Jij bent TOP, een echt knappe kop.</a:t>
            </a:r>
          </a:p>
          <a:p>
            <a:r>
              <a:rPr lang="nl-NL" dirty="0">
                <a:solidFill>
                  <a:schemeClr val="tx1"/>
                </a:solidFill>
              </a:rPr>
              <a:t>Jij zegt ook aan (namen kinderen)</a:t>
            </a:r>
          </a:p>
          <a:p>
            <a:r>
              <a:rPr lang="nl-NL" dirty="0">
                <a:solidFill>
                  <a:schemeClr val="tx1"/>
                </a:solidFill>
              </a:rPr>
              <a:t>‘Ik vind je fantastisch! </a:t>
            </a:r>
            <a:r>
              <a:rPr lang="nl-NL" dirty="0" err="1">
                <a:solidFill>
                  <a:schemeClr val="tx1"/>
                </a:solidFill>
              </a:rPr>
              <a:t>Megabombastisch</a:t>
            </a:r>
            <a:r>
              <a:rPr lang="nl-NL" dirty="0">
                <a:solidFill>
                  <a:schemeClr val="tx1"/>
                </a:solidFill>
              </a:rPr>
              <a:t>!</a:t>
            </a:r>
          </a:p>
          <a:p>
            <a:r>
              <a:rPr lang="nl-NL" dirty="0">
                <a:solidFill>
                  <a:schemeClr val="tx1"/>
                </a:solidFill>
              </a:rPr>
              <a:t>Jij bent TOP, een echt knappe kop.’</a:t>
            </a:r>
          </a:p>
          <a:p>
            <a:r>
              <a:rPr lang="nl-NL" dirty="0">
                <a:solidFill>
                  <a:schemeClr val="tx1"/>
                </a:solidFill>
              </a:rPr>
              <a:t>(applaus)</a:t>
            </a:r>
          </a:p>
          <a:p>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5" t="8191" r="19744" b="6523"/>
          <a:stretch/>
        </p:blipFill>
        <p:spPr bwMode="auto">
          <a:xfrm>
            <a:off x="10133704" y="4579702"/>
            <a:ext cx="1807285" cy="169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7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a:t>
            </a:r>
            <a:r>
              <a:rPr lang="nl-NL" dirty="0" err="1"/>
              <a:t>Coco</a:t>
            </a:r>
            <a:r>
              <a:rPr lang="nl-NL" dirty="0"/>
              <a:t> kan het!</a:t>
            </a:r>
            <a:endParaRPr lang="nl-BE" dirty="0"/>
          </a:p>
        </p:txBody>
      </p:sp>
      <p:sp>
        <p:nvSpPr>
          <p:cNvPr id="17" name="Tekstvak 16">
            <a:extLst>
              <a:ext uri="{FF2B5EF4-FFF2-40B4-BE49-F238E27FC236}">
                <a16:creationId xmlns:a16="http://schemas.microsoft.com/office/drawing/2014/main" id="{D3FFFB21-5DAD-FBB3-5CF7-71D6183BE361}"/>
              </a:ext>
            </a:extLst>
          </p:cNvPr>
          <p:cNvSpPr txBox="1"/>
          <p:nvPr/>
        </p:nvSpPr>
        <p:spPr>
          <a:xfrm>
            <a:off x="9585444" y="3164971"/>
            <a:ext cx="2086985" cy="338554"/>
          </a:xfrm>
          <a:prstGeom prst="rect">
            <a:avLst/>
          </a:prstGeom>
          <a:noFill/>
        </p:spPr>
        <p:txBody>
          <a:bodyPr wrap="square" rtlCol="0">
            <a:spAutoFit/>
          </a:bodyPr>
          <a:lstStyle/>
          <a:p>
            <a:pPr algn="ctr"/>
            <a:r>
              <a:rPr lang="nl-NL" sz="1600" dirty="0"/>
              <a:t>fijne motoriek</a:t>
            </a:r>
            <a:endParaRPr lang="nl-BE" sz="1600" dirty="0"/>
          </a:p>
        </p:txBody>
      </p:sp>
      <p:sp>
        <p:nvSpPr>
          <p:cNvPr id="18" name="Tekstvak 17">
            <a:extLst>
              <a:ext uri="{FF2B5EF4-FFF2-40B4-BE49-F238E27FC236}">
                <a16:creationId xmlns:a16="http://schemas.microsoft.com/office/drawing/2014/main" id="{11667F95-A09C-C55F-0120-6E8202C02CF0}"/>
              </a:ext>
            </a:extLst>
          </p:cNvPr>
          <p:cNvSpPr txBox="1"/>
          <p:nvPr/>
        </p:nvSpPr>
        <p:spPr>
          <a:xfrm>
            <a:off x="9701901" y="5879954"/>
            <a:ext cx="1486433" cy="338554"/>
          </a:xfrm>
          <a:prstGeom prst="rect">
            <a:avLst/>
          </a:prstGeom>
          <a:noFill/>
        </p:spPr>
        <p:txBody>
          <a:bodyPr wrap="square" rtlCol="0">
            <a:spAutoFit/>
          </a:bodyPr>
          <a:lstStyle/>
          <a:p>
            <a:r>
              <a:rPr lang="nl-NL" sz="1600" dirty="0"/>
              <a:t>nesten bouwen</a:t>
            </a:r>
            <a:endParaRPr lang="nl-BE" sz="1600" dirty="0"/>
          </a:p>
        </p:txBody>
      </p:sp>
      <p:sp>
        <p:nvSpPr>
          <p:cNvPr id="29" name="Tekstvak 28">
            <a:extLst>
              <a:ext uri="{FF2B5EF4-FFF2-40B4-BE49-F238E27FC236}">
                <a16:creationId xmlns:a16="http://schemas.microsoft.com/office/drawing/2014/main" id="{C3D6D652-BD40-3BF4-98D9-F6290B0186AD}"/>
              </a:ext>
            </a:extLst>
          </p:cNvPr>
          <p:cNvSpPr txBox="1"/>
          <p:nvPr/>
        </p:nvSpPr>
        <p:spPr>
          <a:xfrm>
            <a:off x="4263366" y="5676742"/>
            <a:ext cx="3302598" cy="338554"/>
          </a:xfrm>
          <a:prstGeom prst="rect">
            <a:avLst/>
          </a:prstGeom>
          <a:noFill/>
        </p:spPr>
        <p:txBody>
          <a:bodyPr wrap="square" rtlCol="0">
            <a:spAutoFit/>
          </a:bodyPr>
          <a:lstStyle/>
          <a:p>
            <a:r>
              <a:rPr lang="nl-NL" sz="1600" dirty="0"/>
              <a:t>kinderyoga op het verhaal</a:t>
            </a:r>
            <a:endParaRPr lang="nl-BE" sz="1600" dirty="0"/>
          </a:p>
        </p:txBody>
      </p:sp>
      <p:sp>
        <p:nvSpPr>
          <p:cNvPr id="31" name="Tekstvak 30">
            <a:extLst>
              <a:ext uri="{FF2B5EF4-FFF2-40B4-BE49-F238E27FC236}">
                <a16:creationId xmlns:a16="http://schemas.microsoft.com/office/drawing/2014/main" id="{EEA7BFCE-0BD5-5048-9E97-D53B3069CC38}"/>
              </a:ext>
            </a:extLst>
          </p:cNvPr>
          <p:cNvSpPr txBox="1"/>
          <p:nvPr/>
        </p:nvSpPr>
        <p:spPr>
          <a:xfrm>
            <a:off x="5720731" y="2896894"/>
            <a:ext cx="2935142" cy="584775"/>
          </a:xfrm>
          <a:prstGeom prst="rect">
            <a:avLst/>
          </a:prstGeom>
          <a:noFill/>
        </p:spPr>
        <p:txBody>
          <a:bodyPr wrap="square" rtlCol="0">
            <a:spAutoFit/>
          </a:bodyPr>
          <a:lstStyle/>
          <a:p>
            <a:pPr algn="ctr"/>
            <a:r>
              <a:rPr lang="nl-NL" sz="1600" dirty="0"/>
              <a:t>podcast beluisteren/ zelf een podcast maken</a:t>
            </a:r>
            <a:endParaRPr lang="nl-BE" sz="1600" dirty="0"/>
          </a:p>
        </p:txBody>
      </p:sp>
      <p:pic>
        <p:nvPicPr>
          <p:cNvPr id="4" name="Afbeelding 3">
            <a:extLst>
              <a:ext uri="{FF2B5EF4-FFF2-40B4-BE49-F238E27FC236}">
                <a16:creationId xmlns:a16="http://schemas.microsoft.com/office/drawing/2014/main" id="{6CA57793-F937-6ECE-5611-2A9E07505A25}"/>
              </a:ext>
            </a:extLst>
          </p:cNvPr>
          <p:cNvPicPr>
            <a:picLocks noChangeAspect="1"/>
          </p:cNvPicPr>
          <p:nvPr/>
        </p:nvPicPr>
        <p:blipFill rotWithShape="1">
          <a:blip r:embed="rId2"/>
          <a:srcRect l="17699" t="25333" r="66208" b="50000"/>
          <a:stretch/>
        </p:blipFill>
        <p:spPr>
          <a:xfrm>
            <a:off x="453212" y="2203357"/>
            <a:ext cx="3383529" cy="2917283"/>
          </a:xfrm>
          <a:prstGeom prst="rect">
            <a:avLst/>
          </a:prstGeom>
        </p:spPr>
      </p:pic>
      <p:pic>
        <p:nvPicPr>
          <p:cNvPr id="8" name="Afbeelding 7">
            <a:extLst>
              <a:ext uri="{FF2B5EF4-FFF2-40B4-BE49-F238E27FC236}">
                <a16:creationId xmlns:a16="http://schemas.microsoft.com/office/drawing/2014/main" id="{D7DB77C3-4198-19C6-E121-D91E5372A217}"/>
              </a:ext>
            </a:extLst>
          </p:cNvPr>
          <p:cNvPicPr>
            <a:picLocks noChangeAspect="1"/>
          </p:cNvPicPr>
          <p:nvPr/>
        </p:nvPicPr>
        <p:blipFill rotWithShape="1">
          <a:blip r:embed="rId3"/>
          <a:srcRect l="49363" t="30902" r="34441" b="41613"/>
          <a:stretch/>
        </p:blipFill>
        <p:spPr>
          <a:xfrm>
            <a:off x="5914665" y="1011981"/>
            <a:ext cx="1974657" cy="1884913"/>
          </a:xfrm>
          <a:prstGeom prst="rect">
            <a:avLst/>
          </a:prstGeom>
        </p:spPr>
      </p:pic>
      <p:pic>
        <p:nvPicPr>
          <p:cNvPr id="11" name="Afbeelding 10">
            <a:extLst>
              <a:ext uri="{FF2B5EF4-FFF2-40B4-BE49-F238E27FC236}">
                <a16:creationId xmlns:a16="http://schemas.microsoft.com/office/drawing/2014/main" id="{28E26160-D197-F966-4E13-182B1614782E}"/>
              </a:ext>
            </a:extLst>
          </p:cNvPr>
          <p:cNvPicPr>
            <a:picLocks noChangeAspect="1"/>
          </p:cNvPicPr>
          <p:nvPr/>
        </p:nvPicPr>
        <p:blipFill rotWithShape="1">
          <a:blip r:embed="rId4"/>
          <a:srcRect l="65647" t="34510" r="18247" b="49232"/>
          <a:stretch/>
        </p:blipFill>
        <p:spPr>
          <a:xfrm>
            <a:off x="3756950" y="3656665"/>
            <a:ext cx="3560106" cy="2021571"/>
          </a:xfrm>
          <a:prstGeom prst="rect">
            <a:avLst/>
          </a:prstGeom>
        </p:spPr>
      </p:pic>
      <p:pic>
        <p:nvPicPr>
          <p:cNvPr id="14" name="Afbeelding 13">
            <a:extLst>
              <a:ext uri="{FF2B5EF4-FFF2-40B4-BE49-F238E27FC236}">
                <a16:creationId xmlns:a16="http://schemas.microsoft.com/office/drawing/2014/main" id="{01658B5A-4FDB-B318-6091-087214334848}"/>
              </a:ext>
            </a:extLst>
          </p:cNvPr>
          <p:cNvPicPr>
            <a:picLocks noChangeAspect="1"/>
          </p:cNvPicPr>
          <p:nvPr/>
        </p:nvPicPr>
        <p:blipFill rotWithShape="1">
          <a:blip r:embed="rId5"/>
          <a:srcRect l="34021" t="29512" r="50000" b="38353"/>
          <a:stretch/>
        </p:blipFill>
        <p:spPr>
          <a:xfrm>
            <a:off x="9491217" y="109753"/>
            <a:ext cx="2700783" cy="3055218"/>
          </a:xfrm>
          <a:prstGeom prst="rect">
            <a:avLst/>
          </a:prstGeom>
        </p:spPr>
      </p:pic>
      <p:pic>
        <p:nvPicPr>
          <p:cNvPr id="16" name="Afbeelding 15">
            <a:extLst>
              <a:ext uri="{FF2B5EF4-FFF2-40B4-BE49-F238E27FC236}">
                <a16:creationId xmlns:a16="http://schemas.microsoft.com/office/drawing/2014/main" id="{A3CE47CF-F865-C103-EBA0-808BEF5E5462}"/>
              </a:ext>
            </a:extLst>
          </p:cNvPr>
          <p:cNvPicPr>
            <a:picLocks noChangeAspect="1"/>
          </p:cNvPicPr>
          <p:nvPr/>
        </p:nvPicPr>
        <p:blipFill rotWithShape="1">
          <a:blip r:embed="rId6"/>
          <a:srcRect l="18529" t="27912" r="50676" b="38353"/>
          <a:stretch/>
        </p:blipFill>
        <p:spPr>
          <a:xfrm>
            <a:off x="8437581" y="3534820"/>
            <a:ext cx="3754419" cy="2313545"/>
          </a:xfrm>
          <a:prstGeom prst="rect">
            <a:avLst/>
          </a:prstGeom>
        </p:spPr>
      </p:pic>
    </p:spTree>
    <p:extLst>
      <p:ext uri="{BB962C8B-B14F-4D97-AF65-F5344CB8AC3E}">
        <p14:creationId xmlns:p14="http://schemas.microsoft.com/office/powerpoint/2010/main" val="345842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164D9E-AC1F-553A-3F17-D7C853CC0997}"/>
              </a:ext>
            </a:extLst>
          </p:cNvPr>
          <p:cNvPicPr>
            <a:picLocks noChangeAspect="1"/>
          </p:cNvPicPr>
          <p:nvPr/>
        </p:nvPicPr>
        <p:blipFill rotWithShape="1">
          <a:blip r:embed="rId2"/>
          <a:srcRect l="17912" t="12235" r="48999" b="38353"/>
          <a:stretch/>
        </p:blipFill>
        <p:spPr>
          <a:xfrm>
            <a:off x="7082119" y="1990166"/>
            <a:ext cx="5109881" cy="4292300"/>
          </a:xfrm>
          <a:prstGeom prst="rect">
            <a:avLst/>
          </a:prstGeom>
        </p:spPr>
      </p:pic>
      <p:sp>
        <p:nvSpPr>
          <p:cNvPr id="6" name="Titel 1">
            <a:extLst>
              <a:ext uri="{FF2B5EF4-FFF2-40B4-BE49-F238E27FC236}">
                <a16:creationId xmlns:a16="http://schemas.microsoft.com/office/drawing/2014/main" id="{789F2DDD-FEC8-2FF7-8E44-68A2F766E1A6}"/>
              </a:ext>
            </a:extLst>
          </p:cNvPr>
          <p:cNvSpPr>
            <a:spLocks noGrp="1"/>
          </p:cNvSpPr>
          <p:nvPr>
            <p:ph type="title"/>
          </p:nvPr>
        </p:nvSpPr>
        <p:spPr>
          <a:xfrm>
            <a:off x="1096963" y="287338"/>
            <a:ext cx="10058400" cy="1449387"/>
          </a:xfrm>
        </p:spPr>
        <p:txBody>
          <a:bodyPr/>
          <a:lstStyle/>
          <a:p>
            <a:r>
              <a:rPr lang="nl-NL" dirty="0"/>
              <a:t>OA </a:t>
            </a:r>
            <a:r>
              <a:rPr lang="nl-NL" dirty="0" err="1"/>
              <a:t>Coco</a:t>
            </a:r>
            <a:r>
              <a:rPr lang="nl-NL" dirty="0"/>
              <a:t> kan het!</a:t>
            </a:r>
            <a:endParaRPr lang="nl-BE" dirty="0"/>
          </a:p>
        </p:txBody>
      </p:sp>
      <p:sp>
        <p:nvSpPr>
          <p:cNvPr id="2" name="Tijdelijke aanduiding voor inhoud 2">
            <a:extLst>
              <a:ext uri="{FF2B5EF4-FFF2-40B4-BE49-F238E27FC236}">
                <a16:creationId xmlns:a16="http://schemas.microsoft.com/office/drawing/2014/main" id="{8D1B020D-934C-835A-11E2-6577572586AB}"/>
              </a:ext>
            </a:extLst>
          </p:cNvPr>
          <p:cNvSpPr>
            <a:spLocks noGrp="1"/>
          </p:cNvSpPr>
          <p:nvPr>
            <p:ph idx="1"/>
          </p:nvPr>
        </p:nvSpPr>
        <p:spPr>
          <a:xfrm>
            <a:off x="1096963" y="1846263"/>
            <a:ext cx="5497475" cy="4022725"/>
          </a:xfrm>
        </p:spPr>
        <p:txBody>
          <a:bodyPr/>
          <a:lstStyle/>
          <a:p>
            <a:r>
              <a:rPr lang="nl-NL" dirty="0"/>
              <a:t>Over welke ervaring gaat het? Wat herken je als mens?</a:t>
            </a:r>
          </a:p>
          <a:p>
            <a:endParaRPr lang="nl-NL" dirty="0"/>
          </a:p>
          <a:p>
            <a:r>
              <a:rPr lang="nl-NL" dirty="0"/>
              <a:t>=&gt; vertrouwen op jezelf, durven, geloven in jezelf …</a:t>
            </a:r>
            <a:endParaRPr lang="nl-BE" dirty="0"/>
          </a:p>
        </p:txBody>
      </p:sp>
    </p:spTree>
    <p:extLst>
      <p:ext uri="{BB962C8B-B14F-4D97-AF65-F5344CB8AC3E}">
        <p14:creationId xmlns:p14="http://schemas.microsoft.com/office/powerpoint/2010/main" val="186881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89F2DDD-FEC8-2FF7-8E44-68A2F766E1A6}"/>
              </a:ext>
            </a:extLst>
          </p:cNvPr>
          <p:cNvSpPr>
            <a:spLocks noGrp="1"/>
          </p:cNvSpPr>
          <p:nvPr>
            <p:ph type="title"/>
          </p:nvPr>
        </p:nvSpPr>
        <p:spPr>
          <a:xfrm>
            <a:off x="1096963" y="287338"/>
            <a:ext cx="10058400" cy="1449387"/>
          </a:xfrm>
        </p:spPr>
        <p:txBody>
          <a:bodyPr/>
          <a:lstStyle/>
          <a:p>
            <a:r>
              <a:rPr lang="nl-NL" dirty="0"/>
              <a:t>OA </a:t>
            </a:r>
            <a:r>
              <a:rPr lang="nl-NL" dirty="0" err="1"/>
              <a:t>Coco</a:t>
            </a:r>
            <a:r>
              <a:rPr lang="nl-NL" dirty="0"/>
              <a:t> kan het!</a:t>
            </a:r>
            <a:endParaRPr lang="nl-BE" dirty="0"/>
          </a:p>
        </p:txBody>
      </p:sp>
      <p:sp>
        <p:nvSpPr>
          <p:cNvPr id="2" name="Tijdelijke aanduiding voor inhoud 2">
            <a:extLst>
              <a:ext uri="{FF2B5EF4-FFF2-40B4-BE49-F238E27FC236}">
                <a16:creationId xmlns:a16="http://schemas.microsoft.com/office/drawing/2014/main" id="{8D1B020D-934C-835A-11E2-6577572586AB}"/>
              </a:ext>
            </a:extLst>
          </p:cNvPr>
          <p:cNvSpPr>
            <a:spLocks noGrp="1"/>
          </p:cNvSpPr>
          <p:nvPr>
            <p:ph idx="1"/>
          </p:nvPr>
        </p:nvSpPr>
        <p:spPr>
          <a:xfrm>
            <a:off x="1096963" y="1846263"/>
            <a:ext cx="5755658" cy="4022725"/>
          </a:xfrm>
        </p:spPr>
        <p:txBody>
          <a:bodyPr>
            <a:normAutofit fontScale="77500" lnSpcReduction="20000"/>
          </a:bodyPr>
          <a:lstStyle/>
          <a:p>
            <a:pPr>
              <a:buFont typeface="Arial" panose="020B0604020202020204" pitchFamily="34" charset="0"/>
              <a:buChar char="•"/>
            </a:pPr>
            <a:r>
              <a:rPr lang="nl-BE" dirty="0"/>
              <a:t> Ervaringen en belevingen</a:t>
            </a:r>
          </a:p>
          <a:p>
            <a:pPr marL="0" indent="0">
              <a:buNone/>
            </a:pPr>
            <a:r>
              <a:rPr lang="nl-BE" dirty="0"/>
              <a:t>Het boek ‘</a:t>
            </a:r>
            <a:r>
              <a:rPr lang="nl-BE" dirty="0" err="1"/>
              <a:t>Coco</a:t>
            </a:r>
            <a:r>
              <a:rPr lang="nl-BE" dirty="0"/>
              <a:t> kan het’ wordt voorgelezen. Het kan worden nagespeeld. De kleuters kunnen pictogrammen van gevoelens op de prenten leggen  … De kleuters wisselen uit over ervaringen van niet durven, het toch proberen …</a:t>
            </a:r>
          </a:p>
          <a:p>
            <a:pPr>
              <a:buFont typeface="Arial" panose="020B0604020202020204" pitchFamily="34" charset="0"/>
              <a:buChar char="•"/>
            </a:pPr>
            <a:r>
              <a:rPr lang="nl-BE" dirty="0"/>
              <a:t> Jezusbeeld</a:t>
            </a:r>
          </a:p>
          <a:p>
            <a:pPr marL="0" indent="0">
              <a:buNone/>
            </a:pPr>
            <a:r>
              <a:rPr lang="nl-BE" dirty="0"/>
              <a:t>Ook Jezus gelooft in mensen! Jezus helpt mensen proberen.</a:t>
            </a:r>
          </a:p>
          <a:p>
            <a:pPr>
              <a:buFont typeface="Arial" panose="020B0604020202020204" pitchFamily="34" charset="0"/>
              <a:buChar char="•"/>
            </a:pPr>
            <a:r>
              <a:rPr lang="nl-BE" dirty="0"/>
              <a:t> Ritueel</a:t>
            </a:r>
          </a:p>
          <a:p>
            <a:pPr marL="0" indent="0">
              <a:buNone/>
            </a:pPr>
            <a:r>
              <a:rPr lang="nl-BE" dirty="0"/>
              <a:t>Telkens de kleuters iets proberen, geloven in zichzelf … wordt er een veertje bij </a:t>
            </a:r>
            <a:r>
              <a:rPr lang="nl-BE" dirty="0" err="1"/>
              <a:t>Coco</a:t>
            </a:r>
            <a:r>
              <a:rPr lang="nl-BE" dirty="0"/>
              <a:t> geplaatst (= </a:t>
            </a:r>
            <a:r>
              <a:rPr lang="nl-BE" dirty="0" err="1"/>
              <a:t>veer-kracht</a:t>
            </a:r>
            <a:r>
              <a:rPr lang="nl-BE" dirty="0"/>
              <a:t>)</a:t>
            </a:r>
          </a:p>
          <a:p>
            <a:pPr marL="0" indent="0">
              <a:buNone/>
            </a:pPr>
            <a:endParaRPr lang="nl-BE" dirty="0"/>
          </a:p>
        </p:txBody>
      </p:sp>
      <p:pic>
        <p:nvPicPr>
          <p:cNvPr id="3" name="Picture 2" descr="M:\Documenten van Gino\Downloads\10.jpg">
            <a:extLst>
              <a:ext uri="{FF2B5EF4-FFF2-40B4-BE49-F238E27FC236}">
                <a16:creationId xmlns:a16="http://schemas.microsoft.com/office/drawing/2014/main" id="{66840C2F-365D-DF8A-F9B7-5F7821A54AEA}"/>
              </a:ext>
            </a:extLst>
          </p:cNvPr>
          <p:cNvPicPr>
            <a:picLocks noChangeAspect="1" noChangeArrowheads="1"/>
          </p:cNvPicPr>
          <p:nvPr/>
        </p:nvPicPr>
        <p:blipFill>
          <a:blip r:embed="rId2"/>
          <a:srcRect/>
          <a:stretch>
            <a:fillRect/>
          </a:stretch>
        </p:blipFill>
        <p:spPr bwMode="auto">
          <a:xfrm>
            <a:off x="7347472" y="2880448"/>
            <a:ext cx="4722607" cy="3370524"/>
          </a:xfrm>
          <a:prstGeom prst="rect">
            <a:avLst/>
          </a:prstGeom>
          <a:noFill/>
        </p:spPr>
      </p:pic>
      <p:pic>
        <p:nvPicPr>
          <p:cNvPr id="4" name="Afbeelding 3" descr="Tok tok tok waar zijn mijn veren? -">
            <a:extLst>
              <a:ext uri="{FF2B5EF4-FFF2-40B4-BE49-F238E27FC236}">
                <a16:creationId xmlns:a16="http://schemas.microsoft.com/office/drawing/2014/main" id="{0C9CE358-5BA7-6F58-0012-D7A38CA711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3497" y="0"/>
            <a:ext cx="2818503" cy="2691950"/>
          </a:xfrm>
          <a:prstGeom prst="rect">
            <a:avLst/>
          </a:prstGeom>
          <a:noFill/>
          <a:ln>
            <a:noFill/>
          </a:ln>
        </p:spPr>
      </p:pic>
    </p:spTree>
    <p:extLst>
      <p:ext uri="{BB962C8B-B14F-4D97-AF65-F5344CB8AC3E}">
        <p14:creationId xmlns:p14="http://schemas.microsoft.com/office/powerpoint/2010/main" val="4226279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De </a:t>
            </a:r>
            <a:r>
              <a:rPr lang="nl-NL" dirty="0" err="1"/>
              <a:t>Gruffalo</a:t>
            </a:r>
            <a:endParaRPr lang="nl-BE" dirty="0"/>
          </a:p>
        </p:txBody>
      </p:sp>
      <p:sp>
        <p:nvSpPr>
          <p:cNvPr id="17" name="Tekstvak 16">
            <a:extLst>
              <a:ext uri="{FF2B5EF4-FFF2-40B4-BE49-F238E27FC236}">
                <a16:creationId xmlns:a16="http://schemas.microsoft.com/office/drawing/2014/main" id="{D3FFFB21-5DAD-FBB3-5CF7-71D6183BE361}"/>
              </a:ext>
            </a:extLst>
          </p:cNvPr>
          <p:cNvSpPr txBox="1"/>
          <p:nvPr/>
        </p:nvSpPr>
        <p:spPr>
          <a:xfrm>
            <a:off x="8199115" y="109753"/>
            <a:ext cx="2086985" cy="830997"/>
          </a:xfrm>
          <a:prstGeom prst="rect">
            <a:avLst/>
          </a:prstGeom>
          <a:noFill/>
        </p:spPr>
        <p:txBody>
          <a:bodyPr wrap="square" rtlCol="0">
            <a:spAutoFit/>
          </a:bodyPr>
          <a:lstStyle/>
          <a:p>
            <a:pPr algn="ctr"/>
            <a:r>
              <a:rPr lang="nl-NL" sz="1600" dirty="0"/>
              <a:t>Rollenspel: op de thee (met </a:t>
            </a:r>
            <a:r>
              <a:rPr lang="nl-NL" sz="1600" dirty="0" err="1"/>
              <a:t>gruffalocake</a:t>
            </a:r>
            <a:r>
              <a:rPr lang="nl-NL" sz="1600" dirty="0"/>
              <a:t>) / </a:t>
            </a:r>
            <a:r>
              <a:rPr lang="nl-NL" sz="1600" dirty="0" err="1"/>
              <a:t>gruffalocake</a:t>
            </a:r>
            <a:r>
              <a:rPr lang="nl-NL" sz="1600" dirty="0"/>
              <a:t> bakken</a:t>
            </a:r>
            <a:endParaRPr lang="nl-BE" sz="1600" dirty="0"/>
          </a:p>
        </p:txBody>
      </p:sp>
      <p:sp>
        <p:nvSpPr>
          <p:cNvPr id="18" name="Tekstvak 17">
            <a:extLst>
              <a:ext uri="{FF2B5EF4-FFF2-40B4-BE49-F238E27FC236}">
                <a16:creationId xmlns:a16="http://schemas.microsoft.com/office/drawing/2014/main" id="{11667F95-A09C-C55F-0120-6E8202C02CF0}"/>
              </a:ext>
            </a:extLst>
          </p:cNvPr>
          <p:cNvSpPr txBox="1"/>
          <p:nvPr/>
        </p:nvSpPr>
        <p:spPr>
          <a:xfrm>
            <a:off x="10412463" y="5898721"/>
            <a:ext cx="1486433" cy="338554"/>
          </a:xfrm>
          <a:prstGeom prst="rect">
            <a:avLst/>
          </a:prstGeom>
          <a:noFill/>
        </p:spPr>
        <p:txBody>
          <a:bodyPr wrap="square" rtlCol="0">
            <a:spAutoFit/>
          </a:bodyPr>
          <a:lstStyle/>
          <a:p>
            <a:r>
              <a:rPr lang="nl-NL" sz="1600" dirty="0"/>
              <a:t>puzzels</a:t>
            </a:r>
            <a:endParaRPr lang="nl-BE" sz="1600" dirty="0"/>
          </a:p>
        </p:txBody>
      </p:sp>
      <p:sp>
        <p:nvSpPr>
          <p:cNvPr id="21" name="Tekstvak 20">
            <a:extLst>
              <a:ext uri="{FF2B5EF4-FFF2-40B4-BE49-F238E27FC236}">
                <a16:creationId xmlns:a16="http://schemas.microsoft.com/office/drawing/2014/main" id="{18ECBE78-585D-0023-9C30-0C781340EEBD}"/>
              </a:ext>
            </a:extLst>
          </p:cNvPr>
          <p:cNvSpPr txBox="1"/>
          <p:nvPr/>
        </p:nvSpPr>
        <p:spPr>
          <a:xfrm>
            <a:off x="3437226" y="2060295"/>
            <a:ext cx="1840892" cy="584775"/>
          </a:xfrm>
          <a:prstGeom prst="rect">
            <a:avLst/>
          </a:prstGeom>
          <a:noFill/>
        </p:spPr>
        <p:txBody>
          <a:bodyPr wrap="square" rtlCol="0">
            <a:spAutoFit/>
          </a:bodyPr>
          <a:lstStyle/>
          <a:p>
            <a:pPr algn="ctr"/>
            <a:r>
              <a:rPr lang="nl-NL" sz="1600" dirty="0"/>
              <a:t>kleien met de juiste kleuren</a:t>
            </a:r>
            <a:endParaRPr lang="nl-BE" sz="1600" dirty="0"/>
          </a:p>
        </p:txBody>
      </p:sp>
      <p:pic>
        <p:nvPicPr>
          <p:cNvPr id="5" name="Afbeelding 4">
            <a:extLst>
              <a:ext uri="{FF2B5EF4-FFF2-40B4-BE49-F238E27FC236}">
                <a16:creationId xmlns:a16="http://schemas.microsoft.com/office/drawing/2014/main" id="{2D862692-212A-B12B-404E-270343BC0BD0}"/>
              </a:ext>
            </a:extLst>
          </p:cNvPr>
          <p:cNvPicPr>
            <a:picLocks noChangeAspect="1"/>
          </p:cNvPicPr>
          <p:nvPr/>
        </p:nvPicPr>
        <p:blipFill rotWithShape="1">
          <a:blip r:embed="rId2"/>
          <a:srcRect l="20064" t="23681" r="66985" b="49146"/>
          <a:stretch/>
        </p:blipFill>
        <p:spPr>
          <a:xfrm>
            <a:off x="9825496" y="3693029"/>
            <a:ext cx="1818939" cy="2146739"/>
          </a:xfrm>
          <a:prstGeom prst="rect">
            <a:avLst/>
          </a:prstGeom>
        </p:spPr>
      </p:pic>
      <p:pic>
        <p:nvPicPr>
          <p:cNvPr id="7" name="Afbeelding 6">
            <a:extLst>
              <a:ext uri="{FF2B5EF4-FFF2-40B4-BE49-F238E27FC236}">
                <a16:creationId xmlns:a16="http://schemas.microsoft.com/office/drawing/2014/main" id="{3A5C5C5D-DF64-3695-D02C-35F9DF0D36B5}"/>
              </a:ext>
            </a:extLst>
          </p:cNvPr>
          <p:cNvPicPr>
            <a:picLocks noChangeAspect="1"/>
          </p:cNvPicPr>
          <p:nvPr/>
        </p:nvPicPr>
        <p:blipFill rotWithShape="1">
          <a:blip r:embed="rId3"/>
          <a:srcRect l="18239" t="15330" r="50215" b="15332"/>
          <a:stretch/>
        </p:blipFill>
        <p:spPr>
          <a:xfrm>
            <a:off x="44924" y="2023963"/>
            <a:ext cx="3420510" cy="4229049"/>
          </a:xfrm>
          <a:prstGeom prst="rect">
            <a:avLst/>
          </a:prstGeom>
        </p:spPr>
      </p:pic>
      <p:pic>
        <p:nvPicPr>
          <p:cNvPr id="10" name="Afbeelding 9">
            <a:extLst>
              <a:ext uri="{FF2B5EF4-FFF2-40B4-BE49-F238E27FC236}">
                <a16:creationId xmlns:a16="http://schemas.microsoft.com/office/drawing/2014/main" id="{B6C0FD7F-7A75-29D9-C74A-82CCF0859209}"/>
              </a:ext>
            </a:extLst>
          </p:cNvPr>
          <p:cNvPicPr>
            <a:picLocks noChangeAspect="1"/>
          </p:cNvPicPr>
          <p:nvPr/>
        </p:nvPicPr>
        <p:blipFill rotWithShape="1">
          <a:blip r:embed="rId4"/>
          <a:srcRect l="50000" t="25837" r="33804" b="26432"/>
          <a:stretch/>
        </p:blipFill>
        <p:spPr>
          <a:xfrm>
            <a:off x="10277039" y="0"/>
            <a:ext cx="1974657" cy="3273432"/>
          </a:xfrm>
          <a:prstGeom prst="rect">
            <a:avLst/>
          </a:prstGeom>
        </p:spPr>
      </p:pic>
      <p:pic>
        <p:nvPicPr>
          <p:cNvPr id="13" name="Afbeelding 12">
            <a:extLst>
              <a:ext uri="{FF2B5EF4-FFF2-40B4-BE49-F238E27FC236}">
                <a16:creationId xmlns:a16="http://schemas.microsoft.com/office/drawing/2014/main" id="{929AFB6B-927D-C54B-D9D6-2F4A0BB89F26}"/>
              </a:ext>
            </a:extLst>
          </p:cNvPr>
          <p:cNvPicPr>
            <a:picLocks noChangeAspect="1"/>
          </p:cNvPicPr>
          <p:nvPr/>
        </p:nvPicPr>
        <p:blipFill rotWithShape="1">
          <a:blip r:embed="rId5"/>
          <a:srcRect l="66317" t="22352" r="18763" b="56235"/>
          <a:stretch/>
        </p:blipFill>
        <p:spPr>
          <a:xfrm>
            <a:off x="4918563" y="3581556"/>
            <a:ext cx="2935142" cy="2369683"/>
          </a:xfrm>
          <a:prstGeom prst="rect">
            <a:avLst/>
          </a:prstGeom>
        </p:spPr>
      </p:pic>
      <p:pic>
        <p:nvPicPr>
          <p:cNvPr id="25" name="Afbeelding 24">
            <a:extLst>
              <a:ext uri="{FF2B5EF4-FFF2-40B4-BE49-F238E27FC236}">
                <a16:creationId xmlns:a16="http://schemas.microsoft.com/office/drawing/2014/main" id="{ED5C85E7-AFA3-3A65-D177-FFE7ACFE0F7D}"/>
              </a:ext>
            </a:extLst>
          </p:cNvPr>
          <p:cNvPicPr>
            <a:picLocks noChangeAspect="1"/>
          </p:cNvPicPr>
          <p:nvPr/>
        </p:nvPicPr>
        <p:blipFill rotWithShape="1">
          <a:blip r:embed="rId6"/>
          <a:srcRect l="50000" t="31529" r="34517" b="41485"/>
          <a:stretch/>
        </p:blipFill>
        <p:spPr>
          <a:xfrm>
            <a:off x="5695147" y="594254"/>
            <a:ext cx="2503968" cy="2454924"/>
          </a:xfrm>
          <a:prstGeom prst="rect">
            <a:avLst/>
          </a:prstGeom>
        </p:spPr>
      </p:pic>
      <p:sp>
        <p:nvSpPr>
          <p:cNvPr id="29" name="Tekstvak 28">
            <a:extLst>
              <a:ext uri="{FF2B5EF4-FFF2-40B4-BE49-F238E27FC236}">
                <a16:creationId xmlns:a16="http://schemas.microsoft.com/office/drawing/2014/main" id="{C3D6D652-BD40-3BF4-98D9-F6290B0186AD}"/>
              </a:ext>
            </a:extLst>
          </p:cNvPr>
          <p:cNvSpPr txBox="1"/>
          <p:nvPr/>
        </p:nvSpPr>
        <p:spPr>
          <a:xfrm>
            <a:off x="5537003" y="5848365"/>
            <a:ext cx="3302598" cy="338554"/>
          </a:xfrm>
          <a:prstGeom prst="rect">
            <a:avLst/>
          </a:prstGeom>
          <a:noFill/>
        </p:spPr>
        <p:txBody>
          <a:bodyPr wrap="square" rtlCol="0">
            <a:spAutoFit/>
          </a:bodyPr>
          <a:lstStyle/>
          <a:p>
            <a:r>
              <a:rPr lang="nl-NL" sz="1600" dirty="0"/>
              <a:t>gezelschapsspelen</a:t>
            </a:r>
            <a:endParaRPr lang="nl-BE" sz="1600" dirty="0"/>
          </a:p>
        </p:txBody>
      </p:sp>
      <p:sp>
        <p:nvSpPr>
          <p:cNvPr id="31" name="Tekstvak 30">
            <a:extLst>
              <a:ext uri="{FF2B5EF4-FFF2-40B4-BE49-F238E27FC236}">
                <a16:creationId xmlns:a16="http://schemas.microsoft.com/office/drawing/2014/main" id="{EEA7BFCE-0BD5-5048-9E97-D53B3069CC38}"/>
              </a:ext>
            </a:extLst>
          </p:cNvPr>
          <p:cNvSpPr txBox="1"/>
          <p:nvPr/>
        </p:nvSpPr>
        <p:spPr>
          <a:xfrm>
            <a:off x="5695147" y="3008746"/>
            <a:ext cx="3302598" cy="338554"/>
          </a:xfrm>
          <a:prstGeom prst="rect">
            <a:avLst/>
          </a:prstGeom>
          <a:noFill/>
        </p:spPr>
        <p:txBody>
          <a:bodyPr wrap="square" rtlCol="0">
            <a:spAutoFit/>
          </a:bodyPr>
          <a:lstStyle/>
          <a:p>
            <a:r>
              <a:rPr lang="nl-NL" sz="1600" dirty="0"/>
              <a:t>fijne motoriek: paarse stekels</a:t>
            </a:r>
            <a:endParaRPr lang="nl-BE" sz="1600" dirty="0"/>
          </a:p>
        </p:txBody>
      </p:sp>
    </p:spTree>
    <p:extLst>
      <p:ext uri="{BB962C8B-B14F-4D97-AF65-F5344CB8AC3E}">
        <p14:creationId xmlns:p14="http://schemas.microsoft.com/office/powerpoint/2010/main" val="338921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De </a:t>
            </a:r>
            <a:r>
              <a:rPr lang="nl-NL" dirty="0" err="1"/>
              <a:t>Gruffalo</a:t>
            </a:r>
            <a:endParaRPr lang="nl-BE" dirty="0"/>
          </a:p>
        </p:txBody>
      </p:sp>
      <p:sp>
        <p:nvSpPr>
          <p:cNvPr id="19" name="Tekstvak 18">
            <a:extLst>
              <a:ext uri="{FF2B5EF4-FFF2-40B4-BE49-F238E27FC236}">
                <a16:creationId xmlns:a16="http://schemas.microsoft.com/office/drawing/2014/main" id="{F9FFBAFA-1ADA-EF25-3128-23398D32A478}"/>
              </a:ext>
            </a:extLst>
          </p:cNvPr>
          <p:cNvSpPr txBox="1"/>
          <p:nvPr/>
        </p:nvSpPr>
        <p:spPr>
          <a:xfrm>
            <a:off x="5986623" y="5792878"/>
            <a:ext cx="3302598" cy="338554"/>
          </a:xfrm>
          <a:prstGeom prst="rect">
            <a:avLst/>
          </a:prstGeom>
          <a:noFill/>
        </p:spPr>
        <p:txBody>
          <a:bodyPr wrap="square" rtlCol="0">
            <a:spAutoFit/>
          </a:bodyPr>
          <a:lstStyle/>
          <a:p>
            <a:r>
              <a:rPr lang="nl-NL" sz="1600" dirty="0"/>
              <a:t>bouwhoek</a:t>
            </a:r>
            <a:endParaRPr lang="nl-BE" sz="1600" dirty="0"/>
          </a:p>
        </p:txBody>
      </p:sp>
      <p:pic>
        <p:nvPicPr>
          <p:cNvPr id="15" name="Afbeelding 14">
            <a:extLst>
              <a:ext uri="{FF2B5EF4-FFF2-40B4-BE49-F238E27FC236}">
                <a16:creationId xmlns:a16="http://schemas.microsoft.com/office/drawing/2014/main" id="{E71534D8-718A-FF30-6045-86478D480699}"/>
              </a:ext>
            </a:extLst>
          </p:cNvPr>
          <p:cNvPicPr>
            <a:picLocks noChangeAspect="1"/>
          </p:cNvPicPr>
          <p:nvPr/>
        </p:nvPicPr>
        <p:blipFill rotWithShape="1">
          <a:blip r:embed="rId2"/>
          <a:srcRect l="18174" t="14507" r="49346" b="14203"/>
          <a:stretch/>
        </p:blipFill>
        <p:spPr>
          <a:xfrm>
            <a:off x="7089289" y="1039"/>
            <a:ext cx="5096165" cy="6291358"/>
          </a:xfrm>
          <a:prstGeom prst="rect">
            <a:avLst/>
          </a:prstGeom>
        </p:spPr>
      </p:pic>
      <p:pic>
        <p:nvPicPr>
          <p:cNvPr id="28" name="Afbeelding 27">
            <a:extLst>
              <a:ext uri="{FF2B5EF4-FFF2-40B4-BE49-F238E27FC236}">
                <a16:creationId xmlns:a16="http://schemas.microsoft.com/office/drawing/2014/main" id="{17873438-4975-D26C-BD35-0D0B711BBC03}"/>
              </a:ext>
            </a:extLst>
          </p:cNvPr>
          <p:cNvPicPr>
            <a:picLocks noChangeAspect="1"/>
          </p:cNvPicPr>
          <p:nvPr/>
        </p:nvPicPr>
        <p:blipFill rotWithShape="1">
          <a:blip r:embed="rId3"/>
          <a:srcRect l="65892" t="60255" r="18471" b="20470"/>
          <a:stretch/>
        </p:blipFill>
        <p:spPr>
          <a:xfrm>
            <a:off x="3175008" y="1737360"/>
            <a:ext cx="2494271" cy="1729428"/>
          </a:xfrm>
          <a:prstGeom prst="rect">
            <a:avLst/>
          </a:prstGeom>
        </p:spPr>
      </p:pic>
      <p:pic>
        <p:nvPicPr>
          <p:cNvPr id="4" name="Afbeelding 3">
            <a:extLst>
              <a:ext uri="{FF2B5EF4-FFF2-40B4-BE49-F238E27FC236}">
                <a16:creationId xmlns:a16="http://schemas.microsoft.com/office/drawing/2014/main" id="{363109A7-6985-8A2F-9929-B648BD048E4B}"/>
              </a:ext>
            </a:extLst>
          </p:cNvPr>
          <p:cNvPicPr>
            <a:picLocks noChangeAspect="1"/>
          </p:cNvPicPr>
          <p:nvPr/>
        </p:nvPicPr>
        <p:blipFill rotWithShape="1">
          <a:blip r:embed="rId4"/>
          <a:srcRect l="18334" t="42511" r="66029" b="29882"/>
          <a:stretch/>
        </p:blipFill>
        <p:spPr>
          <a:xfrm>
            <a:off x="331123" y="3577476"/>
            <a:ext cx="2571656" cy="2553956"/>
          </a:xfrm>
          <a:prstGeom prst="rect">
            <a:avLst/>
          </a:prstGeom>
        </p:spPr>
      </p:pic>
      <p:sp>
        <p:nvSpPr>
          <p:cNvPr id="6" name="Tekstvak 5">
            <a:extLst>
              <a:ext uri="{FF2B5EF4-FFF2-40B4-BE49-F238E27FC236}">
                <a16:creationId xmlns:a16="http://schemas.microsoft.com/office/drawing/2014/main" id="{E67B92F6-6694-B815-7B5E-05BF15E36CC7}"/>
              </a:ext>
            </a:extLst>
          </p:cNvPr>
          <p:cNvSpPr txBox="1"/>
          <p:nvPr/>
        </p:nvSpPr>
        <p:spPr>
          <a:xfrm>
            <a:off x="907242" y="3280524"/>
            <a:ext cx="3302598" cy="338554"/>
          </a:xfrm>
          <a:prstGeom prst="rect">
            <a:avLst/>
          </a:prstGeom>
          <a:noFill/>
        </p:spPr>
        <p:txBody>
          <a:bodyPr wrap="square" rtlCol="0">
            <a:spAutoFit/>
          </a:bodyPr>
          <a:lstStyle/>
          <a:p>
            <a:r>
              <a:rPr lang="nl-NL" sz="1600" dirty="0"/>
              <a:t>zintuiglijk pad</a:t>
            </a:r>
            <a:endParaRPr lang="nl-BE" sz="1600" dirty="0"/>
          </a:p>
        </p:txBody>
      </p:sp>
      <p:sp>
        <p:nvSpPr>
          <p:cNvPr id="8" name="Tekstvak 7">
            <a:extLst>
              <a:ext uri="{FF2B5EF4-FFF2-40B4-BE49-F238E27FC236}">
                <a16:creationId xmlns:a16="http://schemas.microsoft.com/office/drawing/2014/main" id="{027375E7-04BE-750F-0C0A-E492A04DCC10}"/>
              </a:ext>
            </a:extLst>
          </p:cNvPr>
          <p:cNvSpPr txBox="1"/>
          <p:nvPr/>
        </p:nvSpPr>
        <p:spPr>
          <a:xfrm>
            <a:off x="3661207" y="3408199"/>
            <a:ext cx="3302598" cy="338554"/>
          </a:xfrm>
          <a:prstGeom prst="rect">
            <a:avLst/>
          </a:prstGeom>
          <a:noFill/>
        </p:spPr>
        <p:txBody>
          <a:bodyPr wrap="square" rtlCol="0">
            <a:spAutoFit/>
          </a:bodyPr>
          <a:lstStyle/>
          <a:p>
            <a:r>
              <a:rPr lang="nl-NL" sz="1600" dirty="0"/>
              <a:t>poppenspel</a:t>
            </a:r>
            <a:endParaRPr lang="nl-BE" sz="1600" dirty="0"/>
          </a:p>
        </p:txBody>
      </p:sp>
      <p:pic>
        <p:nvPicPr>
          <p:cNvPr id="11" name="Afbeelding 10">
            <a:extLst>
              <a:ext uri="{FF2B5EF4-FFF2-40B4-BE49-F238E27FC236}">
                <a16:creationId xmlns:a16="http://schemas.microsoft.com/office/drawing/2014/main" id="{25B3CD48-D2AA-F951-1AA1-E9686A4CC1FE}"/>
              </a:ext>
            </a:extLst>
          </p:cNvPr>
          <p:cNvPicPr>
            <a:picLocks noChangeAspect="1"/>
          </p:cNvPicPr>
          <p:nvPr/>
        </p:nvPicPr>
        <p:blipFill rotWithShape="1">
          <a:blip r:embed="rId5"/>
          <a:srcRect l="17735" t="14117" r="49265" b="32235"/>
          <a:stretch/>
        </p:blipFill>
        <p:spPr>
          <a:xfrm>
            <a:off x="3175008" y="4085655"/>
            <a:ext cx="2409713" cy="2203535"/>
          </a:xfrm>
          <a:prstGeom prst="rect">
            <a:avLst/>
          </a:prstGeom>
        </p:spPr>
      </p:pic>
      <p:sp>
        <p:nvSpPr>
          <p:cNvPr id="12" name="Tekstvak 11">
            <a:extLst>
              <a:ext uri="{FF2B5EF4-FFF2-40B4-BE49-F238E27FC236}">
                <a16:creationId xmlns:a16="http://schemas.microsoft.com/office/drawing/2014/main" id="{63FDF129-8966-1558-E31B-486606054A69}"/>
              </a:ext>
            </a:extLst>
          </p:cNvPr>
          <p:cNvSpPr txBox="1"/>
          <p:nvPr/>
        </p:nvSpPr>
        <p:spPr>
          <a:xfrm>
            <a:off x="3451413" y="3783485"/>
            <a:ext cx="3302598" cy="338554"/>
          </a:xfrm>
          <a:prstGeom prst="rect">
            <a:avLst/>
          </a:prstGeom>
          <a:noFill/>
        </p:spPr>
        <p:txBody>
          <a:bodyPr wrap="square" rtlCol="0">
            <a:spAutoFit/>
          </a:bodyPr>
          <a:lstStyle/>
          <a:p>
            <a:r>
              <a:rPr lang="nl-NL" sz="1600" dirty="0"/>
              <a:t>de weg van muis</a:t>
            </a:r>
            <a:endParaRPr lang="nl-BE" sz="1600" dirty="0"/>
          </a:p>
        </p:txBody>
      </p:sp>
    </p:spTree>
    <p:extLst>
      <p:ext uri="{BB962C8B-B14F-4D97-AF65-F5344CB8AC3E}">
        <p14:creationId xmlns:p14="http://schemas.microsoft.com/office/powerpoint/2010/main" val="354518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20A56C-AA77-5530-7506-659B032877E2}"/>
              </a:ext>
            </a:extLst>
          </p:cNvPr>
          <p:cNvSpPr>
            <a:spLocks noGrp="1"/>
          </p:cNvSpPr>
          <p:nvPr>
            <p:ph idx="1"/>
          </p:nvPr>
        </p:nvSpPr>
        <p:spPr>
          <a:xfrm>
            <a:off x="1097280" y="1845734"/>
            <a:ext cx="5271247" cy="4023360"/>
          </a:xfrm>
        </p:spPr>
        <p:txBody>
          <a:bodyPr/>
          <a:lstStyle/>
          <a:p>
            <a:r>
              <a:rPr lang="nl-NL" dirty="0"/>
              <a:t>Welke ervaring zit in het boek?</a:t>
            </a:r>
          </a:p>
          <a:p>
            <a:endParaRPr lang="nl-NL" dirty="0"/>
          </a:p>
          <a:p>
            <a:r>
              <a:rPr lang="nl-NL" dirty="0"/>
              <a:t>=&gt; Je hoeft niet groot of sterk te zijn. Ook de kleinste kan heel dapper en slim zijn.</a:t>
            </a:r>
            <a:endParaRPr lang="nl-BE" dirty="0"/>
          </a:p>
        </p:txBody>
      </p:sp>
      <p:sp>
        <p:nvSpPr>
          <p:cNvPr id="4" name="Titel 1">
            <a:extLst>
              <a:ext uri="{FF2B5EF4-FFF2-40B4-BE49-F238E27FC236}">
                <a16:creationId xmlns:a16="http://schemas.microsoft.com/office/drawing/2014/main" id="{6A9912BA-2A0A-21FB-5AD1-042505C10B49}"/>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27650" name="Picture 2" descr="De Gruffalo">
            <a:extLst>
              <a:ext uri="{FF2B5EF4-FFF2-40B4-BE49-F238E27FC236}">
                <a16:creationId xmlns:a16="http://schemas.microsoft.com/office/drawing/2014/main" id="{845973DB-166D-DAAC-B302-7062AF2BB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13" y="0"/>
            <a:ext cx="5411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9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20A56C-AA77-5530-7506-659B032877E2}"/>
              </a:ext>
            </a:extLst>
          </p:cNvPr>
          <p:cNvSpPr>
            <a:spLocks noGrp="1"/>
          </p:cNvSpPr>
          <p:nvPr>
            <p:ph idx="1"/>
          </p:nvPr>
        </p:nvSpPr>
        <p:spPr>
          <a:xfrm>
            <a:off x="1097280" y="1845734"/>
            <a:ext cx="5271247" cy="4023360"/>
          </a:xfrm>
        </p:spPr>
        <p:txBody>
          <a:bodyPr>
            <a:normAutofit fontScale="85000" lnSpcReduction="20000"/>
          </a:bodyPr>
          <a:lstStyle/>
          <a:p>
            <a:pPr>
              <a:buFont typeface="Arial" panose="020B0604020202020204" pitchFamily="34" charset="0"/>
              <a:buChar char="•"/>
            </a:pPr>
            <a:r>
              <a:rPr lang="nl-NL" dirty="0"/>
              <a:t> Ervaringen en belevingen</a:t>
            </a:r>
          </a:p>
          <a:p>
            <a:pPr marL="0" indent="0">
              <a:buNone/>
            </a:pPr>
            <a:r>
              <a:rPr lang="nl-NL" dirty="0"/>
              <a:t>Het boek ‘De </a:t>
            </a:r>
            <a:r>
              <a:rPr lang="nl-NL" dirty="0" err="1"/>
              <a:t>Gruffalo</a:t>
            </a:r>
            <a:r>
              <a:rPr lang="nl-NL" dirty="0"/>
              <a:t>’ wordt voorgelezen en nagespeeld met stokpoppen. Er gaat speciale aandacht uit naar hoe de muis iedereen te slim af is en zo de dieren die haar willen oppeuzelen verslaat. </a:t>
            </a:r>
            <a:r>
              <a:rPr lang="nl-NL" i="1" dirty="0"/>
              <a:t>Wat zou Muis voelen? Wat voelt Slang, Uil of Vos? Wat vind je knap aan wat Muis doet? …</a:t>
            </a:r>
          </a:p>
          <a:p>
            <a:pPr>
              <a:buFont typeface="Arial" panose="020B0604020202020204" pitchFamily="34" charset="0"/>
              <a:buChar char="•"/>
            </a:pPr>
            <a:r>
              <a:rPr lang="nl-NL" dirty="0"/>
              <a:t> Geloofsverhaal</a:t>
            </a:r>
          </a:p>
          <a:p>
            <a:pPr lvl="1">
              <a:buFont typeface="Arial" panose="020B0604020202020204" pitchFamily="34" charset="0"/>
              <a:buChar char="•"/>
            </a:pPr>
            <a:r>
              <a:rPr lang="nl-NL" dirty="0"/>
              <a:t>De kleine David wordt tot koning gezalfd =&gt; niet de sterkste of de grootste, maar de kleinste met een goed hart</a:t>
            </a:r>
          </a:p>
          <a:p>
            <a:pPr lvl="1">
              <a:buFont typeface="Arial" panose="020B0604020202020204" pitchFamily="34" charset="0"/>
              <a:buChar char="•"/>
            </a:pPr>
            <a:r>
              <a:rPr lang="nl-NL" dirty="0"/>
              <a:t>De kleine David verslaat de reus Goliath</a:t>
            </a:r>
          </a:p>
          <a:p>
            <a:endParaRPr lang="nl-BE" dirty="0"/>
          </a:p>
        </p:txBody>
      </p:sp>
      <p:sp>
        <p:nvSpPr>
          <p:cNvPr id="4" name="Titel 1">
            <a:extLst>
              <a:ext uri="{FF2B5EF4-FFF2-40B4-BE49-F238E27FC236}">
                <a16:creationId xmlns:a16="http://schemas.microsoft.com/office/drawing/2014/main" id="{6A9912BA-2A0A-21FB-5AD1-042505C10B49}"/>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27650" name="Picture 2" descr="De Gruffalo">
            <a:extLst>
              <a:ext uri="{FF2B5EF4-FFF2-40B4-BE49-F238E27FC236}">
                <a16:creationId xmlns:a16="http://schemas.microsoft.com/office/drawing/2014/main" id="{845973DB-166D-DAAC-B302-7062AF2BB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13" y="0"/>
            <a:ext cx="5411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99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1204D2-C52B-75A2-DD91-0623A4B9B074}"/>
              </a:ext>
            </a:extLst>
          </p:cNvPr>
          <p:cNvSpPr>
            <a:spLocks noGrp="1"/>
          </p:cNvSpPr>
          <p:nvPr>
            <p:ph idx="1"/>
          </p:nvPr>
        </p:nvSpPr>
        <p:spPr/>
        <p:txBody>
          <a:bodyPr/>
          <a:lstStyle/>
          <a:p>
            <a:r>
              <a:rPr lang="nl-NL" dirty="0"/>
              <a:t>Samuël gaat een nieuwe koning kiezen. Hij gaat naar </a:t>
            </a:r>
            <a:r>
              <a:rPr lang="nl-NL" dirty="0" err="1"/>
              <a:t>Isaï</a:t>
            </a:r>
            <a:r>
              <a:rPr lang="nl-NL" dirty="0"/>
              <a:t> en ziet zijn zonen. Zal hij daar iemand uit kiezen om koning te worden? De ene heeft mooie kleren, een andere is heel sterk … Maar is dat nodig om een goede koning te zijn? Samuël kiest David. De kleinste! Maar hij heeft een goed hart en is wijs! Dat is belangrijk om een goede koning te zijn!</a:t>
            </a:r>
            <a:endParaRPr lang="nl-BE" dirty="0"/>
          </a:p>
        </p:txBody>
      </p:sp>
      <p:pic>
        <p:nvPicPr>
          <p:cNvPr id="5" name="Afbeelding 4">
            <a:extLst>
              <a:ext uri="{FF2B5EF4-FFF2-40B4-BE49-F238E27FC236}">
                <a16:creationId xmlns:a16="http://schemas.microsoft.com/office/drawing/2014/main" id="{8F99A719-BFD3-FA43-7A07-D3CEC5086E16}"/>
              </a:ext>
            </a:extLst>
          </p:cNvPr>
          <p:cNvPicPr>
            <a:picLocks noChangeAspect="1"/>
          </p:cNvPicPr>
          <p:nvPr/>
        </p:nvPicPr>
        <p:blipFill>
          <a:blip r:embed="rId2"/>
          <a:stretch>
            <a:fillRect/>
          </a:stretch>
        </p:blipFill>
        <p:spPr>
          <a:xfrm>
            <a:off x="118334" y="3249608"/>
            <a:ext cx="3148438" cy="3090134"/>
          </a:xfrm>
          <a:prstGeom prst="rect">
            <a:avLst/>
          </a:prstGeom>
        </p:spPr>
      </p:pic>
      <p:pic>
        <p:nvPicPr>
          <p:cNvPr id="7" name="Afbeelding 6">
            <a:extLst>
              <a:ext uri="{FF2B5EF4-FFF2-40B4-BE49-F238E27FC236}">
                <a16:creationId xmlns:a16="http://schemas.microsoft.com/office/drawing/2014/main" id="{62B7745B-FC50-4637-F5CC-4F241546E324}"/>
              </a:ext>
            </a:extLst>
          </p:cNvPr>
          <p:cNvPicPr>
            <a:picLocks noChangeAspect="1"/>
          </p:cNvPicPr>
          <p:nvPr/>
        </p:nvPicPr>
        <p:blipFill>
          <a:blip r:embed="rId3"/>
          <a:stretch>
            <a:fillRect/>
          </a:stretch>
        </p:blipFill>
        <p:spPr>
          <a:xfrm>
            <a:off x="4389965" y="3234984"/>
            <a:ext cx="3412069" cy="3104758"/>
          </a:xfrm>
          <a:prstGeom prst="rect">
            <a:avLst/>
          </a:prstGeom>
        </p:spPr>
      </p:pic>
      <p:pic>
        <p:nvPicPr>
          <p:cNvPr id="9" name="Afbeelding 8">
            <a:extLst>
              <a:ext uri="{FF2B5EF4-FFF2-40B4-BE49-F238E27FC236}">
                <a16:creationId xmlns:a16="http://schemas.microsoft.com/office/drawing/2014/main" id="{9700F2B2-4557-C1DA-AC13-C67C3E8A736B}"/>
              </a:ext>
            </a:extLst>
          </p:cNvPr>
          <p:cNvPicPr>
            <a:picLocks noChangeAspect="1"/>
          </p:cNvPicPr>
          <p:nvPr/>
        </p:nvPicPr>
        <p:blipFill>
          <a:blip r:embed="rId4"/>
          <a:stretch>
            <a:fillRect/>
          </a:stretch>
        </p:blipFill>
        <p:spPr>
          <a:xfrm>
            <a:off x="8487783" y="3209760"/>
            <a:ext cx="3489199" cy="3129982"/>
          </a:xfrm>
          <a:prstGeom prst="rect">
            <a:avLst/>
          </a:prstGeom>
        </p:spPr>
      </p:pic>
      <p:sp>
        <p:nvSpPr>
          <p:cNvPr id="10" name="Titel 1">
            <a:extLst>
              <a:ext uri="{FF2B5EF4-FFF2-40B4-BE49-F238E27FC236}">
                <a16:creationId xmlns:a16="http://schemas.microsoft.com/office/drawing/2014/main" id="{88FF0B67-0D7E-5B70-59EF-C7ABC6160F8C}"/>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spTree>
    <p:extLst>
      <p:ext uri="{BB962C8B-B14F-4D97-AF65-F5344CB8AC3E}">
        <p14:creationId xmlns:p14="http://schemas.microsoft.com/office/powerpoint/2010/main" val="19218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1204D2-C52B-75A2-DD91-0623A4B9B074}"/>
              </a:ext>
            </a:extLst>
          </p:cNvPr>
          <p:cNvSpPr>
            <a:spLocks noGrp="1"/>
          </p:cNvSpPr>
          <p:nvPr>
            <p:ph idx="1"/>
          </p:nvPr>
        </p:nvSpPr>
        <p:spPr>
          <a:xfrm>
            <a:off x="1097280" y="1845734"/>
            <a:ext cx="6777318" cy="4023360"/>
          </a:xfrm>
        </p:spPr>
        <p:txBody>
          <a:bodyPr/>
          <a:lstStyle/>
          <a:p>
            <a:pPr>
              <a:buFont typeface="Arial" panose="020B0604020202020204" pitchFamily="34" charset="0"/>
              <a:buChar char="•"/>
            </a:pPr>
            <a:r>
              <a:rPr lang="nl-NL" dirty="0"/>
              <a:t> Ritueel: de leerkracht zalft de kinderen (korte massage op het voorhoofd). Ondertussen vertel je als leerkracht: ‘Jij bent bijzonder … Net als Muis en David. Jij kan heel bijzondere dingen doen …’</a:t>
            </a:r>
            <a:endParaRPr lang="nl-BE" dirty="0"/>
          </a:p>
        </p:txBody>
      </p:sp>
      <p:pic>
        <p:nvPicPr>
          <p:cNvPr id="9" name="Afbeelding 8">
            <a:extLst>
              <a:ext uri="{FF2B5EF4-FFF2-40B4-BE49-F238E27FC236}">
                <a16:creationId xmlns:a16="http://schemas.microsoft.com/office/drawing/2014/main" id="{9700F2B2-4557-C1DA-AC13-C67C3E8A736B}"/>
              </a:ext>
            </a:extLst>
          </p:cNvPr>
          <p:cNvPicPr>
            <a:picLocks noChangeAspect="1"/>
          </p:cNvPicPr>
          <p:nvPr/>
        </p:nvPicPr>
        <p:blipFill>
          <a:blip r:embed="rId4"/>
          <a:stretch>
            <a:fillRect/>
          </a:stretch>
        </p:blipFill>
        <p:spPr>
          <a:xfrm>
            <a:off x="8487783" y="3209760"/>
            <a:ext cx="3489199" cy="3129982"/>
          </a:xfrm>
          <a:prstGeom prst="rect">
            <a:avLst/>
          </a:prstGeom>
        </p:spPr>
      </p:pic>
      <p:sp>
        <p:nvSpPr>
          <p:cNvPr id="10" name="Titel 1">
            <a:extLst>
              <a:ext uri="{FF2B5EF4-FFF2-40B4-BE49-F238E27FC236}">
                <a16:creationId xmlns:a16="http://schemas.microsoft.com/office/drawing/2014/main" id="{88FF0B67-0D7E-5B70-59EF-C7ABC6160F8C}"/>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2" name="Enya - Fairytale">
            <a:hlinkClick r:id="" action="ppaction://media"/>
            <a:extLst>
              <a:ext uri="{FF2B5EF4-FFF2-40B4-BE49-F238E27FC236}">
                <a16:creationId xmlns:a16="http://schemas.microsoft.com/office/drawing/2014/main" id="{F4093ACE-F378-A6C0-16FB-C6BC9D02F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963" y="5259494"/>
            <a:ext cx="609600" cy="609600"/>
          </a:xfrm>
          <a:prstGeom prst="rect">
            <a:avLst/>
          </a:prstGeom>
        </p:spPr>
      </p:pic>
    </p:spTree>
    <p:extLst>
      <p:ext uri="{BB962C8B-B14F-4D97-AF65-F5344CB8AC3E}">
        <p14:creationId xmlns:p14="http://schemas.microsoft.com/office/powerpoint/2010/main" val="11040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B49D58B-9397-50DC-2E1C-DB46799BEEC5}"/>
              </a:ext>
            </a:extLst>
          </p:cNvPr>
          <p:cNvSpPr>
            <a:spLocks noGrp="1"/>
          </p:cNvSpPr>
          <p:nvPr>
            <p:ph idx="1"/>
          </p:nvPr>
        </p:nvSpPr>
        <p:spPr>
          <a:xfrm>
            <a:off x="1097280" y="1845734"/>
            <a:ext cx="6078071" cy="4023360"/>
          </a:xfrm>
        </p:spPr>
        <p:txBody>
          <a:bodyPr>
            <a:normAutofit/>
          </a:bodyPr>
          <a:lstStyle/>
          <a:p>
            <a:pPr>
              <a:buFont typeface="Arial" panose="020B0604020202020204" pitchFamily="34" charset="0"/>
              <a:buChar char="•"/>
            </a:pPr>
            <a:r>
              <a:rPr lang="nl-NL" dirty="0"/>
              <a:t> Geloofsverhaal: het verhaal van David en Goliath wordt verteld</a:t>
            </a:r>
          </a:p>
          <a:p>
            <a:pPr marL="0" indent="0">
              <a:buNone/>
            </a:pPr>
            <a:r>
              <a:rPr lang="nl-BE" dirty="0"/>
              <a:t>Er wordt een blauw doek (= het water) gelegd met stenen op. De kinderen mogen, net als David, op zoek gaan naar een steen. De leerkracht moedigt hen aan om een steen te kiezen die voor hen goed voelt …</a:t>
            </a:r>
          </a:p>
          <a:p>
            <a:pPr marL="0" indent="0">
              <a:buNone/>
            </a:pPr>
            <a:endParaRPr lang="nl-BE" dirty="0"/>
          </a:p>
          <a:p>
            <a:pPr marL="0" indent="0">
              <a:buNone/>
            </a:pPr>
            <a:endParaRPr lang="nl-BE" dirty="0"/>
          </a:p>
        </p:txBody>
      </p:sp>
      <p:pic>
        <p:nvPicPr>
          <p:cNvPr id="1026" name="Picture 2" descr="Het verhaal van David en Goliath, Kathleen Amant | 9789462912663 | Boeken |  bol.com">
            <a:extLst>
              <a:ext uri="{FF2B5EF4-FFF2-40B4-BE49-F238E27FC236}">
                <a16:creationId xmlns:a16="http://schemas.microsoft.com/office/drawing/2014/main" id="{30ECEB63-F2B6-2467-1E9E-240D58530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082" y="0"/>
            <a:ext cx="4792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9570464-A510-5924-EC2F-7B1B690BC861}"/>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5" name="Picture 4" descr="http://3.bp.blogspot.com/-1wY_erbh5a0/UryWJg5mDPI/AAAAAAAASKw/PLQia43-25E/s1600/DSC_1864.JPG">
            <a:extLst>
              <a:ext uri="{FF2B5EF4-FFF2-40B4-BE49-F238E27FC236}">
                <a16:creationId xmlns:a16="http://schemas.microsoft.com/office/drawing/2014/main" id="{FA2DAC05-D952-EB6A-63FD-C220435B16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001" y="4020104"/>
            <a:ext cx="4038600" cy="2690717"/>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1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0F44A30-C13B-97E9-4FA5-EAED1B4D3F48}"/>
              </a:ext>
            </a:extLst>
          </p:cNvPr>
          <p:cNvSpPr>
            <a:spLocks noGrp="1"/>
          </p:cNvSpPr>
          <p:nvPr>
            <p:ph idx="1"/>
          </p:nvPr>
        </p:nvSpPr>
        <p:spPr/>
        <p:txBody>
          <a:bodyPr>
            <a:normAutofit lnSpcReduction="10000"/>
          </a:bodyPr>
          <a:lstStyle/>
          <a:p>
            <a:r>
              <a:rPr lang="nl-BE" dirty="0"/>
              <a:t>David is bereid om met Goliath, de reusachtige soldaat, te vechten ... Iedereen vlucht weg van Goliath, maar David niet … David moet veel (zelf)vertrouwen gehad hebben … Voor de inleving in het verhaal kan het aangewezen zijn om met kinderen te zoeken naar die vertrouwensvolle houding van David.</a:t>
            </a:r>
          </a:p>
          <a:p>
            <a:pPr marL="0" indent="0">
              <a:buNone/>
            </a:pPr>
            <a:r>
              <a:rPr lang="nl-BE" dirty="0"/>
              <a:t>Alle kinderen stellen zich op in twee rijen. Zij spelen stoer uitziende soldaten. Een kind speelt David en stapt door deze twee rijen, met zo veel mogelijk (zelf)vertrouwen en vastberadenheid als David. De kinderen houden daarbij hun krachtsteen in de hand.</a:t>
            </a:r>
          </a:p>
          <a:p>
            <a:pPr marL="0" indent="0">
              <a:buNone/>
            </a:pPr>
            <a:r>
              <a:rPr lang="nl-BE" dirty="0"/>
              <a:t>De kinderen vertellen hoe ze dit ervaren: </a:t>
            </a:r>
            <a:r>
              <a:rPr lang="nl-BE" i="1" dirty="0"/>
              <a:t>Hoe voel jij je? Wat doet dit met je? Wat verandert dit in jou?</a:t>
            </a:r>
          </a:p>
          <a:p>
            <a:endParaRPr lang="nl-BE" dirty="0"/>
          </a:p>
        </p:txBody>
      </p:sp>
      <p:sp>
        <p:nvSpPr>
          <p:cNvPr id="4" name="Titel 1">
            <a:extLst>
              <a:ext uri="{FF2B5EF4-FFF2-40B4-BE49-F238E27FC236}">
                <a16:creationId xmlns:a16="http://schemas.microsoft.com/office/drawing/2014/main" id="{5AD18EFD-D2E8-95E1-2BF6-FFE9FAA4B0D4}"/>
              </a:ext>
            </a:extLst>
          </p:cNvPr>
          <p:cNvSpPr>
            <a:spLocks noGrp="1"/>
          </p:cNvSpPr>
          <p:nvPr>
            <p:ph type="title"/>
          </p:nvPr>
        </p:nvSpPr>
        <p:spPr>
          <a:xfrm>
            <a:off x="1096963" y="287338"/>
            <a:ext cx="10058400" cy="1449387"/>
          </a:xfrm>
        </p:spPr>
        <p:txBody>
          <a:bodyPr/>
          <a:lstStyle/>
          <a:p>
            <a:r>
              <a:rPr lang="nl-NL" dirty="0"/>
              <a:t>OA De </a:t>
            </a:r>
            <a:r>
              <a:rPr lang="nl-NL" dirty="0" err="1"/>
              <a:t>Gruffalo</a:t>
            </a:r>
            <a:endParaRPr lang="nl-BE" dirty="0"/>
          </a:p>
        </p:txBody>
      </p:sp>
      <p:pic>
        <p:nvPicPr>
          <p:cNvPr id="5" name="Picture 2" descr="https://attachment.outlook.office.net/owa/sophie.veulemans@live.be/service.svc/s/GetFileAttachment?id=AQMkADAwATNiZmYAZC05NjI3LTc0N2EtMDACLTAwCgBGAAADqWIKA3KTfUWSiaT2ERBvIAcAOObsOGorAEasoN8YOIKXpgAAAgEMAAAAOObsOGorAEasoN8YOIKXpgAAAGFTJokAAAABEgAQAICT718lUX5Gr00%2BfTs9YCY%3D&amp;X-OWA-CANARY=itzxQw4yH0Kbrs9zuz-CFaAf3BfiOdQY_bO-hNqFe-c9Ss5JYvSJrmy_6u_EX7jD0Ren1vv3wDI.&amp;token=6e05dde3-45e5-46e5-97ef-ccee247d3791&amp;owa=outlook.live.com&amp;isc=1">
            <a:extLst>
              <a:ext uri="{FF2B5EF4-FFF2-40B4-BE49-F238E27FC236}">
                <a16:creationId xmlns:a16="http://schemas.microsoft.com/office/drawing/2014/main" id="{B996C46C-6748-DEE6-0766-7B9F9C4C46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40" t="13141" r="3841" b="5546"/>
          <a:stretch/>
        </p:blipFill>
        <p:spPr bwMode="auto">
          <a:xfrm>
            <a:off x="9133242" y="4527830"/>
            <a:ext cx="3058758" cy="2330170"/>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2" name="Enya - Fairytale">
            <a:hlinkClick r:id="" action="ppaction://media"/>
            <a:extLst>
              <a:ext uri="{FF2B5EF4-FFF2-40B4-BE49-F238E27FC236}">
                <a16:creationId xmlns:a16="http://schemas.microsoft.com/office/drawing/2014/main" id="{9BED3BDE-144B-BA50-18F1-B73E1F0A45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5112899"/>
            <a:ext cx="609600" cy="609600"/>
          </a:xfrm>
          <a:prstGeom prst="rect">
            <a:avLst/>
          </a:prstGeom>
        </p:spPr>
      </p:pic>
    </p:spTree>
    <p:extLst>
      <p:ext uri="{BB962C8B-B14F-4D97-AF65-F5344CB8AC3E}">
        <p14:creationId xmlns:p14="http://schemas.microsoft.com/office/powerpoint/2010/main" val="304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862</Words>
  <Application>Microsoft Macintosh PowerPoint</Application>
  <PresentationFormat>Breedbeeld</PresentationFormat>
  <Paragraphs>77</Paragraphs>
  <Slides>14</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Arial</vt:lpstr>
      <vt:lpstr>Calibri</vt:lpstr>
      <vt:lpstr>Calibri Light</vt:lpstr>
      <vt:lpstr>Kantoorthema</vt:lpstr>
      <vt:lpstr>Mogelijkheden en beperkingen</vt:lpstr>
      <vt:lpstr>OA De Gruffalo</vt:lpstr>
      <vt:lpstr>OA De Gruffalo</vt:lpstr>
      <vt:lpstr>OA De Gruffalo</vt:lpstr>
      <vt:lpstr>OA De Gruffalo</vt:lpstr>
      <vt:lpstr>OA De Gruffalo</vt:lpstr>
      <vt:lpstr>OA De Gruffalo</vt:lpstr>
      <vt:lpstr>OA De Gruffalo</vt:lpstr>
      <vt:lpstr>OA De Gruffalo</vt:lpstr>
      <vt:lpstr>OA De Gruffalo</vt:lpstr>
      <vt:lpstr>Tip</vt:lpstr>
      <vt:lpstr>OA Coco kan het!</vt:lpstr>
      <vt:lpstr>OA Coco kan het!</vt:lpstr>
      <vt:lpstr>OA Coco kan het!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Mogelijkheden en beperkingen</dc:title>
  <dc:creator>Rik Snijkers</dc:creator>
  <cp:lastModifiedBy>Rik Snijkers</cp:lastModifiedBy>
  <cp:revision>2</cp:revision>
  <dcterms:created xsi:type="dcterms:W3CDTF">2023-02-02T08:54:59Z</dcterms:created>
  <dcterms:modified xsi:type="dcterms:W3CDTF">2023-02-02T09:18:24Z</dcterms:modified>
</cp:coreProperties>
</file>