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8" r:id="rId4"/>
    <p:sldId id="259" r:id="rId5"/>
    <p:sldId id="260" r:id="rId6"/>
    <p:sldId id="262" r:id="rId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7"/>
  </p:normalViewPr>
  <p:slideViewPr>
    <p:cSldViewPr>
      <p:cViewPr varScale="1">
        <p:scale>
          <a:sx n="110" d="100"/>
          <a:sy n="110" d="100"/>
        </p:scale>
        <p:origin x="168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C7A48-E32A-4E59-856C-AC7C69F4A5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8507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83EC7C-393E-44E0-A731-A68F6958B88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8826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2F23DE-0D7F-49A9-BBDD-C87A8F86171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5277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AE3CF-631F-4348-8BC5-84D682663B8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5462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97243-A3AF-4DB2-80C6-2003F03D86F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8329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23367D-DADB-4BC0-9B7C-86888053BD8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9475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A5A6A6-E16C-4DDA-B458-EFE6E376D49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7964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5D45A3-781B-4512-98E7-F32277EC274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5098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03AD54-B1F7-401F-9AC3-52B51123268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0065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36261-D1B5-4DDF-AD25-B4384294F9B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23143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F7CD11-B2E7-42FB-A755-1EEEAAFECEF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5065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6C071D9-687B-4DA5-9CD9-9B726B782931}"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699546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nl-BE" sz="4000"/>
              <a:t>Dozen</a:t>
            </a:r>
            <a:br>
              <a:rPr lang="nl-BE" sz="4000"/>
            </a:br>
            <a:r>
              <a:rPr lang="nl-BE" sz="4000"/>
              <a:t>als werkvorm in de godsdienstles </a:t>
            </a:r>
            <a:endParaRPr lang="nl-NL" sz="4000" dirty="0"/>
          </a:p>
        </p:txBody>
      </p:sp>
      <p:sp>
        <p:nvSpPr>
          <p:cNvPr id="13314" name="Rectangle 3"/>
          <p:cNvSpPr>
            <a:spLocks noGrp="1" noChangeArrowheads="1"/>
          </p:cNvSpPr>
          <p:nvPr>
            <p:ph type="subTitle" idx="1"/>
          </p:nvPr>
        </p:nvSpPr>
        <p:spPr/>
        <p:txBody>
          <a:bodyPr/>
          <a:lstStyle/>
          <a:p>
            <a:pPr eaLnBrk="1" hangingPunct="1"/>
            <a:r>
              <a:rPr lang="nl-BE" dirty="0"/>
              <a:t>PAG BuBaO bisdom Hasselt</a:t>
            </a:r>
          </a:p>
          <a:p>
            <a:pPr eaLnBrk="1" hangingPunct="1"/>
            <a:br>
              <a:rPr lang="nl-BE" dirty="0"/>
            </a:br>
            <a:endParaRPr lang="nl-NL" dirty="0"/>
          </a:p>
        </p:txBody>
      </p:sp>
    </p:spTree>
    <p:extLst>
      <p:ext uri="{BB962C8B-B14F-4D97-AF65-F5344CB8AC3E}">
        <p14:creationId xmlns:p14="http://schemas.microsoft.com/office/powerpoint/2010/main" val="137311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6632"/>
            <a:ext cx="5112568" cy="678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09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nl-BE"/>
              <a:t>Dozen</a:t>
            </a:r>
            <a:endParaRPr lang="nl-NL"/>
          </a:p>
        </p:txBody>
      </p:sp>
      <p:sp>
        <p:nvSpPr>
          <p:cNvPr id="14338" name="Rectangle 3"/>
          <p:cNvSpPr>
            <a:spLocks noGrp="1" noChangeArrowheads="1"/>
          </p:cNvSpPr>
          <p:nvPr>
            <p:ph type="body" idx="1"/>
          </p:nvPr>
        </p:nvSpPr>
        <p:spPr/>
        <p:txBody>
          <a:bodyPr/>
          <a:lstStyle/>
          <a:p>
            <a:pPr eaLnBrk="1" hangingPunct="1">
              <a:lnSpc>
                <a:spcPct val="90000"/>
              </a:lnSpc>
            </a:pPr>
            <a:r>
              <a:rPr lang="nl-BE"/>
              <a:t>bruikbaar in kleinere groep/kring</a:t>
            </a:r>
          </a:p>
          <a:p>
            <a:pPr eaLnBrk="1" hangingPunct="1">
              <a:lnSpc>
                <a:spcPct val="90000"/>
              </a:lnSpc>
            </a:pPr>
            <a:r>
              <a:rPr lang="nl-BE"/>
              <a:t>telkens vijf/zes vlakken</a:t>
            </a:r>
          </a:p>
          <a:p>
            <a:pPr eaLnBrk="1" hangingPunct="1">
              <a:lnSpc>
                <a:spcPct val="90000"/>
              </a:lnSpc>
            </a:pPr>
            <a:r>
              <a:rPr lang="nl-BE"/>
              <a:t>om mee te draaien of te laten kiezen</a:t>
            </a:r>
          </a:p>
          <a:p>
            <a:pPr eaLnBrk="1" hangingPunct="1">
              <a:lnSpc>
                <a:spcPct val="90000"/>
              </a:lnSpc>
            </a:pPr>
            <a:r>
              <a:rPr lang="nl-BE"/>
              <a:t>om door te geven en te bekijken</a:t>
            </a:r>
          </a:p>
          <a:p>
            <a:pPr eaLnBrk="1" hangingPunct="1">
              <a:lnSpc>
                <a:spcPct val="90000"/>
              </a:lnSpc>
            </a:pPr>
            <a:r>
              <a:rPr lang="nl-BE"/>
              <a:t>telkens een nieuwe doos, een nieuwe laag, een nieuwe schil</a:t>
            </a:r>
          </a:p>
          <a:p>
            <a:pPr eaLnBrk="1" hangingPunct="1">
              <a:lnSpc>
                <a:spcPct val="90000"/>
              </a:lnSpc>
            </a:pPr>
            <a:endParaRPr lang="nl-BE"/>
          </a:p>
          <a:p>
            <a:pPr eaLnBrk="1" hangingPunct="1">
              <a:lnSpc>
                <a:spcPct val="90000"/>
              </a:lnSpc>
              <a:buFontTx/>
              <a:buNone/>
            </a:pPr>
            <a:r>
              <a:rPr lang="nl-BE">
                <a:sym typeface="Wingdings" pitchFamily="2" charset="2"/>
              </a:rPr>
              <a:t> brengt ontwikkeling in een project</a:t>
            </a:r>
            <a:endParaRPr lang="nl-BE"/>
          </a:p>
          <a:p>
            <a:pPr eaLnBrk="1" hangingPunct="1">
              <a:lnSpc>
                <a:spcPct val="90000"/>
              </a:lnSpc>
            </a:pPr>
            <a:endParaRPr lang="nl-NL"/>
          </a:p>
        </p:txBody>
      </p:sp>
    </p:spTree>
    <p:extLst>
      <p:ext uri="{BB962C8B-B14F-4D97-AF65-F5344CB8AC3E}">
        <p14:creationId xmlns:p14="http://schemas.microsoft.com/office/powerpoint/2010/main" val="62325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endParaRPr lang="nl-NL"/>
          </a:p>
        </p:txBody>
      </p:sp>
      <p:sp>
        <p:nvSpPr>
          <p:cNvPr id="15362" name="Rectangle 3"/>
          <p:cNvSpPr>
            <a:spLocks noGrp="1" noChangeArrowheads="1"/>
          </p:cNvSpPr>
          <p:nvPr>
            <p:ph type="body" idx="1"/>
          </p:nvPr>
        </p:nvSpPr>
        <p:spPr/>
        <p:txBody>
          <a:bodyPr/>
          <a:lstStyle/>
          <a:p>
            <a:pPr eaLnBrk="1" hangingPunct="1"/>
            <a:endParaRPr lang="nl-NL"/>
          </a:p>
        </p:txBody>
      </p:sp>
      <p:sp>
        <p:nvSpPr>
          <p:cNvPr id="15363" name="Rectangle 4"/>
          <p:cNvSpPr>
            <a:spLocks noChangeArrowheads="1"/>
          </p:cNvSpPr>
          <p:nvPr/>
        </p:nvSpPr>
        <p:spPr bwMode="auto">
          <a:xfrm>
            <a:off x="0" y="1735138"/>
            <a:ext cx="9144000" cy="0"/>
          </a:xfrm>
          <a:prstGeom prst="rect">
            <a:avLst/>
          </a:prstGeom>
          <a:solidFill>
            <a:srgbClr val="FFFFFF"/>
          </a:solidFill>
          <a:ln w="9525">
            <a:noFill/>
            <a:miter lim="800000"/>
            <a:headEnd/>
            <a:tailEnd/>
          </a:ln>
        </p:spPr>
        <p:txBody>
          <a:bodyPr wrap="none" anchor="ctr">
            <a:spAutoFit/>
          </a:bodyPr>
          <a:lstStyle/>
          <a:p>
            <a:pPr fontAlgn="base">
              <a:spcBef>
                <a:spcPct val="0"/>
              </a:spcBef>
              <a:spcAft>
                <a:spcPct val="0"/>
              </a:spcAft>
            </a:pPr>
            <a:endParaRPr lang="nl-NL">
              <a:solidFill>
                <a:srgbClr val="000000"/>
              </a:solidFill>
            </a:endParaRPr>
          </a:p>
        </p:txBody>
      </p:sp>
      <p:graphicFrame>
        <p:nvGraphicFramePr>
          <p:cNvPr id="5161" name="Group 41"/>
          <p:cNvGraphicFramePr>
            <a:graphicFrameLocks noGrp="1"/>
          </p:cNvGraphicFramePr>
          <p:nvPr/>
        </p:nvGraphicFramePr>
        <p:xfrm>
          <a:off x="611188" y="404813"/>
          <a:ext cx="7705725" cy="5967414"/>
        </p:xfrm>
        <a:graphic>
          <a:graphicData uri="http://schemas.openxmlformats.org/drawingml/2006/table">
            <a:tbl>
              <a:tblPr/>
              <a:tblGrid>
                <a:gridCol w="7705725">
                  <a:extLst>
                    <a:ext uri="{9D8B030D-6E8A-4147-A177-3AD203B41FA5}">
                      <a16:colId xmlns:a16="http://schemas.microsoft.com/office/drawing/2014/main" val="20000"/>
                    </a:ext>
                  </a:extLst>
                </a:gridCol>
              </a:tblGrid>
              <a:tr h="576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2600" b="1" i="0" u="none" strike="noStrike" cap="none" normalizeH="0" baseline="0">
                          <a:ln>
                            <a:noFill/>
                          </a:ln>
                          <a:solidFill>
                            <a:srgbClr val="445A6F"/>
                          </a:solidFill>
                          <a:effectLst/>
                          <a:latin typeface="Helvetica"/>
                          <a:cs typeface="Arial" charset="0"/>
                        </a:rPr>
                        <a:t>BASISSCHEMA VOOR EEN GROEIPROCES</a:t>
                      </a: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612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rgbClr val="393939"/>
                          </a:solidFill>
                          <a:effectLst/>
                          <a:latin typeface="Helvetica"/>
                          <a:cs typeface="Arial" charset="0"/>
                        </a:rPr>
                        <a:t>Fase 1: verkennen en aanknopingspunten zoeken (assimilatie)</a:t>
                      </a:r>
                    </a:p>
                    <a:p>
                      <a:pPr marL="0" marR="0" lvl="0" indent="0" algn="l" defTabSz="914400" rtl="0" eaLnBrk="0" fontAlgn="t" latinLnBrk="0" hangingPunct="0">
                        <a:lnSpc>
                          <a:spcPct val="100000"/>
                        </a:lnSpc>
                        <a:spcBef>
                          <a:spcPct val="0"/>
                        </a:spcBef>
                        <a:spcAft>
                          <a:spcPct val="0"/>
                        </a:spcAft>
                        <a:buClrTx/>
                        <a:buSzTx/>
                        <a:buFontTx/>
                        <a:buNone/>
                        <a:tabLst/>
                      </a:pPr>
                      <a:r>
                        <a:rPr kumimoji="0" lang="nl-NL" sz="1400" b="0" i="0" u="none" strike="noStrike" cap="none" normalizeH="0" baseline="0">
                          <a:ln>
                            <a:noFill/>
                          </a:ln>
                          <a:solidFill>
                            <a:srgbClr val="393939"/>
                          </a:solidFill>
                          <a:effectLst/>
                          <a:latin typeface="Helvetica"/>
                          <a:cs typeface="Arial" charset="0"/>
                        </a:rPr>
                        <a:t>Elk leren is maar mogelijk wanneer men aanknopingspunten zoekt in de leefwereld en de belevingswereld van de kinderen en ze samen met hen uitgebreid verkent.</a:t>
                      </a:r>
                    </a:p>
                    <a:p>
                      <a:pPr marL="0" marR="0" lvl="0" indent="0" algn="l" defTabSz="914400" rtl="0" eaLnBrk="0" fontAlgn="t" latinLnBrk="0" hangingPunct="0">
                        <a:lnSpc>
                          <a:spcPct val="100000"/>
                        </a:lnSpc>
                        <a:spcBef>
                          <a:spcPct val="0"/>
                        </a:spcBef>
                        <a:spcAft>
                          <a:spcPct val="0"/>
                        </a:spcAft>
                        <a:buClrTx/>
                        <a:buSzTx/>
                        <a:buFontTx/>
                        <a:buNone/>
                        <a:tabLst/>
                      </a:pPr>
                      <a:r>
                        <a:rPr kumimoji="0" lang="nl-NL" sz="1400" b="0" i="0" u="none" strike="noStrike" cap="none" normalizeH="0" baseline="0">
                          <a:ln>
                            <a:noFill/>
                          </a:ln>
                          <a:solidFill>
                            <a:srgbClr val="393939"/>
                          </a:solidFill>
                          <a:effectLst/>
                          <a:latin typeface="Helvetica"/>
                          <a:cs typeface="Arial" charset="0"/>
                        </a:rPr>
                        <a:t>Dat gebeurt door contact te maken met de leefwereld en de belevingen van de kinderen, er stil bij te staan, hen te laten voelen, ruiken, horen, zien, luisteren, aanvoelen, meevoelen, in zich opnemen, herkennen, bewust worden, ...</a:t>
                      </a:r>
                      <a:endParaRPr kumimoji="0" lang="nl-NL" sz="1400" b="0" i="0" u="none" strike="noStrike" cap="none" normalizeH="0" baseline="0">
                        <a:ln>
                          <a:noFill/>
                        </a:ln>
                        <a:solidFill>
                          <a:schemeClr val="tx1"/>
                        </a:solidFill>
                        <a:effectLst/>
                        <a:latin typeface="Arial" charset="0"/>
                        <a:cs typeface="Arial"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8748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rgbClr val="393939"/>
                          </a:solidFill>
                          <a:effectLst/>
                          <a:latin typeface="Helvetica"/>
                          <a:cs typeface="Arial" charset="0"/>
                        </a:rPr>
                        <a:t>Fase 2: verdiepen en confronteren (accommodatie)</a:t>
                      </a:r>
                    </a:p>
                    <a:p>
                      <a:pPr marL="0" marR="0" lvl="0" indent="0" algn="l" defTabSz="914400" rtl="0" eaLnBrk="0" fontAlgn="t" latinLnBrk="0" hangingPunct="0">
                        <a:lnSpc>
                          <a:spcPct val="100000"/>
                        </a:lnSpc>
                        <a:spcBef>
                          <a:spcPct val="0"/>
                        </a:spcBef>
                        <a:spcAft>
                          <a:spcPct val="0"/>
                        </a:spcAft>
                        <a:buClrTx/>
                        <a:buSzTx/>
                        <a:buFontTx/>
                        <a:buNone/>
                        <a:tabLst/>
                      </a:pPr>
                      <a:r>
                        <a:rPr kumimoji="0" lang="nl-NL" sz="1400" b="0" i="0" u="none" strike="noStrike" cap="none" normalizeH="0" baseline="0">
                          <a:ln>
                            <a:noFill/>
                          </a:ln>
                          <a:solidFill>
                            <a:srgbClr val="393939"/>
                          </a:solidFill>
                          <a:effectLst/>
                          <a:latin typeface="Helvetica"/>
                          <a:cs typeface="Arial" charset="0"/>
                        </a:rPr>
                        <a:t>In een aantal situaties is het mogelijk kansen tot verdieping te creëren en de kinderen te begeleiden in dat verdiepingsproces.</a:t>
                      </a:r>
                    </a:p>
                    <a:p>
                      <a:pPr marL="0" marR="0" lvl="0" indent="0" algn="l" defTabSz="914400" rtl="0" eaLnBrk="0" fontAlgn="t" latinLnBrk="0" hangingPunct="0">
                        <a:lnSpc>
                          <a:spcPct val="100000"/>
                        </a:lnSpc>
                        <a:spcBef>
                          <a:spcPct val="0"/>
                        </a:spcBef>
                        <a:spcAft>
                          <a:spcPct val="0"/>
                        </a:spcAft>
                        <a:buClrTx/>
                        <a:buSzTx/>
                        <a:buFontTx/>
                        <a:buNone/>
                        <a:tabLst/>
                      </a:pPr>
                      <a:r>
                        <a:rPr kumimoji="0" lang="nl-NL" sz="1400" b="0" i="0" u="none" strike="noStrike" cap="none" normalizeH="0" baseline="0">
                          <a:ln>
                            <a:noFill/>
                          </a:ln>
                          <a:solidFill>
                            <a:srgbClr val="393939"/>
                          </a:solidFill>
                          <a:effectLst/>
                          <a:latin typeface="Helvetica"/>
                          <a:cs typeface="Arial" charset="0"/>
                        </a:rPr>
                        <a:t>Dat gebeurt door kinderen te stimuleren het nieuwe te laten doordringen, verder te ontdekken, zich erin in te leven, er gevoelig voor te worden, er kennis mee te maken, er aandacht voor op te brengen, hen te confronteren, hen helpen om te begrijpen, te vergelijken, verschillen te zien, zich een beeld te vormen, voorbeelden te geven, taal te vinden om zich uit te drukken, in gesprek te gaan, ...</a:t>
                      </a: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4287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rgbClr val="393939"/>
                          </a:solidFill>
                          <a:effectLst/>
                          <a:latin typeface="Helvetica"/>
                          <a:cs typeface="Arial" charset="0"/>
                        </a:rPr>
                        <a:t>Fase 3: verwerken en integreren (integratie)</a:t>
                      </a:r>
                    </a:p>
                    <a:p>
                      <a:pPr marL="0" marR="0" lvl="0" indent="0" algn="l" defTabSz="914400" rtl="0" eaLnBrk="0" fontAlgn="t" latinLnBrk="0" hangingPunct="0">
                        <a:lnSpc>
                          <a:spcPct val="100000"/>
                        </a:lnSpc>
                        <a:spcBef>
                          <a:spcPct val="0"/>
                        </a:spcBef>
                        <a:spcAft>
                          <a:spcPct val="0"/>
                        </a:spcAft>
                        <a:buClrTx/>
                        <a:buSzTx/>
                        <a:buFontTx/>
                        <a:buNone/>
                        <a:tabLst/>
                      </a:pPr>
                      <a:r>
                        <a:rPr kumimoji="0" lang="nl-NL" sz="1400" b="0" i="0" u="none" strike="noStrike" cap="none" normalizeH="0" baseline="0">
                          <a:ln>
                            <a:noFill/>
                          </a:ln>
                          <a:solidFill>
                            <a:srgbClr val="393939"/>
                          </a:solidFill>
                          <a:effectLst/>
                          <a:latin typeface="Helvetica"/>
                          <a:cs typeface="Arial" charset="0"/>
                        </a:rPr>
                        <a:t>Aan sommige kinderen kan je kansen bieden tot verwerking en verankering. Zij kunnen participeren aan wat ze geleerd hebben, zich ermee identificeren, het waarderen, het bevragen en kunnen het nieuwe hanteren in hun leven, ...  </a:t>
                      </a:r>
                    </a:p>
                    <a:p>
                      <a:pPr marL="0" marR="0" lvl="0" indent="0" algn="l" defTabSz="914400" rtl="0" eaLnBrk="0" fontAlgn="t" latinLnBrk="0" hangingPunct="0">
                        <a:lnSpc>
                          <a:spcPct val="100000"/>
                        </a:lnSpc>
                        <a:spcBef>
                          <a:spcPct val="0"/>
                        </a:spcBef>
                        <a:spcAft>
                          <a:spcPct val="0"/>
                        </a:spcAft>
                        <a:buClrTx/>
                        <a:buSzTx/>
                        <a:buFontTx/>
                        <a:buNone/>
                        <a:tabLst/>
                      </a:pPr>
                      <a:r>
                        <a:rPr kumimoji="0" lang="nl-NL" sz="1400" b="0" i="0" u="none" strike="noStrike" cap="none" normalizeH="0" baseline="0">
                          <a:ln>
                            <a:noFill/>
                          </a:ln>
                          <a:solidFill>
                            <a:srgbClr val="393939"/>
                          </a:solidFill>
                          <a:effectLst/>
                          <a:latin typeface="Helvetica"/>
                          <a:cs typeface="Arial" charset="0"/>
                        </a:rPr>
                        <a:t>Daartoe kunnen ze geholpen worden door vormen van verankering: wat ze geleerd hebben verwoorden, verbeelden, tot expressie brengen, ...</a:t>
                      </a: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746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rgbClr val="393939"/>
                          </a:solidFill>
                          <a:effectLst/>
                          <a:latin typeface="Helvetica"/>
                          <a:cs typeface="Arial" charset="0"/>
                        </a:rPr>
                        <a:t>GERICHT OP LEVENSBESCHOUWELIJKE EN RELIGIEUZE GROEI</a:t>
                      </a: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15378" name="Rectangle 35"/>
          <p:cNvSpPr>
            <a:spLocks noChangeArrowheads="1"/>
          </p:cNvSpPr>
          <p:nvPr/>
        </p:nvSpPr>
        <p:spPr bwMode="auto">
          <a:xfrm>
            <a:off x="0" y="4633913"/>
            <a:ext cx="184150" cy="488950"/>
          </a:xfrm>
          <a:prstGeom prst="rect">
            <a:avLst/>
          </a:prstGeom>
          <a:noFill/>
          <a:ln w="9525">
            <a:noFill/>
            <a:miter lim="800000"/>
            <a:headEnd/>
            <a:tailEnd/>
          </a:ln>
        </p:spPr>
        <p:txBody>
          <a:bodyPr wrap="none" anchor="ctr">
            <a:spAutoFit/>
          </a:bodyPr>
          <a:lstStyle/>
          <a:p>
            <a:pPr fontAlgn="base">
              <a:spcBef>
                <a:spcPct val="0"/>
              </a:spcBef>
              <a:spcAft>
                <a:spcPct val="0"/>
              </a:spcAft>
            </a:pPr>
            <a:br>
              <a:rPr lang="nl-NL" sz="800">
                <a:solidFill>
                  <a:srgbClr val="000000"/>
                </a:solidFill>
              </a:rPr>
            </a:br>
            <a:endParaRPr lang="nl-NL">
              <a:solidFill>
                <a:srgbClr val="000000"/>
              </a:solidFill>
            </a:endParaRPr>
          </a:p>
        </p:txBody>
      </p:sp>
    </p:spTree>
    <p:extLst>
      <p:ext uri="{BB962C8B-B14F-4D97-AF65-F5344CB8AC3E}">
        <p14:creationId xmlns:p14="http://schemas.microsoft.com/office/powerpoint/2010/main" val="398575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nl-BE"/>
              <a:t>Dozen</a:t>
            </a:r>
            <a:endParaRPr lang="nl-NL"/>
          </a:p>
        </p:txBody>
      </p:sp>
      <p:sp>
        <p:nvSpPr>
          <p:cNvPr id="16386" name="Rectangle 3"/>
          <p:cNvSpPr>
            <a:spLocks noGrp="1" noChangeArrowheads="1"/>
          </p:cNvSpPr>
          <p:nvPr>
            <p:ph type="body" idx="1"/>
          </p:nvPr>
        </p:nvSpPr>
        <p:spPr/>
        <p:txBody>
          <a:bodyPr/>
          <a:lstStyle/>
          <a:p>
            <a:pPr eaLnBrk="1" hangingPunct="1">
              <a:lnSpc>
                <a:spcPct val="90000"/>
              </a:lnSpc>
            </a:pPr>
            <a:r>
              <a:rPr lang="nl-BE"/>
              <a:t>beeldende impulsen en kansen voor creatieve verwerking</a:t>
            </a:r>
          </a:p>
          <a:p>
            <a:pPr eaLnBrk="1" hangingPunct="1">
              <a:lnSpc>
                <a:spcPct val="90000"/>
              </a:lnSpc>
            </a:pPr>
            <a:r>
              <a:rPr lang="nl-BE"/>
              <a:t>differentiërend: niet alles hoeft voor elke leerling, voortgaan op de voorkeur van het kind zelf</a:t>
            </a:r>
          </a:p>
          <a:p>
            <a:pPr eaLnBrk="1" hangingPunct="1">
              <a:lnSpc>
                <a:spcPct val="90000"/>
              </a:lnSpc>
            </a:pPr>
            <a:r>
              <a:rPr lang="nl-BE"/>
              <a:t>zelf-activiteit van de kinderen: vertellen, kiezen, nadoen, meevoelen, stilstaan bij, vergelijken… </a:t>
            </a:r>
            <a:br>
              <a:rPr lang="nl-BE"/>
            </a:br>
            <a:r>
              <a:rPr lang="nl-BE"/>
              <a:t>(zie basisschema groeiproces)</a:t>
            </a:r>
          </a:p>
          <a:p>
            <a:pPr eaLnBrk="1" hangingPunct="1">
              <a:lnSpc>
                <a:spcPct val="90000"/>
              </a:lnSpc>
            </a:pPr>
            <a:endParaRPr lang="nl-NL"/>
          </a:p>
        </p:txBody>
      </p:sp>
    </p:spTree>
    <p:extLst>
      <p:ext uri="{BB962C8B-B14F-4D97-AF65-F5344CB8AC3E}">
        <p14:creationId xmlns:p14="http://schemas.microsoft.com/office/powerpoint/2010/main" val="236113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4635"/>
            <a:ext cx="5184576" cy="68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751175"/>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TotalTime>
  <Words>387</Words>
  <Application>Microsoft Macintosh PowerPoint</Application>
  <PresentationFormat>Diavoorstelling (4:3)</PresentationFormat>
  <Paragraphs>27</Paragraphs>
  <Slides>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Helvetica</vt:lpstr>
      <vt:lpstr>Standaardontwerp</vt:lpstr>
      <vt:lpstr>Dozen als werkvorm in de godsdienstles </vt:lpstr>
      <vt:lpstr>PowerPoint-presentatie</vt:lpstr>
      <vt:lpstr>Dozen</vt:lpstr>
      <vt:lpstr>PowerPoint-presentatie</vt:lpstr>
      <vt:lpstr>Dozen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Dozen als werkvorm in de godsdienstles </dc:title>
  <dc:creator>WIKON</dc:creator>
  <cp:lastModifiedBy>Rik Snijkers</cp:lastModifiedBy>
  <cp:revision>3</cp:revision>
  <dcterms:created xsi:type="dcterms:W3CDTF">2015-09-24T13:48:41Z</dcterms:created>
  <dcterms:modified xsi:type="dcterms:W3CDTF">2021-03-03T10:50:47Z</dcterms:modified>
</cp:coreProperties>
</file>